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 id="2147483698" r:id="rId2"/>
  </p:sldMasterIdLst>
  <p:notesMasterIdLst>
    <p:notesMasterId r:id="rId140"/>
  </p:notesMasterIdLst>
  <p:sldIdLst>
    <p:sldId id="256" r:id="rId3"/>
    <p:sldId id="320" r:id="rId4"/>
    <p:sldId id="321" r:id="rId5"/>
    <p:sldId id="322" r:id="rId6"/>
    <p:sldId id="323" r:id="rId7"/>
    <p:sldId id="325" r:id="rId8"/>
    <p:sldId id="324" r:id="rId9"/>
    <p:sldId id="371"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372" r:id="rId23"/>
    <p:sldId id="269" r:id="rId24"/>
    <p:sldId id="270" r:id="rId25"/>
    <p:sldId id="272" r:id="rId26"/>
    <p:sldId id="293" r:id="rId27"/>
    <p:sldId id="273" r:id="rId28"/>
    <p:sldId id="294" r:id="rId29"/>
    <p:sldId id="275" r:id="rId30"/>
    <p:sldId id="276" r:id="rId31"/>
    <p:sldId id="277" r:id="rId32"/>
    <p:sldId id="278" r:id="rId33"/>
    <p:sldId id="279" r:id="rId34"/>
    <p:sldId id="280" r:id="rId35"/>
    <p:sldId id="281" r:id="rId36"/>
    <p:sldId id="282" r:id="rId37"/>
    <p:sldId id="284" r:id="rId38"/>
    <p:sldId id="285" r:id="rId39"/>
    <p:sldId id="286" r:id="rId40"/>
    <p:sldId id="287" r:id="rId41"/>
    <p:sldId id="288" r:id="rId42"/>
    <p:sldId id="289" r:id="rId43"/>
    <p:sldId id="290" r:id="rId44"/>
    <p:sldId id="295" r:id="rId45"/>
    <p:sldId id="373" r:id="rId46"/>
    <p:sldId id="374" r:id="rId47"/>
    <p:sldId id="375" r:id="rId48"/>
    <p:sldId id="376" r:id="rId49"/>
    <p:sldId id="271" r:id="rId50"/>
    <p:sldId id="297" r:id="rId51"/>
    <p:sldId id="298" r:id="rId52"/>
    <p:sldId id="299" r:id="rId53"/>
    <p:sldId id="300" r:id="rId54"/>
    <p:sldId id="377" r:id="rId55"/>
    <p:sldId id="378" r:id="rId56"/>
    <p:sldId id="307" r:id="rId57"/>
    <p:sldId id="379" r:id="rId58"/>
    <p:sldId id="380" r:id="rId59"/>
    <p:sldId id="301" r:id="rId60"/>
    <p:sldId id="302" r:id="rId61"/>
    <p:sldId id="303" r:id="rId62"/>
    <p:sldId id="305" r:id="rId63"/>
    <p:sldId id="306" r:id="rId64"/>
    <p:sldId id="366" r:id="rId65"/>
    <p:sldId id="367" r:id="rId66"/>
    <p:sldId id="368" r:id="rId67"/>
    <p:sldId id="369" r:id="rId68"/>
    <p:sldId id="370" r:id="rId69"/>
    <p:sldId id="387" r:id="rId70"/>
    <p:sldId id="388" r:id="rId71"/>
    <p:sldId id="389" r:id="rId72"/>
    <p:sldId id="390" r:id="rId73"/>
    <p:sldId id="391" r:id="rId74"/>
    <p:sldId id="392" r:id="rId75"/>
    <p:sldId id="393" r:id="rId76"/>
    <p:sldId id="394" r:id="rId77"/>
    <p:sldId id="395" r:id="rId78"/>
    <p:sldId id="396" r:id="rId79"/>
    <p:sldId id="397" r:id="rId80"/>
    <p:sldId id="398" r:id="rId81"/>
    <p:sldId id="399" r:id="rId82"/>
    <p:sldId id="400" r:id="rId83"/>
    <p:sldId id="326" r:id="rId84"/>
    <p:sldId id="327" r:id="rId85"/>
    <p:sldId id="328" r:id="rId86"/>
    <p:sldId id="329" r:id="rId87"/>
    <p:sldId id="330" r:id="rId88"/>
    <p:sldId id="331" r:id="rId89"/>
    <p:sldId id="332" r:id="rId90"/>
    <p:sldId id="333" r:id="rId91"/>
    <p:sldId id="334" r:id="rId92"/>
    <p:sldId id="335" r:id="rId93"/>
    <p:sldId id="336" r:id="rId94"/>
    <p:sldId id="337" r:id="rId95"/>
    <p:sldId id="339" r:id="rId96"/>
    <p:sldId id="340" r:id="rId97"/>
    <p:sldId id="341" r:id="rId98"/>
    <p:sldId id="364" r:id="rId99"/>
    <p:sldId id="365" r:id="rId100"/>
    <p:sldId id="342" r:id="rId101"/>
    <p:sldId id="343" r:id="rId102"/>
    <p:sldId id="344" r:id="rId103"/>
    <p:sldId id="345" r:id="rId104"/>
    <p:sldId id="346" r:id="rId105"/>
    <p:sldId id="347" r:id="rId106"/>
    <p:sldId id="348" r:id="rId107"/>
    <p:sldId id="349" r:id="rId108"/>
    <p:sldId id="308" r:id="rId109"/>
    <p:sldId id="309" r:id="rId110"/>
    <p:sldId id="310" r:id="rId111"/>
    <p:sldId id="311" r:id="rId112"/>
    <p:sldId id="312" r:id="rId113"/>
    <p:sldId id="313" r:id="rId114"/>
    <p:sldId id="314" r:id="rId115"/>
    <p:sldId id="315" r:id="rId116"/>
    <p:sldId id="316" r:id="rId117"/>
    <p:sldId id="318" r:id="rId118"/>
    <p:sldId id="319" r:id="rId119"/>
    <p:sldId id="350" r:id="rId120"/>
    <p:sldId id="363" r:id="rId121"/>
    <p:sldId id="351" r:id="rId122"/>
    <p:sldId id="352" r:id="rId123"/>
    <p:sldId id="353" r:id="rId124"/>
    <p:sldId id="358" r:id="rId125"/>
    <p:sldId id="359" r:id="rId126"/>
    <p:sldId id="357" r:id="rId127"/>
    <p:sldId id="361" r:id="rId128"/>
    <p:sldId id="362" r:id="rId129"/>
    <p:sldId id="360" r:id="rId130"/>
    <p:sldId id="354" r:id="rId131"/>
    <p:sldId id="355" r:id="rId132"/>
    <p:sldId id="356" r:id="rId133"/>
    <p:sldId id="381" r:id="rId134"/>
    <p:sldId id="382" r:id="rId135"/>
    <p:sldId id="383" r:id="rId136"/>
    <p:sldId id="384" r:id="rId137"/>
    <p:sldId id="385" r:id="rId138"/>
    <p:sldId id="386" r:id="rId139"/>
  </p:sldIdLst>
  <p:sldSz cx="9144000" cy="5143500" type="screen16x9"/>
  <p:notesSz cx="6858000" cy="9144000"/>
  <p:embeddedFontLst>
    <p:embeddedFont>
      <p:font typeface="Amatic SC" panose="00000500000000000000" pitchFamily="2" charset="-79"/>
      <p:regular r:id="rId141"/>
      <p:bold r:id="rId142"/>
    </p:embeddedFont>
    <p:embeddedFont>
      <p:font typeface="Calibri" panose="020F0502020204030204" pitchFamily="34" charset="0"/>
      <p:regular r:id="rId143"/>
      <p:bold r:id="rId144"/>
      <p:italic r:id="rId145"/>
      <p:boldItalic r:id="rId146"/>
    </p:embeddedFont>
    <p:embeddedFont>
      <p:font typeface="Cambria Math" panose="02040503050406030204" pitchFamily="18" charset="0"/>
      <p:regular r:id="rId147"/>
    </p:embeddedFont>
    <p:embeddedFont>
      <p:font typeface="Chivo" panose="020B0604020202020204" charset="0"/>
      <p:regular r:id="rId148"/>
      <p:bold r:id="rId149"/>
      <p:italic r:id="rId150"/>
      <p:boldItalic r:id="rId151"/>
    </p:embeddedFont>
    <p:embeddedFont>
      <p:font typeface="Helvetica" panose="020B0604020202020204" pitchFamily="34" charset="0"/>
      <p:regular r:id="rId152"/>
      <p:bold r:id="rId153"/>
      <p:italic r:id="rId154"/>
      <p:boldItalic r:id="rId155"/>
    </p:embeddedFont>
    <p:embeddedFont>
      <p:font typeface="Ink Free" panose="03080402000500000000" pitchFamily="66" charset="0"/>
      <p:regular r:id="rId156"/>
    </p:embeddedFont>
    <p:embeddedFont>
      <p:font typeface="Microsoft YaHei UI" panose="020B0503020204020204" pitchFamily="34" charset="-122"/>
      <p:regular r:id="rId157"/>
      <p:bold r:id="rId158"/>
    </p:embeddedFont>
    <p:embeddedFont>
      <p:font typeface="Noto Sans" panose="020B0502040504020204" pitchFamily="34" charset="0"/>
      <p:regular r:id="rId159"/>
      <p:bold r:id="rId160"/>
      <p:italic r:id="rId161"/>
      <p:boldItalic r:id="rId162"/>
    </p:embeddedFont>
    <p:embeddedFont>
      <p:font typeface="Nunito Light" pitchFamily="2" charset="0"/>
      <p:regular r:id="rId163"/>
      <p:italic r:id="rId164"/>
    </p:embeddedFont>
    <p:embeddedFont>
      <p:font typeface="Proxima Nova" panose="020B0604020202020204" charset="0"/>
      <p:regular r:id="rId165"/>
      <p:bold r:id="rId166"/>
      <p:italic r:id="rId167"/>
      <p:boldItalic r:id="rId168"/>
    </p:embeddedFont>
    <p:embeddedFont>
      <p:font typeface="Proxima Nova Semibold" panose="020B0604020202020204" charset="0"/>
      <p:regular r:id="rId169"/>
      <p:bold r:id="rId170"/>
      <p:boldItalic r:id="rId171"/>
    </p:embeddedFont>
    <p:embeddedFont>
      <p:font typeface="Questrial" pitchFamily="2" charset="0"/>
      <p:regular r:id="rId172"/>
    </p:embeddedFont>
    <p:embeddedFont>
      <p:font typeface="Roboto Medium" panose="02000000000000000000" pitchFamily="2" charset="0"/>
      <p:regular r:id="rId173"/>
      <p:bold r:id="rId174"/>
      <p:italic r:id="rId175"/>
      <p:boldItalic r:id="rId1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Giới thiệu digitalcircuits" id="{04401A0E-72A5-4E07-A476-06875B313499}">
          <p14:sldIdLst>
            <p14:sldId id="256"/>
            <p14:sldId id="320"/>
            <p14:sldId id="321"/>
            <p14:sldId id="322"/>
          </p14:sldIdLst>
        </p14:section>
        <p14:section name="Ứng dụng và tiềm năng" id="{86B87CAD-2C44-47E4-BC04-CFD2CD3BD112}">
          <p14:sldIdLst>
            <p14:sldId id="323"/>
            <p14:sldId id="325"/>
            <p14:sldId id="324"/>
          </p14:sldIdLst>
        </p14:section>
        <p14:section name="Đại số Boolean" id="{8F6B65FF-9704-4199-BA7B-2482EE5A57EE}">
          <p14:sldIdLst>
            <p14:sldId id="371"/>
            <p14:sldId id="257"/>
            <p14:sldId id="258"/>
            <p14:sldId id="259"/>
            <p14:sldId id="260"/>
            <p14:sldId id="261"/>
            <p14:sldId id="262"/>
            <p14:sldId id="263"/>
            <p14:sldId id="264"/>
            <p14:sldId id="265"/>
            <p14:sldId id="266"/>
            <p14:sldId id="267"/>
            <p14:sldId id="268"/>
            <p14:sldId id="372"/>
            <p14:sldId id="269"/>
            <p14:sldId id="270"/>
            <p14:sldId id="272"/>
            <p14:sldId id="293"/>
            <p14:sldId id="273"/>
            <p14:sldId id="294"/>
            <p14:sldId id="275"/>
            <p14:sldId id="276"/>
            <p14:sldId id="277"/>
            <p14:sldId id="278"/>
            <p14:sldId id="279"/>
            <p14:sldId id="280"/>
            <p14:sldId id="281"/>
            <p14:sldId id="282"/>
            <p14:sldId id="284"/>
            <p14:sldId id="285"/>
            <p14:sldId id="286"/>
            <p14:sldId id="287"/>
            <p14:sldId id="288"/>
            <p14:sldId id="289"/>
            <p14:sldId id="290"/>
            <p14:sldId id="295"/>
            <p14:sldId id="373"/>
            <p14:sldId id="374"/>
            <p14:sldId id="375"/>
            <p14:sldId id="376"/>
          </p14:sldIdLst>
        </p14:section>
        <p14:section name="K-map" id="{656F1CFF-282C-4BC6-B854-5833808215F9}">
          <p14:sldIdLst>
            <p14:sldId id="271"/>
            <p14:sldId id="297"/>
            <p14:sldId id="298"/>
            <p14:sldId id="299"/>
            <p14:sldId id="300"/>
            <p14:sldId id="377"/>
            <p14:sldId id="378"/>
            <p14:sldId id="307"/>
            <p14:sldId id="379"/>
            <p14:sldId id="380"/>
            <p14:sldId id="301"/>
            <p14:sldId id="302"/>
            <p14:sldId id="303"/>
            <p14:sldId id="305"/>
            <p14:sldId id="306"/>
          </p14:sldIdLst>
        </p14:section>
        <p14:section name="IC&lt;CC" id="{85CB58FA-D607-4F30-BFA6-3EB5033C0B5B}">
          <p14:sldIdLst>
            <p14:sldId id="366"/>
            <p14:sldId id="367"/>
            <p14:sldId id="368"/>
            <p14:sldId id="369"/>
            <p14:sldId id="370"/>
            <p14:sldId id="387"/>
            <p14:sldId id="388"/>
            <p14:sldId id="389"/>
            <p14:sldId id="390"/>
            <p14:sldId id="391"/>
            <p14:sldId id="392"/>
            <p14:sldId id="393"/>
            <p14:sldId id="394"/>
            <p14:sldId id="395"/>
            <p14:sldId id="396"/>
            <p14:sldId id="397"/>
            <p14:sldId id="398"/>
            <p14:sldId id="399"/>
            <p14:sldId id="400"/>
          </p14:sldIdLst>
        </p14:section>
        <p14:section name="Bộ ghép kênh-phân kênh" id="{C7F792AB-E9F6-498B-BA29-8226C5281329}">
          <p14:sldIdLst>
            <p14:sldId id="326"/>
            <p14:sldId id="327"/>
            <p14:sldId id="328"/>
            <p14:sldId id="329"/>
            <p14:sldId id="330"/>
            <p14:sldId id="331"/>
            <p14:sldId id="332"/>
            <p14:sldId id="333"/>
            <p14:sldId id="334"/>
            <p14:sldId id="335"/>
            <p14:sldId id="336"/>
            <p14:sldId id="337"/>
            <p14:sldId id="339"/>
            <p14:sldId id="340"/>
            <p14:sldId id="341"/>
            <p14:sldId id="364"/>
            <p14:sldId id="365"/>
          </p14:sldIdLst>
        </p14:section>
        <p14:section name="Mạch cộng" id="{BA5A3D90-5476-4919-A41C-32D048138CC8}">
          <p14:sldIdLst>
            <p14:sldId id="342"/>
            <p14:sldId id="343"/>
            <p14:sldId id="344"/>
            <p14:sldId id="345"/>
            <p14:sldId id="346"/>
            <p14:sldId id="347"/>
            <p14:sldId id="348"/>
            <p14:sldId id="349"/>
          </p14:sldIdLst>
        </p14:section>
        <p14:section name="mạch giải mã mã hoá" id="{D75F408F-A461-443F-8EC0-F77A5DB71F57}">
          <p14:sldIdLst>
            <p14:sldId id="308"/>
            <p14:sldId id="309"/>
            <p14:sldId id="310"/>
            <p14:sldId id="311"/>
            <p14:sldId id="312"/>
            <p14:sldId id="313"/>
            <p14:sldId id="314"/>
            <p14:sldId id="315"/>
            <p14:sldId id="316"/>
            <p14:sldId id="318"/>
            <p14:sldId id="319"/>
          </p14:sldIdLst>
        </p14:section>
        <p14:section name="Flip flop,...." id="{CB068004-4F7E-462F-93B6-AFD29C58BAF1}">
          <p14:sldIdLst>
            <p14:sldId id="350"/>
            <p14:sldId id="363"/>
            <p14:sldId id="351"/>
            <p14:sldId id="352"/>
            <p14:sldId id="353"/>
            <p14:sldId id="358"/>
            <p14:sldId id="359"/>
            <p14:sldId id="357"/>
            <p14:sldId id="361"/>
            <p14:sldId id="362"/>
            <p14:sldId id="360"/>
            <p14:sldId id="354"/>
            <p14:sldId id="355"/>
            <p14:sldId id="356"/>
            <p14:sldId id="381"/>
            <p14:sldId id="382"/>
            <p14:sldId id="383"/>
            <p14:sldId id="384"/>
            <p14:sldId id="385"/>
            <p14:sldId id="386"/>
          </p14:sldIdLst>
        </p14:section>
      </p14:sectionLst>
    </p:ext>
    <p:ext uri="{EFAFB233-063F-42B5-8137-9DF3F51BA10A}">
      <p15:sldGuideLst xmlns:p15="http://schemas.microsoft.com/office/powerpoint/2012/main">
        <p15:guide id="1" orient="horz" pos="606">
          <p15:clr>
            <a:srgbClr val="747775"/>
          </p15:clr>
        </p15:guide>
        <p15:guide id="2" orient="horz" pos="1755">
          <p15:clr>
            <a:srgbClr val="747775"/>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EDA0"/>
    <a:srgbClr val="C8EEDD"/>
    <a:srgbClr val="000000"/>
    <a:srgbClr val="FFFFFF"/>
    <a:srgbClr val="3D4258"/>
    <a:srgbClr val="EEB3AA"/>
    <a:srgbClr val="FCCD9E"/>
    <a:srgbClr val="C9B9D1"/>
    <a:srgbClr val="FCFCFC"/>
    <a:srgbClr val="FFF9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BBA77C-DB6C-4E68-9C8D-0BC9E4EDBF99}">
  <a:tblStyle styleId="{1CBBA77C-DB6C-4E68-9C8D-0BC9E4EDBF9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49" autoAdjust="0"/>
    <p:restoredTop sz="94660"/>
  </p:normalViewPr>
  <p:slideViewPr>
    <p:cSldViewPr snapToGrid="0">
      <p:cViewPr varScale="1">
        <p:scale>
          <a:sx n="103" d="100"/>
          <a:sy n="103" d="100"/>
        </p:scale>
        <p:origin x="1094" y="58"/>
      </p:cViewPr>
      <p:guideLst>
        <p:guide orient="horz" pos="606"/>
        <p:guide orient="horz" pos="1755"/>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font" Target="fonts/font19.fntdata"/><Relationship Id="rId170" Type="http://schemas.openxmlformats.org/officeDocument/2006/relationships/font" Target="fonts/font30.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font" Target="fonts/font9.fntdata"/><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font" Target="fonts/font20.fntdata"/><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font" Target="fonts/font10.fntdata"/><Relationship Id="rId171" Type="http://schemas.openxmlformats.org/officeDocument/2006/relationships/font" Target="fonts/font31.fntdata"/><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notesMaster" Target="notesMasters/notesMaster1.xml"/><Relationship Id="rId161" Type="http://schemas.openxmlformats.org/officeDocument/2006/relationships/font" Target="fonts/font21.fntdata"/><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font" Target="fonts/font11.fntdata"/><Relationship Id="rId156" Type="http://schemas.openxmlformats.org/officeDocument/2006/relationships/font" Target="fonts/font16.fntdata"/><Relationship Id="rId177" Type="http://schemas.openxmlformats.org/officeDocument/2006/relationships/presProps" Target="presProps.xml"/><Relationship Id="rId172" Type="http://schemas.openxmlformats.org/officeDocument/2006/relationships/font" Target="fonts/font32.fntdata"/><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font" Target="fonts/font1.fntdata"/><Relationship Id="rId146" Type="http://schemas.openxmlformats.org/officeDocument/2006/relationships/font" Target="fonts/font6.fntdata"/><Relationship Id="rId167" Type="http://schemas.openxmlformats.org/officeDocument/2006/relationships/font" Target="fonts/font27.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font" Target="fonts/font2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font" Target="fonts/font17.fntdata"/><Relationship Id="rId178"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font" Target="fonts/font12.fntdata"/><Relationship Id="rId173" Type="http://schemas.openxmlformats.org/officeDocument/2006/relationships/font" Target="fonts/font33.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font" Target="fonts/font7.fntdata"/><Relationship Id="rId168" Type="http://schemas.openxmlformats.org/officeDocument/2006/relationships/font" Target="fonts/font28.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font" Target="fonts/font2.fntdata"/><Relationship Id="rId163" Type="http://schemas.openxmlformats.org/officeDocument/2006/relationships/font" Target="fonts/font23.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font" Target="fonts/font18.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font" Target="fonts/font13.fntdata"/><Relationship Id="rId174" Type="http://schemas.openxmlformats.org/officeDocument/2006/relationships/font" Target="fonts/font34.fntdata"/><Relationship Id="rId179" Type="http://schemas.openxmlformats.org/officeDocument/2006/relationships/theme" Target="theme/theme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font" Target="fonts/font3.fntdata"/><Relationship Id="rId148" Type="http://schemas.openxmlformats.org/officeDocument/2006/relationships/font" Target="fonts/font8.fntdata"/><Relationship Id="rId164" Type="http://schemas.openxmlformats.org/officeDocument/2006/relationships/font" Target="fonts/font24.fntdata"/><Relationship Id="rId169" Type="http://schemas.openxmlformats.org/officeDocument/2006/relationships/font" Target="fonts/font29.fntdata"/><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tableStyles" Target="tableStyles.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font" Target="fonts/font14.fntdata"/><Relationship Id="rId175" Type="http://schemas.openxmlformats.org/officeDocument/2006/relationships/font" Target="fonts/font35.fntdata"/><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font" Target="fonts/font4.fntdata"/><Relationship Id="rId90" Type="http://schemas.openxmlformats.org/officeDocument/2006/relationships/slide" Target="slides/slide88.xml"/><Relationship Id="rId165" Type="http://schemas.openxmlformats.org/officeDocument/2006/relationships/font" Target="fonts/font25.fntdata"/><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font" Target="fonts/font15.fntdata"/><Relationship Id="rId176" Type="http://schemas.openxmlformats.org/officeDocument/2006/relationships/font" Target="fonts/font36.fntdata"/><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font" Target="fonts/font5.fntdata"/><Relationship Id="rId166" Type="http://schemas.openxmlformats.org/officeDocument/2006/relationships/font" Target="fonts/font26.fntdata"/><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535800-3417-41D2-A713-512F1D03EE3A}" type="doc">
      <dgm:prSet loTypeId="urn:microsoft.com/office/officeart/2009/3/layout/CircleRelationship" loCatId="relationship" qsTypeId="urn:microsoft.com/office/officeart/2005/8/quickstyle/simple2" qsCatId="simple" csTypeId="urn:microsoft.com/office/officeart/2005/8/colors/accent0_3" csCatId="mainScheme" phldr="1"/>
      <dgm:spPr/>
      <dgm:t>
        <a:bodyPr/>
        <a:lstStyle/>
        <a:p>
          <a:endParaRPr lang="en-GB"/>
        </a:p>
      </dgm:t>
    </dgm:pt>
    <dgm:pt modelId="{E657173E-F67E-447F-9EF7-722F250A02E6}">
      <dgm:prSet phldrT="[Text]" custT="1"/>
      <dgm:spPr>
        <a:solidFill>
          <a:srgbClr val="FF1654"/>
        </a:solidFill>
        <a:ln>
          <a:noFill/>
        </a:ln>
      </dgm:spPr>
      <dgm:t>
        <a:bodyPr/>
        <a:lstStyle/>
        <a:p>
          <a:r>
            <a:rPr lang="en-GB" sz="4800">
              <a:latin typeface="Times New Roman" panose="02020603050405020304" pitchFamily="18" charset="0"/>
              <a:cs typeface="Times New Roman" panose="02020603050405020304" pitchFamily="18" charset="0"/>
            </a:rPr>
            <a:t>K-map</a:t>
          </a:r>
          <a:endParaRPr lang="en-GB" sz="6500">
            <a:latin typeface="Times New Roman" panose="02020603050405020304" pitchFamily="18" charset="0"/>
            <a:cs typeface="Times New Roman" panose="02020603050405020304" pitchFamily="18" charset="0"/>
          </a:endParaRPr>
        </a:p>
      </dgm:t>
    </dgm:pt>
    <dgm:pt modelId="{00A4A9C0-E814-42C5-8E3D-220B4238DFD5}" type="parTrans" cxnId="{8D61CA5C-3888-4DC9-9BD6-E39C504716EA}">
      <dgm:prSet/>
      <dgm:spPr/>
      <dgm:t>
        <a:bodyPr/>
        <a:lstStyle/>
        <a:p>
          <a:endParaRPr lang="en-GB"/>
        </a:p>
      </dgm:t>
    </dgm:pt>
    <dgm:pt modelId="{B82935A5-04B5-430A-B2E1-085A50398AB8}" type="sibTrans" cxnId="{8D61CA5C-3888-4DC9-9BD6-E39C504716EA}">
      <dgm:prSet/>
      <dgm:spPr/>
      <dgm:t>
        <a:bodyPr/>
        <a:lstStyle/>
        <a:p>
          <a:endParaRPr lang="en-GB"/>
        </a:p>
      </dgm:t>
    </dgm:pt>
    <dgm:pt modelId="{88B298E8-9091-4D1D-BB98-8528FD2606F8}">
      <dgm:prSet phldrT="[Text]" custT="1"/>
      <dgm:spPr>
        <a:solidFill>
          <a:srgbClr val="70C1B3"/>
        </a:solidFill>
        <a:ln>
          <a:noFill/>
        </a:ln>
      </dgm:spPr>
      <dgm:t>
        <a:bodyPr/>
        <a:lstStyle/>
        <a:p>
          <a:r>
            <a:rPr lang="en-GB" sz="1600" b="0" i="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Biểu diễn trực quan</a:t>
          </a:r>
        </a:p>
      </dgm:t>
    </dgm:pt>
    <dgm:pt modelId="{6BD72BFB-F5B1-42DB-BDA2-869E865AB8D3}" type="parTrans" cxnId="{90B9C499-E03B-4CC5-85AD-A3A3723E3D00}">
      <dgm:prSet/>
      <dgm:spPr/>
      <dgm:t>
        <a:bodyPr/>
        <a:lstStyle/>
        <a:p>
          <a:endParaRPr lang="en-GB"/>
        </a:p>
      </dgm:t>
    </dgm:pt>
    <dgm:pt modelId="{5BFD5AC5-24D7-451A-9900-B61265FA2129}" type="sibTrans" cxnId="{90B9C499-E03B-4CC5-85AD-A3A3723E3D00}">
      <dgm:prSet/>
      <dgm:spPr/>
      <dgm:t>
        <a:bodyPr/>
        <a:lstStyle/>
        <a:p>
          <a:endParaRPr lang="en-GB"/>
        </a:p>
      </dgm:t>
    </dgm:pt>
    <dgm:pt modelId="{277A70B8-3D47-4836-AF05-79EE9658DF10}">
      <dgm:prSet phldrT="[Text]" custT="1"/>
      <dgm:spPr>
        <a:solidFill>
          <a:srgbClr val="77BF8D"/>
        </a:solidFill>
        <a:ln>
          <a:noFill/>
        </a:ln>
      </dgm:spPr>
      <dgm:t>
        <a:bodyPr/>
        <a:lstStyle/>
        <a:p>
          <a:r>
            <a:rPr lang="en-GB" sz="1600" b="0" i="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Tối ưu hóa hàm logic</a:t>
          </a:r>
        </a:p>
      </dgm:t>
    </dgm:pt>
    <dgm:pt modelId="{396F7100-273D-4502-93FE-A5366A37964E}" type="parTrans" cxnId="{24608C25-0942-48D9-86DD-73EB2AC9CB16}">
      <dgm:prSet/>
      <dgm:spPr/>
      <dgm:t>
        <a:bodyPr/>
        <a:lstStyle/>
        <a:p>
          <a:endParaRPr lang="en-GB"/>
        </a:p>
      </dgm:t>
    </dgm:pt>
    <dgm:pt modelId="{BD9D828B-3BE7-4680-91D9-6DD78BF787E3}" type="sibTrans" cxnId="{24608C25-0942-48D9-86DD-73EB2AC9CB16}">
      <dgm:prSet/>
      <dgm:spPr/>
      <dgm:t>
        <a:bodyPr/>
        <a:lstStyle/>
        <a:p>
          <a:endParaRPr lang="en-GB"/>
        </a:p>
      </dgm:t>
    </dgm:pt>
    <dgm:pt modelId="{1D9790C5-52F7-4349-AC25-77D6546D6138}">
      <dgm:prSet phldrT="[Text]" custT="1"/>
      <dgm:spPr>
        <a:solidFill>
          <a:srgbClr val="70C1B3"/>
        </a:solidFill>
        <a:ln>
          <a:noFill/>
        </a:ln>
      </dgm:spPr>
      <dgm:t>
        <a:bodyPr/>
        <a:lstStyle/>
        <a:p>
          <a:r>
            <a:rPr lang="en-GB" sz="1600" b="0" i="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Dễ thực hiện</a:t>
          </a:r>
        </a:p>
      </dgm:t>
    </dgm:pt>
    <dgm:pt modelId="{A38CD1F3-0534-4069-831B-F579E14A3970}" type="parTrans" cxnId="{44A4ED50-56A5-4994-B6A6-F4C97E328A67}">
      <dgm:prSet/>
      <dgm:spPr/>
      <dgm:t>
        <a:bodyPr/>
        <a:lstStyle/>
        <a:p>
          <a:endParaRPr lang="en-GB"/>
        </a:p>
      </dgm:t>
    </dgm:pt>
    <dgm:pt modelId="{F47E240C-1324-4FD1-BD94-FE4B5A4E804F}" type="sibTrans" cxnId="{44A4ED50-56A5-4994-B6A6-F4C97E328A67}">
      <dgm:prSet/>
      <dgm:spPr/>
      <dgm:t>
        <a:bodyPr/>
        <a:lstStyle/>
        <a:p>
          <a:endParaRPr lang="en-GB"/>
        </a:p>
      </dgm:t>
    </dgm:pt>
    <dgm:pt modelId="{AE746602-CBD6-4C70-82CE-59028A5F95C7}">
      <dgm:prSet phldrT="[Text]" custT="1"/>
      <dgm:spPr>
        <a:solidFill>
          <a:srgbClr val="247BA0"/>
        </a:solidFill>
        <a:ln>
          <a:noFill/>
        </a:ln>
      </dgm:spPr>
      <dgm:t>
        <a:bodyPr/>
        <a:lstStyle/>
        <a:p>
          <a:r>
            <a:rPr lang="en-GB" sz="1600" b="0" i="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Giảm lỗi và xác thực</a:t>
          </a:r>
        </a:p>
      </dgm:t>
    </dgm:pt>
    <dgm:pt modelId="{0B292F77-B32F-474C-82CF-27C7988EE46C}" type="parTrans" cxnId="{92BAFD3E-8371-4018-A4A2-0F16C2703A43}">
      <dgm:prSet/>
      <dgm:spPr/>
      <dgm:t>
        <a:bodyPr/>
        <a:lstStyle/>
        <a:p>
          <a:endParaRPr lang="en-GB"/>
        </a:p>
      </dgm:t>
    </dgm:pt>
    <dgm:pt modelId="{12CD9AB2-2D76-4BEB-8B9A-C4717C5DEFA0}" type="sibTrans" cxnId="{92BAFD3E-8371-4018-A4A2-0F16C2703A43}">
      <dgm:prSet/>
      <dgm:spPr/>
      <dgm:t>
        <a:bodyPr/>
        <a:lstStyle/>
        <a:p>
          <a:endParaRPr lang="en-GB"/>
        </a:p>
      </dgm:t>
    </dgm:pt>
    <dgm:pt modelId="{EF0CACD4-E3D5-412F-B947-DDB3B1E8A913}">
      <dgm:prSet phldrT="[Text]" custT="1"/>
      <dgm:spPr>
        <a:solidFill>
          <a:srgbClr val="247BA0"/>
        </a:solidFill>
        <a:ln>
          <a:noFill/>
        </a:ln>
      </dgm:spPr>
      <dgm:t>
        <a:bodyPr/>
        <a:lstStyle/>
        <a:p>
          <a:r>
            <a:rPr lang="en-GB" sz="1600" b="0" i="0">
              <a:solidFill>
                <a:srgbClr val="FFFFF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Tiết kiệm thời gian và tài nguyên</a:t>
          </a:r>
        </a:p>
      </dgm:t>
    </dgm:pt>
    <dgm:pt modelId="{B3AF74A0-539E-4573-8B90-9EA5509E1A9F}" type="parTrans" cxnId="{51A49EA0-F6CD-4044-B0F8-7B95E3C3BC78}">
      <dgm:prSet/>
      <dgm:spPr/>
      <dgm:t>
        <a:bodyPr/>
        <a:lstStyle/>
        <a:p>
          <a:endParaRPr lang="en-GB"/>
        </a:p>
      </dgm:t>
    </dgm:pt>
    <dgm:pt modelId="{3379EEB4-F5D6-4F11-939C-AAB2B04FE097}" type="sibTrans" cxnId="{51A49EA0-F6CD-4044-B0F8-7B95E3C3BC78}">
      <dgm:prSet/>
      <dgm:spPr/>
      <dgm:t>
        <a:bodyPr/>
        <a:lstStyle/>
        <a:p>
          <a:endParaRPr lang="en-GB"/>
        </a:p>
      </dgm:t>
    </dgm:pt>
    <dgm:pt modelId="{01541451-3FB7-4234-BF00-7E2B30D1D6AF}" type="pres">
      <dgm:prSet presAssocID="{F8535800-3417-41D2-A713-512F1D03EE3A}" presName="Name0" presStyleCnt="0">
        <dgm:presLayoutVars>
          <dgm:chMax val="1"/>
          <dgm:chPref val="1"/>
        </dgm:presLayoutVars>
      </dgm:prSet>
      <dgm:spPr/>
    </dgm:pt>
    <dgm:pt modelId="{1E9A8BEE-7649-4BAF-885E-68F15837D5CC}" type="pres">
      <dgm:prSet presAssocID="{E657173E-F67E-447F-9EF7-722F250A02E6}" presName="Parent" presStyleLbl="node0" presStyleIdx="0" presStyleCnt="1" custScaleX="108801" custScaleY="108801">
        <dgm:presLayoutVars>
          <dgm:chMax val="5"/>
          <dgm:chPref val="5"/>
        </dgm:presLayoutVars>
      </dgm:prSet>
      <dgm:spPr/>
    </dgm:pt>
    <dgm:pt modelId="{1F60222C-14A4-4866-B582-B1EBE9BA984F}" type="pres">
      <dgm:prSet presAssocID="{E657173E-F67E-447F-9EF7-722F250A02E6}" presName="Accent2" presStyleLbl="node1" presStyleIdx="0" presStyleCnt="19"/>
      <dgm:spPr>
        <a:solidFill>
          <a:srgbClr val="F3FFBD"/>
        </a:solidFill>
        <a:ln>
          <a:noFill/>
        </a:ln>
      </dgm:spPr>
    </dgm:pt>
    <dgm:pt modelId="{EC8EFA36-9CEC-4383-9E24-400FB6F689C9}" type="pres">
      <dgm:prSet presAssocID="{E657173E-F67E-447F-9EF7-722F250A02E6}" presName="Accent3" presStyleLbl="node1" presStyleIdx="1" presStyleCnt="19"/>
      <dgm:spPr>
        <a:solidFill>
          <a:srgbClr val="247BA0"/>
        </a:solidFill>
        <a:ln>
          <a:noFill/>
        </a:ln>
      </dgm:spPr>
    </dgm:pt>
    <dgm:pt modelId="{09CE9840-7E13-4D3B-8D55-A28F5A771E84}" type="pres">
      <dgm:prSet presAssocID="{E657173E-F67E-447F-9EF7-722F250A02E6}" presName="Accent4" presStyleLbl="node1" presStyleIdx="2" presStyleCnt="19"/>
      <dgm:spPr>
        <a:solidFill>
          <a:srgbClr val="247BA0"/>
        </a:solidFill>
        <a:ln>
          <a:noFill/>
        </a:ln>
      </dgm:spPr>
    </dgm:pt>
    <dgm:pt modelId="{D4E1894F-84A5-4637-BC17-727C7255FDE3}" type="pres">
      <dgm:prSet presAssocID="{E657173E-F67E-447F-9EF7-722F250A02E6}" presName="Accent5" presStyleLbl="node1" presStyleIdx="3" presStyleCnt="19"/>
      <dgm:spPr>
        <a:solidFill>
          <a:srgbClr val="F3FFBD"/>
        </a:solidFill>
        <a:ln>
          <a:noFill/>
        </a:ln>
      </dgm:spPr>
    </dgm:pt>
    <dgm:pt modelId="{65E2814A-39FD-4D75-967D-75C78BE3C726}" type="pres">
      <dgm:prSet presAssocID="{E657173E-F67E-447F-9EF7-722F250A02E6}" presName="Accent6" presStyleLbl="node1" presStyleIdx="4" presStyleCnt="19"/>
      <dgm:spPr>
        <a:solidFill>
          <a:srgbClr val="F3FFBD"/>
        </a:solidFill>
        <a:ln>
          <a:noFill/>
        </a:ln>
      </dgm:spPr>
    </dgm:pt>
    <dgm:pt modelId="{5EAED26C-9144-49EC-9707-D506F4DDAAB8}" type="pres">
      <dgm:prSet presAssocID="{88B298E8-9091-4D1D-BB98-8528FD2606F8}" presName="Child1" presStyleLbl="node1" presStyleIdx="5" presStyleCnt="19" custScaleX="122796" custScaleY="122796">
        <dgm:presLayoutVars>
          <dgm:chMax val="0"/>
          <dgm:chPref val="0"/>
        </dgm:presLayoutVars>
      </dgm:prSet>
      <dgm:spPr/>
    </dgm:pt>
    <dgm:pt modelId="{D2CF4A3C-DB4D-432B-ABAC-393562DB159C}" type="pres">
      <dgm:prSet presAssocID="{88B298E8-9091-4D1D-BB98-8528FD2606F8}" presName="Accent7" presStyleCnt="0"/>
      <dgm:spPr/>
    </dgm:pt>
    <dgm:pt modelId="{791C8ABF-C9DC-46B3-B64C-E9E224C62751}" type="pres">
      <dgm:prSet presAssocID="{88B298E8-9091-4D1D-BB98-8528FD2606F8}" presName="AccentHold1" presStyleLbl="node1" presStyleIdx="6" presStyleCnt="19"/>
      <dgm:spPr>
        <a:solidFill>
          <a:srgbClr val="70C1B3"/>
        </a:solidFill>
        <a:ln>
          <a:noFill/>
        </a:ln>
      </dgm:spPr>
    </dgm:pt>
    <dgm:pt modelId="{069DEC3F-86BD-4715-A7AA-A3AE74132F05}" type="pres">
      <dgm:prSet presAssocID="{88B298E8-9091-4D1D-BB98-8528FD2606F8}" presName="Accent8" presStyleCnt="0"/>
      <dgm:spPr/>
    </dgm:pt>
    <dgm:pt modelId="{52ECCF8E-BEF6-4687-B3FC-76EE3CC0EB57}" type="pres">
      <dgm:prSet presAssocID="{88B298E8-9091-4D1D-BB98-8528FD2606F8}" presName="AccentHold2" presStyleLbl="node1" presStyleIdx="7" presStyleCnt="19"/>
      <dgm:spPr>
        <a:solidFill>
          <a:srgbClr val="F3FFBD"/>
        </a:solidFill>
        <a:ln>
          <a:noFill/>
        </a:ln>
      </dgm:spPr>
    </dgm:pt>
    <dgm:pt modelId="{4087E24E-9654-4FAB-82BD-0FC683320FC6}" type="pres">
      <dgm:prSet presAssocID="{277A70B8-3D47-4836-AF05-79EE9658DF10}" presName="Child2" presStyleLbl="node1" presStyleIdx="8" presStyleCnt="19" custScaleX="143472" custScaleY="143472">
        <dgm:presLayoutVars>
          <dgm:chMax val="0"/>
          <dgm:chPref val="0"/>
        </dgm:presLayoutVars>
      </dgm:prSet>
      <dgm:spPr/>
    </dgm:pt>
    <dgm:pt modelId="{6FCFA660-7D6B-4FE2-A370-5C3F0BD12780}" type="pres">
      <dgm:prSet presAssocID="{277A70B8-3D47-4836-AF05-79EE9658DF10}" presName="Accent9" presStyleCnt="0"/>
      <dgm:spPr/>
    </dgm:pt>
    <dgm:pt modelId="{E2595326-4976-43F7-B0F3-1601A62EC5A2}" type="pres">
      <dgm:prSet presAssocID="{277A70B8-3D47-4836-AF05-79EE9658DF10}" presName="AccentHold1" presStyleLbl="node1" presStyleIdx="9" presStyleCnt="19"/>
      <dgm:spPr>
        <a:solidFill>
          <a:srgbClr val="70C1B3"/>
        </a:solidFill>
        <a:ln>
          <a:noFill/>
        </a:ln>
      </dgm:spPr>
    </dgm:pt>
    <dgm:pt modelId="{57278FD9-9744-49FA-94CD-A12E7387CCCE}" type="pres">
      <dgm:prSet presAssocID="{277A70B8-3D47-4836-AF05-79EE9658DF10}" presName="Accent10" presStyleCnt="0"/>
      <dgm:spPr/>
    </dgm:pt>
    <dgm:pt modelId="{A9857231-8DA3-4BAC-B004-1FC2F3C45424}" type="pres">
      <dgm:prSet presAssocID="{277A70B8-3D47-4836-AF05-79EE9658DF10}" presName="AccentHold2" presStyleLbl="node1" presStyleIdx="10" presStyleCnt="19"/>
      <dgm:spPr>
        <a:solidFill>
          <a:srgbClr val="FF1654"/>
        </a:solidFill>
        <a:ln>
          <a:noFill/>
        </a:ln>
      </dgm:spPr>
    </dgm:pt>
    <dgm:pt modelId="{097B5546-716C-4529-BAD4-B474C11D816C}" type="pres">
      <dgm:prSet presAssocID="{277A70B8-3D47-4836-AF05-79EE9658DF10}" presName="Accent11" presStyleCnt="0"/>
      <dgm:spPr/>
    </dgm:pt>
    <dgm:pt modelId="{FF774F71-DE91-4A15-81B5-48237B49ED4C}" type="pres">
      <dgm:prSet presAssocID="{277A70B8-3D47-4836-AF05-79EE9658DF10}" presName="AccentHold3" presStyleLbl="node1" presStyleIdx="11" presStyleCnt="19"/>
      <dgm:spPr>
        <a:solidFill>
          <a:srgbClr val="70C1B3"/>
        </a:solidFill>
        <a:ln>
          <a:noFill/>
        </a:ln>
      </dgm:spPr>
    </dgm:pt>
    <dgm:pt modelId="{C711254C-EAF1-40BE-B7A4-9277F19B2E44}" type="pres">
      <dgm:prSet presAssocID="{1D9790C5-52F7-4349-AC25-77D6546D6138}" presName="Child3" presStyleLbl="node1" presStyleIdx="12" presStyleCnt="19" custScaleX="166169" custScaleY="166168" custLinFactNeighborX="-43811" custLinFactNeighborY="31451">
        <dgm:presLayoutVars>
          <dgm:chMax val="0"/>
          <dgm:chPref val="0"/>
        </dgm:presLayoutVars>
      </dgm:prSet>
      <dgm:spPr/>
    </dgm:pt>
    <dgm:pt modelId="{8A6FF761-C150-4FA1-8E0B-758D6D18B609}" type="pres">
      <dgm:prSet presAssocID="{1D9790C5-52F7-4349-AC25-77D6546D6138}" presName="Accent12" presStyleCnt="0"/>
      <dgm:spPr/>
    </dgm:pt>
    <dgm:pt modelId="{928EDAB1-C2C4-44BB-8F93-412CCA9DC739}" type="pres">
      <dgm:prSet presAssocID="{1D9790C5-52F7-4349-AC25-77D6546D6138}" presName="AccentHold1" presStyleLbl="node1" presStyleIdx="13" presStyleCnt="19"/>
      <dgm:spPr>
        <a:solidFill>
          <a:srgbClr val="FF1654"/>
        </a:solidFill>
        <a:ln>
          <a:noFill/>
        </a:ln>
      </dgm:spPr>
    </dgm:pt>
    <dgm:pt modelId="{27DCC646-9B45-43BB-8BD8-A8178127998B}" type="pres">
      <dgm:prSet presAssocID="{AE746602-CBD6-4C70-82CE-59028A5F95C7}" presName="Child4" presStyleLbl="node1" presStyleIdx="14" presStyleCnt="19" custScaleX="148037" custScaleY="148037" custLinFactNeighborX="-33202" custLinFactNeighborY="-31579">
        <dgm:presLayoutVars>
          <dgm:chMax val="0"/>
          <dgm:chPref val="0"/>
        </dgm:presLayoutVars>
      </dgm:prSet>
      <dgm:spPr/>
    </dgm:pt>
    <dgm:pt modelId="{16067E18-631C-4DB7-94B9-93956FB78DD7}" type="pres">
      <dgm:prSet presAssocID="{AE746602-CBD6-4C70-82CE-59028A5F95C7}" presName="Accent13" presStyleCnt="0"/>
      <dgm:spPr/>
    </dgm:pt>
    <dgm:pt modelId="{9BF89EC3-E308-499A-B4E7-E0EBAD9B7916}" type="pres">
      <dgm:prSet presAssocID="{AE746602-CBD6-4C70-82CE-59028A5F95C7}" presName="AccentHold1" presStyleLbl="node1" presStyleIdx="15" presStyleCnt="19"/>
      <dgm:spPr>
        <a:ln>
          <a:noFill/>
        </a:ln>
      </dgm:spPr>
    </dgm:pt>
    <dgm:pt modelId="{8124C9FA-7605-44D8-8BCD-0B23DDFDB204}" type="pres">
      <dgm:prSet presAssocID="{EF0CACD4-E3D5-412F-B947-DDB3B1E8A913}" presName="Child5" presStyleLbl="node1" presStyleIdx="16" presStyleCnt="19" custScaleX="139599" custScaleY="139599" custLinFactNeighborX="-8192" custLinFactNeighborY="21342">
        <dgm:presLayoutVars>
          <dgm:chMax val="0"/>
          <dgm:chPref val="0"/>
        </dgm:presLayoutVars>
      </dgm:prSet>
      <dgm:spPr/>
    </dgm:pt>
    <dgm:pt modelId="{8F3D3391-8394-4AC2-9646-29608F8CA795}" type="pres">
      <dgm:prSet presAssocID="{EF0CACD4-E3D5-412F-B947-DDB3B1E8A913}" presName="Accent15" presStyleCnt="0"/>
      <dgm:spPr/>
    </dgm:pt>
    <dgm:pt modelId="{E1CA7D46-57D2-47DF-A52B-31853304147B}" type="pres">
      <dgm:prSet presAssocID="{EF0CACD4-E3D5-412F-B947-DDB3B1E8A913}" presName="AccentHold2" presStyleLbl="node1" presStyleIdx="17" presStyleCnt="19"/>
      <dgm:spPr>
        <a:solidFill>
          <a:srgbClr val="FF1654"/>
        </a:solidFill>
        <a:ln>
          <a:noFill/>
        </a:ln>
      </dgm:spPr>
    </dgm:pt>
    <dgm:pt modelId="{488A368A-EE34-4CFD-820C-75B8FDD942A0}" type="pres">
      <dgm:prSet presAssocID="{EF0CACD4-E3D5-412F-B947-DDB3B1E8A913}" presName="Accent16" presStyleCnt="0"/>
      <dgm:spPr/>
    </dgm:pt>
    <dgm:pt modelId="{0604F099-5DA9-4F30-851D-D2FC3B519799}" type="pres">
      <dgm:prSet presAssocID="{EF0CACD4-E3D5-412F-B947-DDB3B1E8A913}" presName="AccentHold3" presStyleLbl="node1" presStyleIdx="18" presStyleCnt="19"/>
      <dgm:spPr>
        <a:solidFill>
          <a:srgbClr val="F3FFBD"/>
        </a:solidFill>
        <a:ln>
          <a:noFill/>
        </a:ln>
      </dgm:spPr>
    </dgm:pt>
  </dgm:ptLst>
  <dgm:cxnLst>
    <dgm:cxn modelId="{93497006-5413-4480-A2F3-18C770DE4A13}" type="presOf" srcId="{277A70B8-3D47-4836-AF05-79EE9658DF10}" destId="{4087E24E-9654-4FAB-82BD-0FC683320FC6}" srcOrd="0" destOrd="0" presId="urn:microsoft.com/office/officeart/2009/3/layout/CircleRelationship"/>
    <dgm:cxn modelId="{1AE1420F-3660-4F12-A97D-04F19F644031}" type="presOf" srcId="{1D9790C5-52F7-4349-AC25-77D6546D6138}" destId="{C711254C-EAF1-40BE-B7A4-9277F19B2E44}" srcOrd="0" destOrd="0" presId="urn:microsoft.com/office/officeart/2009/3/layout/CircleRelationship"/>
    <dgm:cxn modelId="{24608C25-0942-48D9-86DD-73EB2AC9CB16}" srcId="{E657173E-F67E-447F-9EF7-722F250A02E6}" destId="{277A70B8-3D47-4836-AF05-79EE9658DF10}" srcOrd="1" destOrd="0" parTransId="{396F7100-273D-4502-93FE-A5366A37964E}" sibTransId="{BD9D828B-3BE7-4680-91D9-6DD78BF787E3}"/>
    <dgm:cxn modelId="{92BAFD3E-8371-4018-A4A2-0F16C2703A43}" srcId="{E657173E-F67E-447F-9EF7-722F250A02E6}" destId="{AE746602-CBD6-4C70-82CE-59028A5F95C7}" srcOrd="3" destOrd="0" parTransId="{0B292F77-B32F-474C-82CF-27C7988EE46C}" sibTransId="{12CD9AB2-2D76-4BEB-8B9A-C4717C5DEFA0}"/>
    <dgm:cxn modelId="{8D61CA5C-3888-4DC9-9BD6-E39C504716EA}" srcId="{F8535800-3417-41D2-A713-512F1D03EE3A}" destId="{E657173E-F67E-447F-9EF7-722F250A02E6}" srcOrd="0" destOrd="0" parTransId="{00A4A9C0-E814-42C5-8E3D-220B4238DFD5}" sibTransId="{B82935A5-04B5-430A-B2E1-085A50398AB8}"/>
    <dgm:cxn modelId="{40138341-1977-4CAD-BF0C-B3F9AA659200}" type="presOf" srcId="{EF0CACD4-E3D5-412F-B947-DDB3B1E8A913}" destId="{8124C9FA-7605-44D8-8BCD-0B23DDFDB204}" srcOrd="0" destOrd="0" presId="urn:microsoft.com/office/officeart/2009/3/layout/CircleRelationship"/>
    <dgm:cxn modelId="{44A4ED50-56A5-4994-B6A6-F4C97E328A67}" srcId="{E657173E-F67E-447F-9EF7-722F250A02E6}" destId="{1D9790C5-52F7-4349-AC25-77D6546D6138}" srcOrd="2" destOrd="0" parTransId="{A38CD1F3-0534-4069-831B-F579E14A3970}" sibTransId="{F47E240C-1324-4FD1-BD94-FE4B5A4E804F}"/>
    <dgm:cxn modelId="{CA558176-5DA6-47C4-AB57-3E8532E9820A}" type="presOf" srcId="{F8535800-3417-41D2-A713-512F1D03EE3A}" destId="{01541451-3FB7-4234-BF00-7E2B30D1D6AF}" srcOrd="0" destOrd="0" presId="urn:microsoft.com/office/officeart/2009/3/layout/CircleRelationship"/>
    <dgm:cxn modelId="{90B9C499-E03B-4CC5-85AD-A3A3723E3D00}" srcId="{E657173E-F67E-447F-9EF7-722F250A02E6}" destId="{88B298E8-9091-4D1D-BB98-8528FD2606F8}" srcOrd="0" destOrd="0" parTransId="{6BD72BFB-F5B1-42DB-BDA2-869E865AB8D3}" sibTransId="{5BFD5AC5-24D7-451A-9900-B61265FA2129}"/>
    <dgm:cxn modelId="{51A49EA0-F6CD-4044-B0F8-7B95E3C3BC78}" srcId="{E657173E-F67E-447F-9EF7-722F250A02E6}" destId="{EF0CACD4-E3D5-412F-B947-DDB3B1E8A913}" srcOrd="4" destOrd="0" parTransId="{B3AF74A0-539E-4573-8B90-9EA5509E1A9F}" sibTransId="{3379EEB4-F5D6-4F11-939C-AAB2B04FE097}"/>
    <dgm:cxn modelId="{AB16B8A8-4B45-44CD-8B12-00DA4356E30D}" type="presOf" srcId="{88B298E8-9091-4D1D-BB98-8528FD2606F8}" destId="{5EAED26C-9144-49EC-9707-D506F4DDAAB8}" srcOrd="0" destOrd="0" presId="urn:microsoft.com/office/officeart/2009/3/layout/CircleRelationship"/>
    <dgm:cxn modelId="{CF921DD7-6D47-414E-A389-947D76CF23B8}" type="presOf" srcId="{AE746602-CBD6-4C70-82CE-59028A5F95C7}" destId="{27DCC646-9B45-43BB-8BD8-A8178127998B}" srcOrd="0" destOrd="0" presId="urn:microsoft.com/office/officeart/2009/3/layout/CircleRelationship"/>
    <dgm:cxn modelId="{3CBEECFD-9306-4B78-AE37-7AE9EF7776EB}" type="presOf" srcId="{E657173E-F67E-447F-9EF7-722F250A02E6}" destId="{1E9A8BEE-7649-4BAF-885E-68F15837D5CC}" srcOrd="0" destOrd="0" presId="urn:microsoft.com/office/officeart/2009/3/layout/CircleRelationship"/>
    <dgm:cxn modelId="{86E8F3C9-B1D6-44F9-8358-96D7B87B1D38}" type="presParOf" srcId="{01541451-3FB7-4234-BF00-7E2B30D1D6AF}" destId="{1E9A8BEE-7649-4BAF-885E-68F15837D5CC}" srcOrd="0" destOrd="0" presId="urn:microsoft.com/office/officeart/2009/3/layout/CircleRelationship"/>
    <dgm:cxn modelId="{49D8AA13-60A2-4847-89F7-5337B305C6D2}" type="presParOf" srcId="{01541451-3FB7-4234-BF00-7E2B30D1D6AF}" destId="{1F60222C-14A4-4866-B582-B1EBE9BA984F}" srcOrd="1" destOrd="0" presId="urn:microsoft.com/office/officeart/2009/3/layout/CircleRelationship"/>
    <dgm:cxn modelId="{34B83F99-BF14-4C55-B3E2-A6C2006AF06B}" type="presParOf" srcId="{01541451-3FB7-4234-BF00-7E2B30D1D6AF}" destId="{EC8EFA36-9CEC-4383-9E24-400FB6F689C9}" srcOrd="2" destOrd="0" presId="urn:microsoft.com/office/officeart/2009/3/layout/CircleRelationship"/>
    <dgm:cxn modelId="{685604FC-8A38-4503-B6F1-6F374C43B433}" type="presParOf" srcId="{01541451-3FB7-4234-BF00-7E2B30D1D6AF}" destId="{09CE9840-7E13-4D3B-8D55-A28F5A771E84}" srcOrd="3" destOrd="0" presId="urn:microsoft.com/office/officeart/2009/3/layout/CircleRelationship"/>
    <dgm:cxn modelId="{0F09E0A3-812D-4306-B8B6-3AEC474B4F6F}" type="presParOf" srcId="{01541451-3FB7-4234-BF00-7E2B30D1D6AF}" destId="{D4E1894F-84A5-4637-BC17-727C7255FDE3}" srcOrd="4" destOrd="0" presId="urn:microsoft.com/office/officeart/2009/3/layout/CircleRelationship"/>
    <dgm:cxn modelId="{FCE24956-C0DF-404B-9595-E36909A0ED75}" type="presParOf" srcId="{01541451-3FB7-4234-BF00-7E2B30D1D6AF}" destId="{65E2814A-39FD-4D75-967D-75C78BE3C726}" srcOrd="5" destOrd="0" presId="urn:microsoft.com/office/officeart/2009/3/layout/CircleRelationship"/>
    <dgm:cxn modelId="{D58498E1-4C1C-4D87-924D-0EF58E1985F1}" type="presParOf" srcId="{01541451-3FB7-4234-BF00-7E2B30D1D6AF}" destId="{5EAED26C-9144-49EC-9707-D506F4DDAAB8}" srcOrd="6" destOrd="0" presId="urn:microsoft.com/office/officeart/2009/3/layout/CircleRelationship"/>
    <dgm:cxn modelId="{CCBF087F-E44E-499D-BB41-465B44DDA288}" type="presParOf" srcId="{01541451-3FB7-4234-BF00-7E2B30D1D6AF}" destId="{D2CF4A3C-DB4D-432B-ABAC-393562DB159C}" srcOrd="7" destOrd="0" presId="urn:microsoft.com/office/officeart/2009/3/layout/CircleRelationship"/>
    <dgm:cxn modelId="{50C67766-B5D0-4683-9DA4-E0CD44D8B71F}" type="presParOf" srcId="{D2CF4A3C-DB4D-432B-ABAC-393562DB159C}" destId="{791C8ABF-C9DC-46B3-B64C-E9E224C62751}" srcOrd="0" destOrd="0" presId="urn:microsoft.com/office/officeart/2009/3/layout/CircleRelationship"/>
    <dgm:cxn modelId="{095E8404-D992-4313-A4F4-4FE2EB146189}" type="presParOf" srcId="{01541451-3FB7-4234-BF00-7E2B30D1D6AF}" destId="{069DEC3F-86BD-4715-A7AA-A3AE74132F05}" srcOrd="8" destOrd="0" presId="urn:microsoft.com/office/officeart/2009/3/layout/CircleRelationship"/>
    <dgm:cxn modelId="{9D0942C7-6EBB-4272-9DC5-8538ECBAD5CF}" type="presParOf" srcId="{069DEC3F-86BD-4715-A7AA-A3AE74132F05}" destId="{52ECCF8E-BEF6-4687-B3FC-76EE3CC0EB57}" srcOrd="0" destOrd="0" presId="urn:microsoft.com/office/officeart/2009/3/layout/CircleRelationship"/>
    <dgm:cxn modelId="{2DD532A4-7FAB-4363-8600-57C3D0123754}" type="presParOf" srcId="{01541451-3FB7-4234-BF00-7E2B30D1D6AF}" destId="{4087E24E-9654-4FAB-82BD-0FC683320FC6}" srcOrd="9" destOrd="0" presId="urn:microsoft.com/office/officeart/2009/3/layout/CircleRelationship"/>
    <dgm:cxn modelId="{86988B2E-FEEE-415D-AFA4-2138D40145BB}" type="presParOf" srcId="{01541451-3FB7-4234-BF00-7E2B30D1D6AF}" destId="{6FCFA660-7D6B-4FE2-A370-5C3F0BD12780}" srcOrd="10" destOrd="0" presId="urn:microsoft.com/office/officeart/2009/3/layout/CircleRelationship"/>
    <dgm:cxn modelId="{366B63F4-C85B-4F91-9F37-A8964707A3BC}" type="presParOf" srcId="{6FCFA660-7D6B-4FE2-A370-5C3F0BD12780}" destId="{E2595326-4976-43F7-B0F3-1601A62EC5A2}" srcOrd="0" destOrd="0" presId="urn:microsoft.com/office/officeart/2009/3/layout/CircleRelationship"/>
    <dgm:cxn modelId="{9BE5D701-3ACC-4EB3-8BA3-F853F5ADC135}" type="presParOf" srcId="{01541451-3FB7-4234-BF00-7E2B30D1D6AF}" destId="{57278FD9-9744-49FA-94CD-A12E7387CCCE}" srcOrd="11" destOrd="0" presId="urn:microsoft.com/office/officeart/2009/3/layout/CircleRelationship"/>
    <dgm:cxn modelId="{1BD42B14-F55C-4523-B1AF-70B23481CE2D}" type="presParOf" srcId="{57278FD9-9744-49FA-94CD-A12E7387CCCE}" destId="{A9857231-8DA3-4BAC-B004-1FC2F3C45424}" srcOrd="0" destOrd="0" presId="urn:microsoft.com/office/officeart/2009/3/layout/CircleRelationship"/>
    <dgm:cxn modelId="{D796B0D9-87BF-4CEA-9C54-265EA4D4411F}" type="presParOf" srcId="{01541451-3FB7-4234-BF00-7E2B30D1D6AF}" destId="{097B5546-716C-4529-BAD4-B474C11D816C}" srcOrd="12" destOrd="0" presId="urn:microsoft.com/office/officeart/2009/3/layout/CircleRelationship"/>
    <dgm:cxn modelId="{77ABA1ED-451E-4D48-B868-013F76489800}" type="presParOf" srcId="{097B5546-716C-4529-BAD4-B474C11D816C}" destId="{FF774F71-DE91-4A15-81B5-48237B49ED4C}" srcOrd="0" destOrd="0" presId="urn:microsoft.com/office/officeart/2009/3/layout/CircleRelationship"/>
    <dgm:cxn modelId="{FDC5312D-8B5A-474C-9E2D-B9DB9E6229AA}" type="presParOf" srcId="{01541451-3FB7-4234-BF00-7E2B30D1D6AF}" destId="{C711254C-EAF1-40BE-B7A4-9277F19B2E44}" srcOrd="13" destOrd="0" presId="urn:microsoft.com/office/officeart/2009/3/layout/CircleRelationship"/>
    <dgm:cxn modelId="{08186E36-0B77-4BB0-BDAC-A0CFFE44110A}" type="presParOf" srcId="{01541451-3FB7-4234-BF00-7E2B30D1D6AF}" destId="{8A6FF761-C150-4FA1-8E0B-758D6D18B609}" srcOrd="14" destOrd="0" presId="urn:microsoft.com/office/officeart/2009/3/layout/CircleRelationship"/>
    <dgm:cxn modelId="{EDC50748-01E6-41BD-A920-7C5F9F53F185}" type="presParOf" srcId="{8A6FF761-C150-4FA1-8E0B-758D6D18B609}" destId="{928EDAB1-C2C4-44BB-8F93-412CCA9DC739}" srcOrd="0" destOrd="0" presId="urn:microsoft.com/office/officeart/2009/3/layout/CircleRelationship"/>
    <dgm:cxn modelId="{C3FC6FE2-2965-4DC2-9A2D-8091931F7302}" type="presParOf" srcId="{01541451-3FB7-4234-BF00-7E2B30D1D6AF}" destId="{27DCC646-9B45-43BB-8BD8-A8178127998B}" srcOrd="15" destOrd="0" presId="urn:microsoft.com/office/officeart/2009/3/layout/CircleRelationship"/>
    <dgm:cxn modelId="{B31DCA2E-40AC-4EE3-BFF6-70741E28DF56}" type="presParOf" srcId="{01541451-3FB7-4234-BF00-7E2B30D1D6AF}" destId="{16067E18-631C-4DB7-94B9-93956FB78DD7}" srcOrd="16" destOrd="0" presId="urn:microsoft.com/office/officeart/2009/3/layout/CircleRelationship"/>
    <dgm:cxn modelId="{68F6CEC4-46AE-409A-B221-56FD21CFAA9B}" type="presParOf" srcId="{16067E18-631C-4DB7-94B9-93956FB78DD7}" destId="{9BF89EC3-E308-499A-B4E7-E0EBAD9B7916}" srcOrd="0" destOrd="0" presId="urn:microsoft.com/office/officeart/2009/3/layout/CircleRelationship"/>
    <dgm:cxn modelId="{89C18266-B95B-4D2B-A62A-EC0718AC5A87}" type="presParOf" srcId="{01541451-3FB7-4234-BF00-7E2B30D1D6AF}" destId="{8124C9FA-7605-44D8-8BCD-0B23DDFDB204}" srcOrd="17" destOrd="0" presId="urn:microsoft.com/office/officeart/2009/3/layout/CircleRelationship"/>
    <dgm:cxn modelId="{AA96F3F8-7D4D-41EA-8F67-7A6BE7B5552E}" type="presParOf" srcId="{01541451-3FB7-4234-BF00-7E2B30D1D6AF}" destId="{8F3D3391-8394-4AC2-9646-29608F8CA795}" srcOrd="18" destOrd="0" presId="urn:microsoft.com/office/officeart/2009/3/layout/CircleRelationship"/>
    <dgm:cxn modelId="{CC5D487B-FAF1-4B0C-9361-2705B8DCD57B}" type="presParOf" srcId="{8F3D3391-8394-4AC2-9646-29608F8CA795}" destId="{E1CA7D46-57D2-47DF-A52B-31853304147B}" srcOrd="0" destOrd="0" presId="urn:microsoft.com/office/officeart/2009/3/layout/CircleRelationship"/>
    <dgm:cxn modelId="{C3A00CA8-C982-4FB0-A700-2CAA3B3ED0F7}" type="presParOf" srcId="{01541451-3FB7-4234-BF00-7E2B30D1D6AF}" destId="{488A368A-EE34-4CFD-820C-75B8FDD942A0}" srcOrd="19" destOrd="0" presId="urn:microsoft.com/office/officeart/2009/3/layout/CircleRelationship"/>
    <dgm:cxn modelId="{E5B2B4F5-F83C-4152-9621-043B7CAD1643}" type="presParOf" srcId="{488A368A-EE34-4CFD-820C-75B8FDD942A0}" destId="{0604F099-5DA9-4F30-851D-D2FC3B519799}" srcOrd="0" destOrd="0" presId="urn:microsoft.com/office/officeart/2009/3/layout/CircleRelationship"/>
  </dgm:cxnLst>
  <dgm:bg/>
  <dgm:whole>
    <a:ln>
      <a:noFill/>
    </a:ln>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9A8BEE-7649-4BAF-885E-68F15837D5CC}">
      <dsp:nvSpPr>
        <dsp:cNvPr id="0" name=""/>
        <dsp:cNvSpPr/>
      </dsp:nvSpPr>
      <dsp:spPr>
        <a:xfrm>
          <a:off x="1687722" y="801529"/>
          <a:ext cx="3025426" cy="3025946"/>
        </a:xfrm>
        <a:prstGeom prst="ellipse">
          <a:avLst/>
        </a:prstGeom>
        <a:solidFill>
          <a:srgbClr val="FF1654"/>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a:latin typeface="Times New Roman" panose="02020603050405020304" pitchFamily="18" charset="0"/>
              <a:cs typeface="Times New Roman" panose="02020603050405020304" pitchFamily="18" charset="0"/>
            </a:rPr>
            <a:t>K-map</a:t>
          </a:r>
          <a:endParaRPr lang="en-GB" sz="6500" kern="1200">
            <a:latin typeface="Times New Roman" panose="02020603050405020304" pitchFamily="18" charset="0"/>
            <a:cs typeface="Times New Roman" panose="02020603050405020304" pitchFamily="18" charset="0"/>
          </a:endParaRPr>
        </a:p>
      </dsp:txBody>
      <dsp:txXfrm>
        <a:off x="2130785" y="1244669"/>
        <a:ext cx="2139300" cy="2139666"/>
      </dsp:txXfrm>
    </dsp:sp>
    <dsp:sp modelId="{1F60222C-14A4-4866-B582-B1EBE9BA984F}">
      <dsp:nvSpPr>
        <dsp:cNvPr id="0" name=""/>
        <dsp:cNvSpPr/>
      </dsp:nvSpPr>
      <dsp:spPr>
        <a:xfrm>
          <a:off x="2665115" y="3498341"/>
          <a:ext cx="224166" cy="224144"/>
        </a:xfrm>
        <a:prstGeom prst="ellipse">
          <a:avLst/>
        </a:prstGeom>
        <a:solidFill>
          <a:srgbClr val="F3FFBD"/>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C8EFA36-9CEC-4383-9E24-400FB6F689C9}">
      <dsp:nvSpPr>
        <dsp:cNvPr id="0" name=""/>
        <dsp:cNvSpPr/>
      </dsp:nvSpPr>
      <dsp:spPr>
        <a:xfrm>
          <a:off x="4769889" y="2052587"/>
          <a:ext cx="224166" cy="224144"/>
        </a:xfrm>
        <a:prstGeom prst="ellipse">
          <a:avLst/>
        </a:prstGeom>
        <a:solidFill>
          <a:srgbClr val="247BA0"/>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09CE9840-7E13-4D3B-8D55-A28F5A771E84}">
      <dsp:nvSpPr>
        <dsp:cNvPr id="0" name=""/>
        <dsp:cNvSpPr/>
      </dsp:nvSpPr>
      <dsp:spPr>
        <a:xfrm>
          <a:off x="3698679" y="3736898"/>
          <a:ext cx="309156" cy="309626"/>
        </a:xfrm>
        <a:prstGeom prst="ellipse">
          <a:avLst/>
        </a:prstGeom>
        <a:solidFill>
          <a:srgbClr val="247BA0"/>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D4E1894F-84A5-4637-BC17-727C7255FDE3}">
      <dsp:nvSpPr>
        <dsp:cNvPr id="0" name=""/>
        <dsp:cNvSpPr/>
      </dsp:nvSpPr>
      <dsp:spPr>
        <a:xfrm>
          <a:off x="2727859" y="1236524"/>
          <a:ext cx="224166" cy="224144"/>
        </a:xfrm>
        <a:prstGeom prst="ellipse">
          <a:avLst/>
        </a:prstGeom>
        <a:solidFill>
          <a:srgbClr val="F3FFBD"/>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5E2814A-39FD-4D75-967D-75C78BE3C726}">
      <dsp:nvSpPr>
        <dsp:cNvPr id="0" name=""/>
        <dsp:cNvSpPr/>
      </dsp:nvSpPr>
      <dsp:spPr>
        <a:xfrm>
          <a:off x="2022275" y="2519264"/>
          <a:ext cx="224166" cy="224144"/>
        </a:xfrm>
        <a:prstGeom prst="ellipse">
          <a:avLst/>
        </a:prstGeom>
        <a:solidFill>
          <a:srgbClr val="F3FFBD"/>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5EAED26C-9144-49EC-9707-D506F4DDAAB8}">
      <dsp:nvSpPr>
        <dsp:cNvPr id="0" name=""/>
        <dsp:cNvSpPr/>
      </dsp:nvSpPr>
      <dsp:spPr>
        <a:xfrm>
          <a:off x="811940" y="1297006"/>
          <a:ext cx="1388247" cy="1388405"/>
        </a:xfrm>
        <a:prstGeom prst="ellipse">
          <a:avLst/>
        </a:prstGeom>
        <a:solidFill>
          <a:srgbClr val="70C1B3"/>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b="0" i="0" kern="12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Biểu diễn trực quan</a:t>
          </a:r>
        </a:p>
      </dsp:txBody>
      <dsp:txXfrm>
        <a:off x="1015244" y="1500333"/>
        <a:ext cx="981639" cy="981751"/>
      </dsp:txXfrm>
    </dsp:sp>
    <dsp:sp modelId="{791C8ABF-C9DC-46B3-B64C-E9E224C62751}">
      <dsp:nvSpPr>
        <dsp:cNvPr id="0" name=""/>
        <dsp:cNvSpPr/>
      </dsp:nvSpPr>
      <dsp:spPr>
        <a:xfrm>
          <a:off x="3084359" y="1246464"/>
          <a:ext cx="309156" cy="309626"/>
        </a:xfrm>
        <a:prstGeom prst="ellipse">
          <a:avLst/>
        </a:prstGeom>
        <a:solidFill>
          <a:srgbClr val="70C1B3"/>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52ECCF8E-BEF6-4687-B3FC-76EE3CC0EB57}">
      <dsp:nvSpPr>
        <dsp:cNvPr id="0" name=""/>
        <dsp:cNvSpPr/>
      </dsp:nvSpPr>
      <dsp:spPr>
        <a:xfrm>
          <a:off x="1047462" y="2887536"/>
          <a:ext cx="558991" cy="559117"/>
        </a:xfrm>
        <a:prstGeom prst="ellipse">
          <a:avLst/>
        </a:prstGeom>
        <a:solidFill>
          <a:srgbClr val="F3FFBD"/>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4087E24E-9654-4FAB-82BD-0FC683320FC6}">
      <dsp:nvSpPr>
        <dsp:cNvPr id="0" name=""/>
        <dsp:cNvSpPr/>
      </dsp:nvSpPr>
      <dsp:spPr>
        <a:xfrm>
          <a:off x="4630821" y="648335"/>
          <a:ext cx="1621996" cy="1622180"/>
        </a:xfrm>
        <a:prstGeom prst="ellipse">
          <a:avLst/>
        </a:prstGeom>
        <a:solidFill>
          <a:srgbClr val="77BF8D"/>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b="0" i="0" kern="12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Tối ưu hóa hàm logic</a:t>
          </a:r>
        </a:p>
      </dsp:txBody>
      <dsp:txXfrm>
        <a:off x="4868357" y="885898"/>
        <a:ext cx="1146924" cy="1147054"/>
      </dsp:txXfrm>
    </dsp:sp>
    <dsp:sp modelId="{E2595326-4976-43F7-B0F3-1601A62EC5A2}">
      <dsp:nvSpPr>
        <dsp:cNvPr id="0" name=""/>
        <dsp:cNvSpPr/>
      </dsp:nvSpPr>
      <dsp:spPr>
        <a:xfrm>
          <a:off x="4371750" y="1674375"/>
          <a:ext cx="309156" cy="309626"/>
        </a:xfrm>
        <a:prstGeom prst="ellipse">
          <a:avLst/>
        </a:prstGeom>
        <a:solidFill>
          <a:srgbClr val="70C1B3"/>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857231-8DA3-4BAC-B004-1FC2F3C45424}">
      <dsp:nvSpPr>
        <dsp:cNvPr id="0" name=""/>
        <dsp:cNvSpPr/>
      </dsp:nvSpPr>
      <dsp:spPr>
        <a:xfrm>
          <a:off x="834703" y="3553010"/>
          <a:ext cx="224166" cy="224144"/>
        </a:xfrm>
        <a:prstGeom prst="ellipse">
          <a:avLst/>
        </a:prstGeom>
        <a:solidFill>
          <a:srgbClr val="FF1654"/>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FF774F71-DE91-4A15-81B5-48237B49ED4C}">
      <dsp:nvSpPr>
        <dsp:cNvPr id="0" name=""/>
        <dsp:cNvSpPr/>
      </dsp:nvSpPr>
      <dsp:spPr>
        <a:xfrm>
          <a:off x="3068387" y="3233941"/>
          <a:ext cx="224166" cy="224144"/>
        </a:xfrm>
        <a:prstGeom prst="ellipse">
          <a:avLst/>
        </a:prstGeom>
        <a:solidFill>
          <a:srgbClr val="70C1B3"/>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711254C-EAF1-40BE-B7A4-9277F19B2E44}">
      <dsp:nvSpPr>
        <dsp:cNvPr id="0" name=""/>
        <dsp:cNvSpPr/>
      </dsp:nvSpPr>
      <dsp:spPr>
        <a:xfrm>
          <a:off x="4538838" y="2829313"/>
          <a:ext cx="1878593" cy="1878795"/>
        </a:xfrm>
        <a:prstGeom prst="ellipse">
          <a:avLst/>
        </a:prstGeom>
        <a:solidFill>
          <a:srgbClr val="70C1B3"/>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b="0" i="0" kern="12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Dễ thực hiện</a:t>
          </a:r>
        </a:p>
      </dsp:txBody>
      <dsp:txXfrm>
        <a:off x="4813952" y="3104456"/>
        <a:ext cx="1328365" cy="1328509"/>
      </dsp:txXfrm>
    </dsp:sp>
    <dsp:sp modelId="{928EDAB1-C2C4-44BB-8F93-412CCA9DC739}">
      <dsp:nvSpPr>
        <dsp:cNvPr id="0" name=""/>
        <dsp:cNvSpPr/>
      </dsp:nvSpPr>
      <dsp:spPr>
        <a:xfrm>
          <a:off x="5089313" y="2808514"/>
          <a:ext cx="224166" cy="224144"/>
        </a:xfrm>
        <a:prstGeom prst="ellipse">
          <a:avLst/>
        </a:prstGeom>
        <a:solidFill>
          <a:srgbClr val="FF1654"/>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27DCC646-9B45-43BB-8BD8-A8178127998B}">
      <dsp:nvSpPr>
        <dsp:cNvPr id="0" name=""/>
        <dsp:cNvSpPr/>
      </dsp:nvSpPr>
      <dsp:spPr>
        <a:xfrm>
          <a:off x="1516268" y="3186804"/>
          <a:ext cx="1673605" cy="1673795"/>
        </a:xfrm>
        <a:prstGeom prst="ellipse">
          <a:avLst/>
        </a:prstGeom>
        <a:solidFill>
          <a:srgbClr val="247BA0"/>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b="0" i="0" kern="12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Giảm lỗi và xác thực</a:t>
          </a:r>
        </a:p>
      </dsp:txBody>
      <dsp:txXfrm>
        <a:off x="1761362" y="3431926"/>
        <a:ext cx="1183417" cy="1183551"/>
      </dsp:txXfrm>
    </dsp:sp>
    <dsp:sp modelId="{9BF89EC3-E308-499A-B4E7-E0EBAD9B7916}">
      <dsp:nvSpPr>
        <dsp:cNvPr id="0" name=""/>
        <dsp:cNvSpPr/>
      </dsp:nvSpPr>
      <dsp:spPr>
        <a:xfrm>
          <a:off x="3172771" y="3777155"/>
          <a:ext cx="224166" cy="224144"/>
        </a:xfrm>
        <a:prstGeom prst="ellipse">
          <a:avLst/>
        </a:prstGeom>
        <a:solidFill>
          <a:schemeClr val="dk2">
            <a:hueOff val="0"/>
            <a:satOff val="0"/>
            <a:lumOff val="0"/>
            <a:alphaOff val="0"/>
          </a:schemeClr>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8124C9FA-7605-44D8-8BCD-0B23DDFDB204}">
      <dsp:nvSpPr>
        <dsp:cNvPr id="0" name=""/>
        <dsp:cNvSpPr/>
      </dsp:nvSpPr>
      <dsp:spPr>
        <a:xfrm>
          <a:off x="2924766" y="-6410"/>
          <a:ext cx="1578210" cy="1578390"/>
        </a:xfrm>
        <a:prstGeom prst="ellipse">
          <a:avLst/>
        </a:prstGeom>
        <a:solidFill>
          <a:srgbClr val="247BA0"/>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b="0" i="0" kern="1200">
              <a:solidFill>
                <a:srgbClr val="FFFFF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Tiết kiệm thời gian và tài nguyên</a:t>
          </a:r>
        </a:p>
      </dsp:txBody>
      <dsp:txXfrm>
        <a:off x="3155890" y="224740"/>
        <a:ext cx="1115962" cy="1116090"/>
      </dsp:txXfrm>
    </dsp:sp>
    <dsp:sp modelId="{E1CA7D46-57D2-47DF-A52B-31853304147B}">
      <dsp:nvSpPr>
        <dsp:cNvPr id="0" name=""/>
        <dsp:cNvSpPr/>
      </dsp:nvSpPr>
      <dsp:spPr>
        <a:xfrm>
          <a:off x="1847162" y="1201734"/>
          <a:ext cx="224166" cy="224144"/>
        </a:xfrm>
        <a:prstGeom prst="ellipse">
          <a:avLst/>
        </a:prstGeom>
        <a:solidFill>
          <a:srgbClr val="FF1654"/>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0604F099-5DA9-4F30-851D-D2FC3B519799}">
      <dsp:nvSpPr>
        <dsp:cNvPr id="0" name=""/>
        <dsp:cNvSpPr/>
      </dsp:nvSpPr>
      <dsp:spPr>
        <a:xfrm>
          <a:off x="4457310" y="254465"/>
          <a:ext cx="224166" cy="224144"/>
        </a:xfrm>
        <a:prstGeom prst="ellipse">
          <a:avLst/>
        </a:prstGeom>
        <a:solidFill>
          <a:srgbClr val="F3FFBD"/>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03:33:05.141"/>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arduino.vn/bai-viet/320-so-sanh-ngan-giua-cac-may-tinh-eniac-va-univac-lien-tuong-den-arduino"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3"/>
        <p:cNvGrpSpPr/>
        <p:nvPr/>
      </p:nvGrpSpPr>
      <p:grpSpPr>
        <a:xfrm>
          <a:off x="0" y="0"/>
          <a:ext cx="0" cy="0"/>
          <a:chOff x="0" y="0"/>
          <a:chExt cx="0" cy="0"/>
        </a:xfrm>
      </p:grpSpPr>
      <p:sp>
        <p:nvSpPr>
          <p:cNvPr id="3954" name="Google Shape;3954;g25ad1b8f268_0_10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5" name="Google Shape;3955;g25ad1b8f268_0_10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a:r>
              <a:rPr lang="en-US" b="0" i="0" dirty="0">
                <a:solidFill>
                  <a:srgbClr val="ECE8E3"/>
                </a:solidFill>
                <a:effectLst/>
                <a:latin typeface="Helvetica" panose="020B0604020202020204" pitchFamily="34" charset="0"/>
              </a:rPr>
              <a:t>v</a:t>
            </a:r>
            <a:r>
              <a:rPr lang="vi-VN" b="0" i="0" dirty="0">
                <a:solidFill>
                  <a:srgbClr val="ECE8E3"/>
                </a:solidFill>
                <a:effectLst/>
                <a:latin typeface="Helvetica" panose="020B0604020202020204" pitchFamily="34" charset="0"/>
              </a:rPr>
              <a:t>iết tắt của Electronic Numerical Integrator and Computer, ENIAC là máy tính điện tử đầu tiên được sử dụng cho mục đích chung, chẳng hạn như giải quyết các vấn đề về số. Nó được phát minh bởi John Presper Eckert và John Mauchly tại Đại học Pennsylvania, để phục vụ cho Phòng thí nghiệm nghiên cứu đạn đạo của quân đội Hoa Kỳ. </a:t>
            </a:r>
          </a:p>
          <a:p>
            <a:pPr algn="l" rtl="0"/>
            <a:r>
              <a:rPr lang="vi-VN" b="0" i="0" dirty="0">
                <a:solidFill>
                  <a:srgbClr val="ECE8E3"/>
                </a:solidFill>
                <a:effectLst/>
                <a:latin typeface="Helvetica" panose="020B0604020202020204" pitchFamily="34" charset="0"/>
              </a:rPr>
              <a:t>Đây là chiếc máy tính đầu tiên có khả năng lập trình. Đây là phát minh đột phá trong thời kỳ này, nó có thể thực hiện các phép tính nhanh hơn 1000 lần so với những chiếc máy tính trước đó. ENIAC cũng chính là cỗ máy được sử dụng để tính toán chế tạo bom Hydrogen</a:t>
            </a:r>
            <a:r>
              <a:rPr lang="vi-VN" b="0" i="0" u="none" strike="noStrike" dirty="0">
                <a:solidFill>
                  <a:srgbClr val="5EC4F2"/>
                </a:solidFill>
                <a:effectLst/>
                <a:latin typeface="Helvetica" panose="020B0604020202020204" pitchFamily="34" charset="0"/>
                <a:hlinkClick r:id="rId3"/>
              </a:rPr>
              <a:t>.</a:t>
            </a:r>
            <a:r>
              <a:rPr lang="vi-VN" b="0" i="0" dirty="0">
                <a:solidFill>
                  <a:srgbClr val="ECE8E3"/>
                </a:solidFill>
                <a:effectLst/>
                <a:latin typeface="Helvetica" panose="020B0604020202020204" pitchFamily="34" charset="0"/>
              </a:rPr>
              <a:t> </a:t>
            </a:r>
          </a:p>
          <a:p>
            <a:endParaRPr lang="en-US" dirty="0"/>
          </a:p>
        </p:txBody>
      </p:sp>
    </p:spTree>
    <p:extLst>
      <p:ext uri="{BB962C8B-B14F-4D97-AF65-F5344CB8AC3E}">
        <p14:creationId xmlns:p14="http://schemas.microsoft.com/office/powerpoint/2010/main" val="2933372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a:r>
              <a:rPr lang="vi-VN" b="0" i="0" dirty="0">
                <a:solidFill>
                  <a:srgbClr val="ECE8E3"/>
                </a:solidFill>
                <a:effectLst/>
                <a:latin typeface="Helvetica" panose="020B0604020202020204" pitchFamily="34" charset="0"/>
              </a:rPr>
              <a:t>ENIAC được xây dựng bắt đầu vào năm 1943 và nó chính thức hoàn thành vào năm 1946. Mặc dù chưa hoàn thành cho đến khi kết thúc Thế chiến II, nhưng ENIAC đã giúp ích rất nhiều trong cuộc chiến chống lại phát xít Đức.</a:t>
            </a:r>
          </a:p>
          <a:p>
            <a:pPr algn="l" rtl="0"/>
            <a:r>
              <a:rPr lang="vi-VN" b="0" i="0" dirty="0">
                <a:solidFill>
                  <a:srgbClr val="ECE8E3"/>
                </a:solidFill>
                <a:effectLst/>
                <a:latin typeface="Helvetica" panose="020B0604020202020204" pitchFamily="34" charset="0"/>
              </a:rPr>
              <a:t>Năm 1953, Tập đoàn Burroughs đã xây dựng bộ nhớ lõi từ để thêm vào ENIAC. Đến năm 1956,</a:t>
            </a:r>
          </a:p>
          <a:p>
            <a:br>
              <a:rPr lang="en-US" b="0" i="0" dirty="0">
                <a:solidFill>
                  <a:srgbClr val="ECE8E3"/>
                </a:solidFill>
                <a:effectLst/>
                <a:latin typeface="Helvetica" panose="020B0604020202020204" pitchFamily="34" charset="0"/>
              </a:rPr>
            </a:br>
            <a:r>
              <a:rPr lang="vi-VN" b="0" i="0" dirty="0">
                <a:solidFill>
                  <a:srgbClr val="ECE8E3"/>
                </a:solidFill>
                <a:effectLst/>
                <a:latin typeface="Helvetica" panose="020B0604020202020204" pitchFamily="34" charset="0"/>
              </a:rPr>
              <a:t>Trong Thế chiến II, quân đội Mỹ đã hỗ trợ tài chính cho dự án ENIAC với chi phí vào khoảng 500.000 USD (tương đương với 8 triệu USD bây giờ). ENIAC đã có những đóng góp không nhỏ cho khoa học của Mỹ và thế giới. Nhờ có nó mà các nhà khoa học đã phát triển những công nghệ mới, phục vụ cho những mục đích mới, tiêu biểu là chương trình Apollo và đổ bộ lên Mặt Trăng của NASA. Đồng thời, ENIAC đã đặt nền móng cho sự phát triển của các máy tính hiện đại.</a:t>
            </a:r>
            <a:endParaRPr lang="en-US" dirty="0"/>
          </a:p>
        </p:txBody>
      </p:sp>
    </p:spTree>
    <p:extLst>
      <p:ext uri="{BB962C8B-B14F-4D97-AF65-F5344CB8AC3E}">
        <p14:creationId xmlns:p14="http://schemas.microsoft.com/office/powerpoint/2010/main" val="2987762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725977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575647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735550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7"/>
        <p:cNvGrpSpPr/>
        <p:nvPr/>
      </p:nvGrpSpPr>
      <p:grpSpPr>
        <a:xfrm>
          <a:off x="0" y="0"/>
          <a:ext cx="0" cy="0"/>
          <a:chOff x="0" y="0"/>
          <a:chExt cx="0" cy="0"/>
        </a:xfrm>
      </p:grpSpPr>
      <p:sp>
        <p:nvSpPr>
          <p:cNvPr id="4298" name="Google Shape;4298;g11e375b9f55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9" name="Google Shape;4299;g11e375b9f5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7"/>
        <p:cNvGrpSpPr/>
        <p:nvPr/>
      </p:nvGrpSpPr>
      <p:grpSpPr>
        <a:xfrm>
          <a:off x="0" y="0"/>
          <a:ext cx="0" cy="0"/>
          <a:chOff x="0" y="0"/>
          <a:chExt cx="0" cy="0"/>
        </a:xfrm>
      </p:grpSpPr>
      <p:sp>
        <p:nvSpPr>
          <p:cNvPr id="4298" name="Google Shape;4298;g11e375b9f55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9" name="Google Shape;4299;g11e375b9f5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8170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86547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Vi mạch số (Digital IC) xử lý các tín hiệu rời rạc dựa trên mức logic, 0 và 1, hoặc cạnh chuyển của tín hiệu, cạnh lên và cạnh xuống. Các vi mạch điển hình là các vi mạch cổng logic như AND, OR, đảo, các mạch đếm, MUX, ... Các thành phần chính của vi mạch này là các cổng logic, Flip-Flop, Latch, ...</a:t>
            </a:r>
          </a:p>
          <a:p>
            <a:endParaRPr lang="en-US" dirty="0"/>
          </a:p>
        </p:txBody>
      </p:sp>
    </p:spTree>
    <p:extLst>
      <p:ext uri="{BB962C8B-B14F-4D97-AF65-F5344CB8AC3E}">
        <p14:creationId xmlns:p14="http://schemas.microsoft.com/office/powerpoint/2010/main" val="3411286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Vi mạch tương tự (Analog IC) xử lý các tín hiệu liên tục dựa trên thuộc tính tần số, điện áp, dòng điện, của tín hiệu ... Các thành phần chính là các transistor, điện trở, tụ điện, cuộn cảm, ... Các chip điển hình là mạch khuếch đại thuật toán OP-AMP, chip ổn áp,...</a:t>
            </a:r>
          </a:p>
          <a:p>
            <a:endParaRPr lang="en-US" dirty="0"/>
          </a:p>
        </p:txBody>
      </p:sp>
    </p:spTree>
    <p:extLst>
      <p:ext uri="{BB962C8B-B14F-4D97-AF65-F5344CB8AC3E}">
        <p14:creationId xmlns:p14="http://schemas.microsoft.com/office/powerpoint/2010/main" val="3272545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Vi mạch tín hiệu hỗn hợp (Mixed-signal IC) là chip tích hợp cả thành phần xử lý tín hiệu số và tín hiệu tương tự ví dụ như chip vi điều khiển MCU có tích hợp các bộ chuyển đổi tín hiệu tương tự/số ADC.</a:t>
            </a:r>
          </a:p>
          <a:p>
            <a:endParaRPr lang="en-US" dirty="0"/>
          </a:p>
        </p:txBody>
      </p:sp>
    </p:spTree>
    <p:extLst>
      <p:ext uri="{BB962C8B-B14F-4D97-AF65-F5344CB8AC3E}">
        <p14:creationId xmlns:p14="http://schemas.microsoft.com/office/powerpoint/2010/main" val="11738389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hyperlink" Target="http://bit.ly/2TtBDfr" TargetMode="Externa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400" y="2023500"/>
            <a:ext cx="7717200" cy="1096500"/>
          </a:xfrm>
          <a:prstGeom prst="rect">
            <a:avLst/>
          </a:prstGeom>
        </p:spPr>
        <p:txBody>
          <a:bodyPr spcFirstLastPara="1" wrap="square" lIns="91425" tIns="91425" rIns="91425" bIns="91425" anchor="t" anchorCtr="0">
            <a:noAutofit/>
          </a:bodyPr>
          <a:lstStyle>
            <a:lvl1pPr lvl="0" algn="ctr">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r>
              <a:rPr lang="en-US"/>
              <a:t>Click to edit Master title style</a:t>
            </a:r>
            <a:endParaRPr/>
          </a:p>
        </p:txBody>
      </p:sp>
      <p:grpSp>
        <p:nvGrpSpPr>
          <p:cNvPr id="10" name="Google Shape;10;p2"/>
          <p:cNvGrpSpPr/>
          <p:nvPr/>
        </p:nvGrpSpPr>
        <p:grpSpPr>
          <a:xfrm>
            <a:off x="-2177175" y="304800"/>
            <a:ext cx="12421925" cy="6694800"/>
            <a:chOff x="-2177175" y="304800"/>
            <a:chExt cx="12421925" cy="6694800"/>
          </a:xfrm>
        </p:grpSpPr>
        <p:pic>
          <p:nvPicPr>
            <p:cNvPr id="11" name="Google Shape;11;p2"/>
            <p:cNvPicPr preferRelativeResize="0"/>
            <p:nvPr/>
          </p:nvPicPr>
          <p:blipFill rotWithShape="1">
            <a:blip r:embed="rId2">
              <a:alphaModFix/>
            </a:blip>
            <a:srcRect l="18492" t="14228" r="12145" b="18272"/>
            <a:stretch/>
          </p:blipFill>
          <p:spPr>
            <a:xfrm>
              <a:off x="7890650" y="3797388"/>
              <a:ext cx="2354100" cy="2349900"/>
            </a:xfrm>
            <a:prstGeom prst="ellipse">
              <a:avLst/>
            </a:prstGeom>
            <a:noFill/>
            <a:ln>
              <a:noFill/>
            </a:ln>
          </p:spPr>
        </p:pic>
        <p:sp>
          <p:nvSpPr>
            <p:cNvPr id="12" name="Google Shape;12;p2"/>
            <p:cNvSpPr/>
            <p:nvPr/>
          </p:nvSpPr>
          <p:spPr>
            <a:xfrm>
              <a:off x="-2177175" y="3797400"/>
              <a:ext cx="3202200" cy="32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a:off x="8512500" y="304800"/>
              <a:ext cx="326700" cy="490050"/>
              <a:chOff x="7388600" y="376150"/>
              <a:chExt cx="326700" cy="490050"/>
            </a:xfrm>
          </p:grpSpPr>
          <p:sp>
            <p:nvSpPr>
              <p:cNvPr id="14" name="Google Shape;14;p2"/>
              <p:cNvSpPr/>
              <p:nvPr/>
            </p:nvSpPr>
            <p:spPr>
              <a:xfrm>
                <a:off x="7388600" y="376150"/>
                <a:ext cx="326700" cy="326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388600" y="539500"/>
                <a:ext cx="326700" cy="32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a:off x="7715295" y="4551962"/>
              <a:ext cx="501259" cy="104071"/>
              <a:chOff x="6329500" y="-1097725"/>
              <a:chExt cx="744150" cy="154500"/>
            </a:xfrm>
          </p:grpSpPr>
          <p:sp>
            <p:nvSpPr>
              <p:cNvPr id="17" name="Google Shape;17;p2"/>
              <p:cNvSpPr/>
              <p:nvPr/>
            </p:nvSpPr>
            <p:spPr>
              <a:xfrm>
                <a:off x="6329500" y="-1097725"/>
                <a:ext cx="154500" cy="15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624325" y="-1097725"/>
                <a:ext cx="154500" cy="15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919150" y="-1097725"/>
                <a:ext cx="154500" cy="15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9511900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5"/>
        <p:cNvGrpSpPr/>
        <p:nvPr/>
      </p:nvGrpSpPr>
      <p:grpSpPr>
        <a:xfrm>
          <a:off x="0" y="0"/>
          <a:ext cx="0" cy="0"/>
          <a:chOff x="0" y="0"/>
          <a:chExt cx="0" cy="0"/>
        </a:xfrm>
      </p:grpSpPr>
    </p:spTree>
    <p:extLst>
      <p:ext uri="{BB962C8B-B14F-4D97-AF65-F5344CB8AC3E}">
        <p14:creationId xmlns:p14="http://schemas.microsoft.com/office/powerpoint/2010/main" val="2043274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
  <p:cSld name="Title and text ">
    <p:spTree>
      <p:nvGrpSpPr>
        <p:cNvPr id="1" name="Shape 106"/>
        <p:cNvGrpSpPr/>
        <p:nvPr/>
      </p:nvGrpSpPr>
      <p:grpSpPr>
        <a:xfrm>
          <a:off x="0" y="0"/>
          <a:ext cx="0" cy="0"/>
          <a:chOff x="0" y="0"/>
          <a:chExt cx="0" cy="0"/>
        </a:xfrm>
      </p:grpSpPr>
      <p:grpSp>
        <p:nvGrpSpPr>
          <p:cNvPr id="107" name="Google Shape;107;p13"/>
          <p:cNvGrpSpPr/>
          <p:nvPr/>
        </p:nvGrpSpPr>
        <p:grpSpPr>
          <a:xfrm>
            <a:off x="304789" y="-2388750"/>
            <a:ext cx="10856561" cy="5211130"/>
            <a:chOff x="304789" y="-2388750"/>
            <a:chExt cx="10856561" cy="5211130"/>
          </a:xfrm>
        </p:grpSpPr>
        <p:sp>
          <p:nvSpPr>
            <p:cNvPr id="108" name="Google Shape;108;p13"/>
            <p:cNvSpPr/>
            <p:nvPr/>
          </p:nvSpPr>
          <p:spPr>
            <a:xfrm rot="-5400000" flipH="1">
              <a:off x="7959150" y="-2388750"/>
              <a:ext cx="3202200" cy="32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13"/>
            <p:cNvGrpSpPr/>
            <p:nvPr/>
          </p:nvGrpSpPr>
          <p:grpSpPr>
            <a:xfrm rot="5400000">
              <a:off x="106195" y="2519714"/>
              <a:ext cx="501259" cy="104071"/>
              <a:chOff x="6329500" y="-1097725"/>
              <a:chExt cx="744150" cy="154500"/>
            </a:xfrm>
          </p:grpSpPr>
          <p:sp>
            <p:nvSpPr>
              <p:cNvPr id="110" name="Google Shape;110;p13"/>
              <p:cNvSpPr/>
              <p:nvPr/>
            </p:nvSpPr>
            <p:spPr>
              <a:xfrm>
                <a:off x="6329500" y="-1097725"/>
                <a:ext cx="154500" cy="15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3"/>
              <p:cNvSpPr/>
              <p:nvPr/>
            </p:nvSpPr>
            <p:spPr>
              <a:xfrm>
                <a:off x="6624325" y="-1097725"/>
                <a:ext cx="154500" cy="15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p:nvPr/>
            </p:nvSpPr>
            <p:spPr>
              <a:xfrm>
                <a:off x="6919150" y="-1097725"/>
                <a:ext cx="154500" cy="15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 name="Google Shape;113;p13"/>
          <p:cNvSpPr txBox="1">
            <a:spLocks noGrp="1"/>
          </p:cNvSpPr>
          <p:nvPr>
            <p:ph type="subTitle" idx="1"/>
          </p:nvPr>
        </p:nvSpPr>
        <p:spPr>
          <a:xfrm>
            <a:off x="4588200" y="1994725"/>
            <a:ext cx="3835800" cy="2305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Char char="●"/>
              <a:defRPr/>
            </a:lvl1pPr>
            <a:lvl2pPr lvl="1" algn="ctr" rtl="0">
              <a:lnSpc>
                <a:spcPct val="100000"/>
              </a:lnSpc>
              <a:spcBef>
                <a:spcPts val="0"/>
              </a:spcBef>
              <a:spcAft>
                <a:spcPts val="0"/>
              </a:spcAft>
              <a:buClr>
                <a:srgbClr val="E76A28"/>
              </a:buClr>
              <a:buSzPts val="1600"/>
              <a:buChar char="○"/>
              <a:defRPr sz="1600"/>
            </a:lvl2pPr>
            <a:lvl3pPr lvl="2" algn="ctr" rtl="0">
              <a:lnSpc>
                <a:spcPct val="100000"/>
              </a:lnSpc>
              <a:spcBef>
                <a:spcPts val="1600"/>
              </a:spcBef>
              <a:spcAft>
                <a:spcPts val="0"/>
              </a:spcAft>
              <a:buClr>
                <a:srgbClr val="E76A28"/>
              </a:buClr>
              <a:buSzPts val="1600"/>
              <a:buChar char="■"/>
              <a:defRPr sz="1600"/>
            </a:lvl3pPr>
            <a:lvl4pPr lvl="3" algn="ctr" rtl="0">
              <a:lnSpc>
                <a:spcPct val="100000"/>
              </a:lnSpc>
              <a:spcBef>
                <a:spcPts val="1600"/>
              </a:spcBef>
              <a:spcAft>
                <a:spcPts val="0"/>
              </a:spcAft>
              <a:buClr>
                <a:srgbClr val="E76A28"/>
              </a:buClr>
              <a:buSzPts val="1600"/>
              <a:buChar char="●"/>
              <a:defRPr sz="1600"/>
            </a:lvl4pPr>
            <a:lvl5pPr lvl="4" algn="ctr" rtl="0">
              <a:lnSpc>
                <a:spcPct val="100000"/>
              </a:lnSpc>
              <a:spcBef>
                <a:spcPts val="1600"/>
              </a:spcBef>
              <a:spcAft>
                <a:spcPts val="0"/>
              </a:spcAft>
              <a:buClr>
                <a:srgbClr val="E76A28"/>
              </a:buClr>
              <a:buSzPts val="1600"/>
              <a:buChar char="○"/>
              <a:defRPr sz="1600"/>
            </a:lvl5pPr>
            <a:lvl6pPr lvl="5" algn="ctr" rtl="0">
              <a:lnSpc>
                <a:spcPct val="100000"/>
              </a:lnSpc>
              <a:spcBef>
                <a:spcPts val="1600"/>
              </a:spcBef>
              <a:spcAft>
                <a:spcPts val="0"/>
              </a:spcAft>
              <a:buClr>
                <a:srgbClr val="999999"/>
              </a:buClr>
              <a:buSzPts val="1600"/>
              <a:buChar char="■"/>
              <a:defRPr sz="1600"/>
            </a:lvl6pPr>
            <a:lvl7pPr lvl="6" algn="ctr" rtl="0">
              <a:lnSpc>
                <a:spcPct val="100000"/>
              </a:lnSpc>
              <a:spcBef>
                <a:spcPts val="1600"/>
              </a:spcBef>
              <a:spcAft>
                <a:spcPts val="0"/>
              </a:spcAft>
              <a:buClr>
                <a:srgbClr val="999999"/>
              </a:buClr>
              <a:buSzPts val="1600"/>
              <a:buChar char="●"/>
              <a:defRPr sz="1600"/>
            </a:lvl7pPr>
            <a:lvl8pPr lvl="7" algn="ctr" rtl="0">
              <a:lnSpc>
                <a:spcPct val="100000"/>
              </a:lnSpc>
              <a:spcBef>
                <a:spcPts val="1600"/>
              </a:spcBef>
              <a:spcAft>
                <a:spcPts val="0"/>
              </a:spcAft>
              <a:buClr>
                <a:srgbClr val="999999"/>
              </a:buClr>
              <a:buSzPts val="1600"/>
              <a:buChar char="○"/>
              <a:defRPr sz="1600"/>
            </a:lvl8pPr>
            <a:lvl9pPr lvl="8" algn="ctr" rtl="0">
              <a:lnSpc>
                <a:spcPct val="100000"/>
              </a:lnSpc>
              <a:spcBef>
                <a:spcPts val="1600"/>
              </a:spcBef>
              <a:spcAft>
                <a:spcPts val="1600"/>
              </a:spcAft>
              <a:buClr>
                <a:srgbClr val="999999"/>
              </a:buClr>
              <a:buSzPts val="1600"/>
              <a:buChar char="■"/>
              <a:defRPr sz="1600"/>
            </a:lvl9pPr>
          </a:lstStyle>
          <a:p>
            <a:r>
              <a:rPr lang="en-US"/>
              <a:t>Click to edit Master subtitle style</a:t>
            </a:r>
            <a:endParaRPr/>
          </a:p>
        </p:txBody>
      </p:sp>
      <p:sp>
        <p:nvSpPr>
          <p:cNvPr id="114" name="Google Shape;114;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15" name="Google Shape;115;p13"/>
          <p:cNvSpPr txBox="1">
            <a:spLocks noGrp="1"/>
          </p:cNvSpPr>
          <p:nvPr>
            <p:ph type="subTitle" idx="2"/>
          </p:nvPr>
        </p:nvSpPr>
        <p:spPr>
          <a:xfrm>
            <a:off x="4588200" y="1421975"/>
            <a:ext cx="3835800" cy="572700"/>
          </a:xfrm>
          <a:prstGeom prst="rect">
            <a:avLst/>
          </a:prstGeom>
        </p:spPr>
        <p:txBody>
          <a:bodyPr spcFirstLastPara="1" wrap="square" lIns="91425" tIns="91425" rIns="91425" bIns="91425" anchor="b" anchorCtr="0">
            <a:noAutofit/>
          </a:bodyPr>
          <a:lstStyle>
            <a:lvl1pPr marL="0" marR="0" lvl="0" indent="-222250" algn="l" rtl="0">
              <a:lnSpc>
                <a:spcPct val="100000"/>
              </a:lnSpc>
              <a:spcBef>
                <a:spcPts val="0"/>
              </a:spcBef>
              <a:spcAft>
                <a:spcPts val="0"/>
              </a:spcAft>
              <a:buSzPts val="3500"/>
              <a:buFont typeface="Public Sans Black"/>
              <a:buNone/>
              <a:defRPr sz="2200">
                <a:latin typeface="Public Sans Black"/>
                <a:ea typeface="Public Sans Black"/>
                <a:cs typeface="Public Sans Black"/>
                <a:sym typeface="Public Sans Black"/>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2370797453"/>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16"/>
        <p:cNvGrpSpPr/>
        <p:nvPr/>
      </p:nvGrpSpPr>
      <p:grpSpPr>
        <a:xfrm>
          <a:off x="0" y="0"/>
          <a:ext cx="0" cy="0"/>
          <a:chOff x="0" y="0"/>
          <a:chExt cx="0" cy="0"/>
        </a:xfrm>
      </p:grpSpPr>
      <p:grpSp>
        <p:nvGrpSpPr>
          <p:cNvPr id="117" name="Google Shape;117;p14"/>
          <p:cNvGrpSpPr/>
          <p:nvPr/>
        </p:nvGrpSpPr>
        <p:grpSpPr>
          <a:xfrm>
            <a:off x="-2103075" y="-2519652"/>
            <a:ext cx="3317554" cy="8621477"/>
            <a:chOff x="-2103075" y="-2519652"/>
            <a:chExt cx="3317554" cy="8621477"/>
          </a:xfrm>
        </p:grpSpPr>
        <p:pic>
          <p:nvPicPr>
            <p:cNvPr id="118" name="Google Shape;118;p14"/>
            <p:cNvPicPr preferRelativeResize="0"/>
            <p:nvPr/>
          </p:nvPicPr>
          <p:blipFill rotWithShape="1">
            <a:blip r:embed="rId2">
              <a:alphaModFix/>
            </a:blip>
            <a:srcRect l="36545" t="47974" r="26718" b="15167"/>
            <a:stretch/>
          </p:blipFill>
          <p:spPr>
            <a:xfrm>
              <a:off x="-991349" y="4178825"/>
              <a:ext cx="1919100" cy="1923000"/>
            </a:xfrm>
            <a:prstGeom prst="ellipse">
              <a:avLst/>
            </a:prstGeom>
            <a:noFill/>
            <a:ln>
              <a:noFill/>
            </a:ln>
          </p:spPr>
        </p:pic>
        <p:sp>
          <p:nvSpPr>
            <p:cNvPr id="119" name="Google Shape;119;p14"/>
            <p:cNvSpPr/>
            <p:nvPr/>
          </p:nvSpPr>
          <p:spPr>
            <a:xfrm rot="5400000">
              <a:off x="-2103075" y="-2519652"/>
              <a:ext cx="3202200" cy="32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20;p14"/>
            <p:cNvGrpSpPr/>
            <p:nvPr/>
          </p:nvGrpSpPr>
          <p:grpSpPr>
            <a:xfrm>
              <a:off x="713220" y="4832612"/>
              <a:ext cx="501259" cy="104071"/>
              <a:chOff x="6329500" y="-1097725"/>
              <a:chExt cx="744150" cy="154500"/>
            </a:xfrm>
          </p:grpSpPr>
          <p:sp>
            <p:nvSpPr>
              <p:cNvPr id="121" name="Google Shape;121;p14"/>
              <p:cNvSpPr/>
              <p:nvPr/>
            </p:nvSpPr>
            <p:spPr>
              <a:xfrm>
                <a:off x="6329500" y="-1097725"/>
                <a:ext cx="154500" cy="15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4"/>
              <p:cNvSpPr/>
              <p:nvPr/>
            </p:nvSpPr>
            <p:spPr>
              <a:xfrm>
                <a:off x="6624325" y="-1097725"/>
                <a:ext cx="154500" cy="15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4"/>
              <p:cNvSpPr/>
              <p:nvPr/>
            </p:nvSpPr>
            <p:spPr>
              <a:xfrm>
                <a:off x="6919150" y="-1097725"/>
                <a:ext cx="154500" cy="15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4" name="Google Shape;124;p14"/>
          <p:cNvSpPr txBox="1">
            <a:spLocks noGrp="1"/>
          </p:cNvSpPr>
          <p:nvPr>
            <p:ph type="subTitle" idx="1"/>
          </p:nvPr>
        </p:nvSpPr>
        <p:spPr>
          <a:xfrm>
            <a:off x="720000" y="1994725"/>
            <a:ext cx="3835800" cy="2305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Char char="●"/>
              <a:defRPr/>
            </a:lvl1pPr>
            <a:lvl2pPr lvl="1" algn="ctr" rtl="0">
              <a:lnSpc>
                <a:spcPct val="100000"/>
              </a:lnSpc>
              <a:spcBef>
                <a:spcPts val="0"/>
              </a:spcBef>
              <a:spcAft>
                <a:spcPts val="0"/>
              </a:spcAft>
              <a:buClr>
                <a:srgbClr val="E76A28"/>
              </a:buClr>
              <a:buSzPts val="1600"/>
              <a:buChar char="○"/>
              <a:defRPr sz="1600"/>
            </a:lvl2pPr>
            <a:lvl3pPr lvl="2" algn="ctr" rtl="0">
              <a:lnSpc>
                <a:spcPct val="100000"/>
              </a:lnSpc>
              <a:spcBef>
                <a:spcPts val="1600"/>
              </a:spcBef>
              <a:spcAft>
                <a:spcPts val="0"/>
              </a:spcAft>
              <a:buClr>
                <a:srgbClr val="E76A28"/>
              </a:buClr>
              <a:buSzPts val="1600"/>
              <a:buChar char="■"/>
              <a:defRPr sz="1600"/>
            </a:lvl3pPr>
            <a:lvl4pPr lvl="3" algn="ctr" rtl="0">
              <a:lnSpc>
                <a:spcPct val="100000"/>
              </a:lnSpc>
              <a:spcBef>
                <a:spcPts val="1600"/>
              </a:spcBef>
              <a:spcAft>
                <a:spcPts val="0"/>
              </a:spcAft>
              <a:buClr>
                <a:srgbClr val="E76A28"/>
              </a:buClr>
              <a:buSzPts val="1600"/>
              <a:buChar char="●"/>
              <a:defRPr sz="1600"/>
            </a:lvl4pPr>
            <a:lvl5pPr lvl="4" algn="ctr" rtl="0">
              <a:lnSpc>
                <a:spcPct val="100000"/>
              </a:lnSpc>
              <a:spcBef>
                <a:spcPts val="1600"/>
              </a:spcBef>
              <a:spcAft>
                <a:spcPts val="0"/>
              </a:spcAft>
              <a:buClr>
                <a:srgbClr val="E76A28"/>
              </a:buClr>
              <a:buSzPts val="1600"/>
              <a:buChar char="○"/>
              <a:defRPr sz="1600"/>
            </a:lvl5pPr>
            <a:lvl6pPr lvl="5" algn="ctr" rtl="0">
              <a:lnSpc>
                <a:spcPct val="100000"/>
              </a:lnSpc>
              <a:spcBef>
                <a:spcPts val="1600"/>
              </a:spcBef>
              <a:spcAft>
                <a:spcPts val="0"/>
              </a:spcAft>
              <a:buClr>
                <a:srgbClr val="999999"/>
              </a:buClr>
              <a:buSzPts val="1600"/>
              <a:buChar char="■"/>
              <a:defRPr sz="1600"/>
            </a:lvl6pPr>
            <a:lvl7pPr lvl="6" algn="ctr" rtl="0">
              <a:lnSpc>
                <a:spcPct val="100000"/>
              </a:lnSpc>
              <a:spcBef>
                <a:spcPts val="1600"/>
              </a:spcBef>
              <a:spcAft>
                <a:spcPts val="0"/>
              </a:spcAft>
              <a:buClr>
                <a:srgbClr val="999999"/>
              </a:buClr>
              <a:buSzPts val="1600"/>
              <a:buChar char="●"/>
              <a:defRPr sz="1600"/>
            </a:lvl7pPr>
            <a:lvl8pPr lvl="7" algn="ctr" rtl="0">
              <a:lnSpc>
                <a:spcPct val="100000"/>
              </a:lnSpc>
              <a:spcBef>
                <a:spcPts val="1600"/>
              </a:spcBef>
              <a:spcAft>
                <a:spcPts val="0"/>
              </a:spcAft>
              <a:buClr>
                <a:srgbClr val="999999"/>
              </a:buClr>
              <a:buSzPts val="1600"/>
              <a:buChar char="○"/>
              <a:defRPr sz="1600"/>
            </a:lvl8pPr>
            <a:lvl9pPr lvl="8" algn="ctr" rtl="0">
              <a:lnSpc>
                <a:spcPct val="100000"/>
              </a:lnSpc>
              <a:spcBef>
                <a:spcPts val="1600"/>
              </a:spcBef>
              <a:spcAft>
                <a:spcPts val="1600"/>
              </a:spcAft>
              <a:buClr>
                <a:srgbClr val="999999"/>
              </a:buClr>
              <a:buSzPts val="1600"/>
              <a:buChar char="■"/>
              <a:defRPr sz="1600"/>
            </a:lvl9pPr>
          </a:lstStyle>
          <a:p>
            <a:r>
              <a:rPr lang="en-US"/>
              <a:t>Click to edit Master subtitle style</a:t>
            </a:r>
            <a:endParaRPr/>
          </a:p>
        </p:txBody>
      </p:sp>
      <p:sp>
        <p:nvSpPr>
          <p:cNvPr id="125" name="Google Shape;125;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26" name="Google Shape;126;p14"/>
          <p:cNvSpPr txBox="1">
            <a:spLocks noGrp="1"/>
          </p:cNvSpPr>
          <p:nvPr>
            <p:ph type="subTitle" idx="2"/>
          </p:nvPr>
        </p:nvSpPr>
        <p:spPr>
          <a:xfrm>
            <a:off x="720000" y="1421975"/>
            <a:ext cx="3835800" cy="572700"/>
          </a:xfrm>
          <a:prstGeom prst="rect">
            <a:avLst/>
          </a:prstGeom>
        </p:spPr>
        <p:txBody>
          <a:bodyPr spcFirstLastPara="1" wrap="square" lIns="91425" tIns="91425" rIns="91425" bIns="91425" anchor="b" anchorCtr="0">
            <a:noAutofit/>
          </a:bodyPr>
          <a:lstStyle>
            <a:lvl1pPr marL="0" marR="0" lvl="0" indent="-222250" algn="l" rtl="0">
              <a:lnSpc>
                <a:spcPct val="100000"/>
              </a:lnSpc>
              <a:spcBef>
                <a:spcPts val="0"/>
              </a:spcBef>
              <a:spcAft>
                <a:spcPts val="0"/>
              </a:spcAft>
              <a:buSzPts val="3500"/>
              <a:buFont typeface="Public Sans Black"/>
              <a:buNone/>
              <a:defRPr sz="2200">
                <a:latin typeface="Public Sans Black"/>
                <a:ea typeface="Public Sans Black"/>
                <a:cs typeface="Public Sans Black"/>
                <a:sym typeface="Public Sans Black"/>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3472786551"/>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27"/>
        <p:cNvGrpSpPr/>
        <p:nvPr/>
      </p:nvGrpSpPr>
      <p:grpSpPr>
        <a:xfrm>
          <a:off x="0" y="0"/>
          <a:ext cx="0" cy="0"/>
          <a:chOff x="0" y="0"/>
          <a:chExt cx="0" cy="0"/>
        </a:xfrm>
      </p:grpSpPr>
      <p:sp>
        <p:nvSpPr>
          <p:cNvPr id="128" name="Google Shape;128;p15"/>
          <p:cNvSpPr txBox="1">
            <a:spLocks noGrp="1"/>
          </p:cNvSpPr>
          <p:nvPr>
            <p:ph type="subTitle" idx="1"/>
          </p:nvPr>
        </p:nvSpPr>
        <p:spPr>
          <a:xfrm>
            <a:off x="720000" y="1491300"/>
            <a:ext cx="3963600" cy="18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grpSp>
        <p:nvGrpSpPr>
          <p:cNvPr id="129" name="Google Shape;129;p15"/>
          <p:cNvGrpSpPr/>
          <p:nvPr/>
        </p:nvGrpSpPr>
        <p:grpSpPr>
          <a:xfrm>
            <a:off x="-2243986" y="-895594"/>
            <a:ext cx="3202200" cy="8120707"/>
            <a:chOff x="-2243986" y="-895594"/>
            <a:chExt cx="3202200" cy="8120707"/>
          </a:xfrm>
        </p:grpSpPr>
        <p:sp>
          <p:nvSpPr>
            <p:cNvPr id="130" name="Google Shape;130;p15"/>
            <p:cNvSpPr/>
            <p:nvPr/>
          </p:nvSpPr>
          <p:spPr>
            <a:xfrm>
              <a:off x="-2243986" y="4022913"/>
              <a:ext cx="3202200" cy="32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1" name="Google Shape;131;p15"/>
            <p:cNvPicPr preferRelativeResize="0"/>
            <p:nvPr/>
          </p:nvPicPr>
          <p:blipFill rotWithShape="1">
            <a:blip r:embed="rId2">
              <a:alphaModFix/>
            </a:blip>
            <a:srcRect l="32845" t="16173" r="30417" b="46968"/>
            <a:stretch/>
          </p:blipFill>
          <p:spPr>
            <a:xfrm flipH="1">
              <a:off x="-868122" y="-895594"/>
              <a:ext cx="1748400" cy="1752000"/>
            </a:xfrm>
            <a:prstGeom prst="ellipse">
              <a:avLst/>
            </a:prstGeom>
            <a:noFill/>
            <a:ln>
              <a:noFill/>
            </a:ln>
          </p:spPr>
        </p:pic>
      </p:grpSp>
      <p:sp>
        <p:nvSpPr>
          <p:cNvPr id="132" name="Google Shape;132;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344335135"/>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33"/>
        <p:cNvGrpSpPr/>
        <p:nvPr/>
      </p:nvGrpSpPr>
      <p:grpSpPr>
        <a:xfrm>
          <a:off x="0" y="0"/>
          <a:ext cx="0" cy="0"/>
          <a:chOff x="0" y="0"/>
          <a:chExt cx="0" cy="0"/>
        </a:xfrm>
      </p:grpSpPr>
      <p:sp>
        <p:nvSpPr>
          <p:cNvPr id="134" name="Google Shape;134;p16"/>
          <p:cNvSpPr txBox="1">
            <a:spLocks noGrp="1"/>
          </p:cNvSpPr>
          <p:nvPr>
            <p:ph type="title"/>
          </p:nvPr>
        </p:nvSpPr>
        <p:spPr>
          <a:xfrm>
            <a:off x="713225" y="539500"/>
            <a:ext cx="4491300" cy="9375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5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35" name="Google Shape;135;p16"/>
          <p:cNvSpPr txBox="1">
            <a:spLocks noGrp="1"/>
          </p:cNvSpPr>
          <p:nvPr>
            <p:ph type="subTitle" idx="1"/>
          </p:nvPr>
        </p:nvSpPr>
        <p:spPr>
          <a:xfrm>
            <a:off x="713225" y="1386950"/>
            <a:ext cx="4491300" cy="105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136" name="Google Shape;136;p16"/>
          <p:cNvSpPr txBox="1"/>
          <p:nvPr/>
        </p:nvSpPr>
        <p:spPr>
          <a:xfrm>
            <a:off x="713225" y="3318938"/>
            <a:ext cx="49458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dk1"/>
                </a:solidFill>
                <a:latin typeface="Questrial"/>
                <a:ea typeface="Questrial"/>
                <a:cs typeface="Questrial"/>
                <a:sym typeface="Questrial"/>
              </a:rPr>
              <a:t>CREDITS:</a:t>
            </a:r>
            <a:r>
              <a:rPr lang="en" sz="1200">
                <a:solidFill>
                  <a:schemeClr val="dk1"/>
                </a:solidFill>
                <a:latin typeface="Questrial"/>
                <a:ea typeface="Questrial"/>
                <a:cs typeface="Questrial"/>
                <a:sym typeface="Questrial"/>
              </a:rPr>
              <a:t> This presentation template was created by </a:t>
            </a:r>
            <a:r>
              <a:rPr lang="en" sz="1200" b="1" u="sng">
                <a:solidFill>
                  <a:schemeClr val="hlink"/>
                </a:solidFill>
                <a:latin typeface="Questrial"/>
                <a:ea typeface="Questrial"/>
                <a:cs typeface="Questrial"/>
                <a:sym typeface="Questrial"/>
                <a:hlinkClick r:id="rId2"/>
              </a:rPr>
              <a:t>Slidesgo</a:t>
            </a:r>
            <a:r>
              <a:rPr lang="en" sz="1200">
                <a:solidFill>
                  <a:schemeClr val="dk1"/>
                </a:solidFill>
                <a:latin typeface="Questrial"/>
                <a:ea typeface="Questrial"/>
                <a:cs typeface="Questrial"/>
                <a:sym typeface="Questrial"/>
              </a:rPr>
              <a:t>, and includes icons by </a:t>
            </a:r>
            <a:r>
              <a:rPr lang="en" sz="1200" b="1" u="sng">
                <a:solidFill>
                  <a:schemeClr val="dk1"/>
                </a:solidFill>
                <a:latin typeface="Questrial"/>
                <a:ea typeface="Questrial"/>
                <a:cs typeface="Questrial"/>
                <a:sym typeface="Questrial"/>
                <a:hlinkClick r:id="rId3">
                  <a:extLst>
                    <a:ext uri="{A12FA001-AC4F-418D-AE19-62706E023703}">
                      <ahyp:hlinkClr xmlns:ahyp="http://schemas.microsoft.com/office/drawing/2018/hyperlinkcolor" val="tx"/>
                    </a:ext>
                  </a:extLst>
                </a:hlinkClick>
              </a:rPr>
              <a:t>Flaticon</a:t>
            </a:r>
            <a:r>
              <a:rPr lang="en" sz="1200">
                <a:solidFill>
                  <a:schemeClr val="dk1"/>
                </a:solidFill>
                <a:latin typeface="Questrial"/>
                <a:ea typeface="Questrial"/>
                <a:cs typeface="Questrial"/>
                <a:sym typeface="Questrial"/>
              </a:rPr>
              <a:t>, infographics &amp; images by </a:t>
            </a:r>
            <a:r>
              <a:rPr lang="en" sz="1200" b="1" u="sng">
                <a:solidFill>
                  <a:schemeClr val="dk1"/>
                </a:solidFill>
                <a:latin typeface="Questrial"/>
                <a:ea typeface="Questrial"/>
                <a:cs typeface="Questrial"/>
                <a:sym typeface="Questrial"/>
                <a:hlinkClick r:id="rId4">
                  <a:extLst>
                    <a:ext uri="{A12FA001-AC4F-418D-AE19-62706E023703}">
                      <ahyp:hlinkClr xmlns:ahyp="http://schemas.microsoft.com/office/drawing/2018/hyperlinkcolor" val="tx"/>
                    </a:ext>
                  </a:extLst>
                </a:hlinkClick>
              </a:rPr>
              <a:t>Freepik</a:t>
            </a:r>
            <a:r>
              <a:rPr lang="en" sz="1200">
                <a:solidFill>
                  <a:schemeClr val="dk1"/>
                </a:solidFill>
                <a:latin typeface="Questrial"/>
                <a:ea typeface="Questrial"/>
                <a:cs typeface="Questrial"/>
                <a:sym typeface="Questrial"/>
              </a:rPr>
              <a:t> and content by </a:t>
            </a:r>
            <a:r>
              <a:rPr lang="en" sz="1200" b="1">
                <a:solidFill>
                  <a:schemeClr val="dk1"/>
                </a:solidFill>
                <a:latin typeface="Questrial"/>
                <a:ea typeface="Questrial"/>
                <a:cs typeface="Questrial"/>
                <a:sym typeface="Questrial"/>
              </a:rPr>
              <a:t>Swetha Tandri</a:t>
            </a:r>
            <a:endParaRPr sz="1200" b="1">
              <a:solidFill>
                <a:schemeClr val="dk1"/>
              </a:solidFill>
              <a:latin typeface="Questrial"/>
              <a:ea typeface="Questrial"/>
              <a:cs typeface="Questrial"/>
              <a:sym typeface="Questrial"/>
            </a:endParaRPr>
          </a:p>
        </p:txBody>
      </p:sp>
      <p:grpSp>
        <p:nvGrpSpPr>
          <p:cNvPr id="137" name="Google Shape;137;p16"/>
          <p:cNvGrpSpPr/>
          <p:nvPr/>
        </p:nvGrpSpPr>
        <p:grpSpPr>
          <a:xfrm>
            <a:off x="-1441825" y="228612"/>
            <a:ext cx="12349675" cy="7156063"/>
            <a:chOff x="-1441825" y="228612"/>
            <a:chExt cx="12349675" cy="7156063"/>
          </a:xfrm>
        </p:grpSpPr>
        <p:pic>
          <p:nvPicPr>
            <p:cNvPr id="138" name="Google Shape;138;p16"/>
            <p:cNvPicPr preferRelativeResize="0"/>
            <p:nvPr/>
          </p:nvPicPr>
          <p:blipFill rotWithShape="1">
            <a:blip r:embed="rId5">
              <a:alphaModFix/>
            </a:blip>
            <a:srcRect l="18492" t="14228" r="12145" b="18272"/>
            <a:stretch/>
          </p:blipFill>
          <p:spPr>
            <a:xfrm>
              <a:off x="-1441825" y="4182463"/>
              <a:ext cx="2354100" cy="2349900"/>
            </a:xfrm>
            <a:prstGeom prst="ellipse">
              <a:avLst/>
            </a:prstGeom>
            <a:noFill/>
            <a:ln>
              <a:noFill/>
            </a:ln>
          </p:spPr>
        </p:pic>
        <p:sp>
          <p:nvSpPr>
            <p:cNvPr id="139" name="Google Shape;139;p16"/>
            <p:cNvSpPr/>
            <p:nvPr/>
          </p:nvSpPr>
          <p:spPr>
            <a:xfrm rot="-5400000">
              <a:off x="7705650" y="4182475"/>
              <a:ext cx="3202200" cy="32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6"/>
            <p:cNvGrpSpPr/>
            <p:nvPr/>
          </p:nvGrpSpPr>
          <p:grpSpPr>
            <a:xfrm>
              <a:off x="228595" y="228612"/>
              <a:ext cx="501259" cy="104071"/>
              <a:chOff x="6329500" y="-1097725"/>
              <a:chExt cx="744150" cy="154500"/>
            </a:xfrm>
          </p:grpSpPr>
          <p:sp>
            <p:nvSpPr>
              <p:cNvPr id="141" name="Google Shape;141;p16"/>
              <p:cNvSpPr/>
              <p:nvPr/>
            </p:nvSpPr>
            <p:spPr>
              <a:xfrm>
                <a:off x="6329500" y="-1097725"/>
                <a:ext cx="154500" cy="15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6"/>
              <p:cNvSpPr/>
              <p:nvPr/>
            </p:nvSpPr>
            <p:spPr>
              <a:xfrm>
                <a:off x="6624325" y="-1097725"/>
                <a:ext cx="154500" cy="15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6"/>
              <p:cNvSpPr/>
              <p:nvPr/>
            </p:nvSpPr>
            <p:spPr>
              <a:xfrm>
                <a:off x="6919150" y="-1097725"/>
                <a:ext cx="154500" cy="15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754080163"/>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44"/>
        <p:cNvGrpSpPr/>
        <p:nvPr/>
      </p:nvGrpSpPr>
      <p:grpSpPr>
        <a:xfrm>
          <a:off x="0" y="0"/>
          <a:ext cx="0" cy="0"/>
          <a:chOff x="0" y="0"/>
          <a:chExt cx="0" cy="0"/>
        </a:xfrm>
      </p:grpSpPr>
      <p:grpSp>
        <p:nvGrpSpPr>
          <p:cNvPr id="145" name="Google Shape;145;p17"/>
          <p:cNvGrpSpPr/>
          <p:nvPr/>
        </p:nvGrpSpPr>
        <p:grpSpPr>
          <a:xfrm>
            <a:off x="213600" y="416355"/>
            <a:ext cx="10581130" cy="6530725"/>
            <a:chOff x="335520" y="487475"/>
            <a:chExt cx="10581130" cy="6530725"/>
          </a:xfrm>
        </p:grpSpPr>
        <p:grpSp>
          <p:nvGrpSpPr>
            <p:cNvPr id="146" name="Google Shape;146;p17"/>
            <p:cNvGrpSpPr/>
            <p:nvPr/>
          </p:nvGrpSpPr>
          <p:grpSpPr>
            <a:xfrm>
              <a:off x="335520" y="487475"/>
              <a:ext cx="501259" cy="104071"/>
              <a:chOff x="6329500" y="-1097725"/>
              <a:chExt cx="744150" cy="154500"/>
            </a:xfrm>
          </p:grpSpPr>
          <p:sp>
            <p:nvSpPr>
              <p:cNvPr id="147" name="Google Shape;147;p17"/>
              <p:cNvSpPr/>
              <p:nvPr/>
            </p:nvSpPr>
            <p:spPr>
              <a:xfrm>
                <a:off x="6329500" y="-1097725"/>
                <a:ext cx="154500" cy="15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7"/>
              <p:cNvSpPr/>
              <p:nvPr/>
            </p:nvSpPr>
            <p:spPr>
              <a:xfrm>
                <a:off x="6624325" y="-1097725"/>
                <a:ext cx="154500" cy="15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7"/>
              <p:cNvSpPr/>
              <p:nvPr/>
            </p:nvSpPr>
            <p:spPr>
              <a:xfrm>
                <a:off x="6919150" y="-1097725"/>
                <a:ext cx="154500" cy="15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0" name="Google Shape;150;p17"/>
            <p:cNvPicPr preferRelativeResize="0"/>
            <p:nvPr/>
          </p:nvPicPr>
          <p:blipFill rotWithShape="1">
            <a:blip r:embed="rId2">
              <a:alphaModFix/>
            </a:blip>
            <a:srcRect l="14215" t="13864" r="14207" b="21440"/>
            <a:stretch/>
          </p:blipFill>
          <p:spPr>
            <a:xfrm>
              <a:off x="7168150" y="3268800"/>
              <a:ext cx="3748500" cy="3749400"/>
            </a:xfrm>
            <a:prstGeom prst="ellipse">
              <a:avLst/>
            </a:prstGeom>
            <a:noFill/>
            <a:ln>
              <a:noFill/>
            </a:ln>
          </p:spPr>
        </p:pic>
      </p:grpSp>
    </p:spTree>
    <p:extLst>
      <p:ext uri="{BB962C8B-B14F-4D97-AF65-F5344CB8AC3E}">
        <p14:creationId xmlns:p14="http://schemas.microsoft.com/office/powerpoint/2010/main" val="20946212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51"/>
        <p:cNvGrpSpPr/>
        <p:nvPr/>
      </p:nvGrpSpPr>
      <p:grpSpPr>
        <a:xfrm>
          <a:off x="0" y="0"/>
          <a:ext cx="0" cy="0"/>
          <a:chOff x="0" y="0"/>
          <a:chExt cx="0" cy="0"/>
        </a:xfrm>
      </p:grpSpPr>
      <p:grpSp>
        <p:nvGrpSpPr>
          <p:cNvPr id="152" name="Google Shape;152;p18"/>
          <p:cNvGrpSpPr/>
          <p:nvPr/>
        </p:nvGrpSpPr>
        <p:grpSpPr>
          <a:xfrm>
            <a:off x="-1441825" y="-1816250"/>
            <a:ext cx="12673925" cy="8348613"/>
            <a:chOff x="-1441825" y="-1816250"/>
            <a:chExt cx="12673925" cy="8348613"/>
          </a:xfrm>
        </p:grpSpPr>
        <p:pic>
          <p:nvPicPr>
            <p:cNvPr id="153" name="Google Shape;153;p18"/>
            <p:cNvPicPr preferRelativeResize="0"/>
            <p:nvPr/>
          </p:nvPicPr>
          <p:blipFill rotWithShape="1">
            <a:blip r:embed="rId2">
              <a:alphaModFix/>
            </a:blip>
            <a:srcRect l="18492" t="14228" r="12145" b="18272"/>
            <a:stretch/>
          </p:blipFill>
          <p:spPr>
            <a:xfrm>
              <a:off x="-1441825" y="4182463"/>
              <a:ext cx="2354100" cy="2349900"/>
            </a:xfrm>
            <a:prstGeom prst="ellipse">
              <a:avLst/>
            </a:prstGeom>
            <a:noFill/>
            <a:ln>
              <a:noFill/>
            </a:ln>
          </p:spPr>
        </p:pic>
        <p:grpSp>
          <p:nvGrpSpPr>
            <p:cNvPr id="154" name="Google Shape;154;p18"/>
            <p:cNvGrpSpPr/>
            <p:nvPr/>
          </p:nvGrpSpPr>
          <p:grpSpPr>
            <a:xfrm rot="10800000">
              <a:off x="8029900" y="-1816250"/>
              <a:ext cx="3202200" cy="3202200"/>
              <a:chOff x="-2177175" y="3797400"/>
              <a:chExt cx="3202200" cy="3202200"/>
            </a:xfrm>
          </p:grpSpPr>
          <p:sp>
            <p:nvSpPr>
              <p:cNvPr id="155" name="Google Shape;155;p18"/>
              <p:cNvSpPr/>
              <p:nvPr/>
            </p:nvSpPr>
            <p:spPr>
              <a:xfrm>
                <a:off x="-2177175" y="3797400"/>
                <a:ext cx="3202200" cy="32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8"/>
              <p:cNvSpPr/>
              <p:nvPr/>
            </p:nvSpPr>
            <p:spPr>
              <a:xfrm>
                <a:off x="533850" y="4252500"/>
                <a:ext cx="326700" cy="326700"/>
              </a:xfrm>
              <a:prstGeom prst="ellipse">
                <a:avLst/>
              </a:pr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345253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8"/>
        <p:cNvGrpSpPr/>
        <p:nvPr/>
      </p:nvGrpSpPr>
      <p:grpSpPr>
        <a:xfrm>
          <a:off x="0" y="0"/>
          <a:ext cx="0" cy="0"/>
          <a:chOff x="0" y="0"/>
          <a:chExt cx="0" cy="0"/>
        </a:xfrm>
      </p:grpSpPr>
      <p:sp>
        <p:nvSpPr>
          <p:cNvPr id="10" name="Google Shape;10;p2"/>
          <p:cNvSpPr txBox="1">
            <a:spLocks noGrp="1"/>
          </p:cNvSpPr>
          <p:nvPr>
            <p:ph type="ctrTitle"/>
          </p:nvPr>
        </p:nvSpPr>
        <p:spPr>
          <a:xfrm>
            <a:off x="3986200" y="1503900"/>
            <a:ext cx="4442700" cy="1488900"/>
          </a:xfrm>
          <a:prstGeom prst="rect">
            <a:avLst/>
          </a:prstGeom>
          <a:noFill/>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500" b="0">
                <a:latin typeface="Chivo"/>
                <a:ea typeface="Chivo"/>
                <a:cs typeface="Chivo"/>
                <a:sym typeface="Chivo"/>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3986200" y="3274750"/>
            <a:ext cx="3959700" cy="425100"/>
          </a:xfrm>
          <a:prstGeom prst="rect">
            <a:avLst/>
          </a:prstGeom>
          <a:ln>
            <a:noFill/>
          </a:ln>
        </p:spPr>
        <p:txBody>
          <a:bodyPr spcFirstLastPara="1" wrap="square" lIns="91425" tIns="91425" rIns="91425" bIns="91425" anchor="ctr" anchorCtr="0">
            <a:noAutofit/>
          </a:bodyPr>
          <a:lstStyle>
            <a:lvl1pPr lvl="0">
              <a:lnSpc>
                <a:spcPct val="100000"/>
              </a:lnSpc>
              <a:spcBef>
                <a:spcPts val="0"/>
              </a:spcBef>
              <a:spcAft>
                <a:spcPts val="0"/>
              </a:spcAft>
              <a:buSzPts val="1200"/>
              <a:buNone/>
              <a:defRPr sz="1400">
                <a:latin typeface="Noto Sans"/>
                <a:ea typeface="Noto Sans"/>
                <a:cs typeface="Noto Sans"/>
                <a:sym typeface="Noto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a:spLocks noGrp="1"/>
          </p:cNvSpPr>
          <p:nvPr>
            <p:ph type="pic" idx="2"/>
          </p:nvPr>
        </p:nvSpPr>
        <p:spPr>
          <a:xfrm>
            <a:off x="0" y="1549975"/>
            <a:ext cx="3618300" cy="2089800"/>
          </a:xfrm>
          <a:prstGeom prst="rect">
            <a:avLst/>
          </a:prstGeom>
          <a:noFill/>
          <a:ln>
            <a:noFill/>
          </a:ln>
        </p:spPr>
      </p:sp>
    </p:spTree>
    <p:extLst>
      <p:ext uri="{BB962C8B-B14F-4D97-AF65-F5344CB8AC3E}">
        <p14:creationId xmlns:p14="http://schemas.microsoft.com/office/powerpoint/2010/main" val="11233648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2436"/>
        <p:cNvGrpSpPr/>
        <p:nvPr/>
      </p:nvGrpSpPr>
      <p:grpSpPr>
        <a:xfrm>
          <a:off x="0" y="0"/>
          <a:ext cx="0" cy="0"/>
          <a:chOff x="0" y="0"/>
          <a:chExt cx="0" cy="0"/>
        </a:xfrm>
      </p:grpSpPr>
      <p:sp>
        <p:nvSpPr>
          <p:cNvPr id="2438" name="Google Shape;2438;p18"/>
          <p:cNvSpPr txBox="1">
            <a:spLocks noGrp="1"/>
          </p:cNvSpPr>
          <p:nvPr>
            <p:ph type="title"/>
          </p:nvPr>
        </p:nvSpPr>
        <p:spPr>
          <a:xfrm>
            <a:off x="720000" y="445025"/>
            <a:ext cx="4131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39" name="Google Shape;2439;p18"/>
          <p:cNvSpPr txBox="1">
            <a:spLocks noGrp="1"/>
          </p:cNvSpPr>
          <p:nvPr>
            <p:ph type="subTitle" idx="1"/>
          </p:nvPr>
        </p:nvSpPr>
        <p:spPr>
          <a:xfrm>
            <a:off x="720000" y="1484450"/>
            <a:ext cx="3395700" cy="78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40" name="Google Shape;2440;p18"/>
          <p:cNvSpPr>
            <a:spLocks noGrp="1"/>
          </p:cNvSpPr>
          <p:nvPr>
            <p:ph type="pic" idx="2"/>
          </p:nvPr>
        </p:nvSpPr>
        <p:spPr>
          <a:xfrm>
            <a:off x="6520600" y="1325600"/>
            <a:ext cx="1908300" cy="3282900"/>
          </a:xfrm>
          <a:prstGeom prst="rect">
            <a:avLst/>
          </a:prstGeom>
          <a:noFill/>
          <a:ln>
            <a:noFill/>
          </a:ln>
        </p:spPr>
      </p:sp>
      <p:sp>
        <p:nvSpPr>
          <p:cNvPr id="2441" name="Google Shape;2441;p18"/>
          <p:cNvSpPr>
            <a:spLocks noGrp="1"/>
          </p:cNvSpPr>
          <p:nvPr>
            <p:ph type="pic" idx="3"/>
          </p:nvPr>
        </p:nvSpPr>
        <p:spPr>
          <a:xfrm>
            <a:off x="715100" y="2518700"/>
            <a:ext cx="3618300" cy="2089800"/>
          </a:xfrm>
          <a:prstGeom prst="rect">
            <a:avLst/>
          </a:prstGeom>
          <a:noFill/>
          <a:ln>
            <a:noFill/>
          </a:ln>
        </p:spPr>
      </p:sp>
      <p:sp>
        <p:nvSpPr>
          <p:cNvPr id="2442" name="Google Shape;2442;p18"/>
          <p:cNvSpPr>
            <a:spLocks noGrp="1"/>
          </p:cNvSpPr>
          <p:nvPr>
            <p:ph type="pic" idx="4"/>
          </p:nvPr>
        </p:nvSpPr>
        <p:spPr>
          <a:xfrm>
            <a:off x="4472850" y="1325600"/>
            <a:ext cx="1908300" cy="3282900"/>
          </a:xfrm>
          <a:prstGeom prst="rect">
            <a:avLst/>
          </a:prstGeom>
          <a:noFill/>
          <a:ln>
            <a:noFill/>
          </a:ln>
        </p:spPr>
      </p:sp>
    </p:spTree>
    <p:extLst>
      <p:ext uri="{BB962C8B-B14F-4D97-AF65-F5344CB8AC3E}">
        <p14:creationId xmlns:p14="http://schemas.microsoft.com/office/powerpoint/2010/main" val="17240686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30" name="Google Shape;30;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sz="1200"/>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pPr lvl="0"/>
            <a:r>
              <a:rPr lang="en-US"/>
              <a:t>Click to edit Master text styles</a:t>
            </a:r>
          </a:p>
        </p:txBody>
      </p:sp>
    </p:spTree>
    <p:extLst>
      <p:ext uri="{BB962C8B-B14F-4D97-AF65-F5344CB8AC3E}">
        <p14:creationId xmlns:p14="http://schemas.microsoft.com/office/powerpoint/2010/main" val="1314844247"/>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720000" y="2388100"/>
            <a:ext cx="4310400" cy="17373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a:t>Click to edit Master title style</a:t>
            </a:r>
            <a:endParaRPr/>
          </a:p>
        </p:txBody>
      </p:sp>
      <p:sp>
        <p:nvSpPr>
          <p:cNvPr id="22" name="Google Shape;22;p3"/>
          <p:cNvSpPr txBox="1">
            <a:spLocks noGrp="1"/>
          </p:cNvSpPr>
          <p:nvPr>
            <p:ph type="title" idx="2" hasCustomPrompt="1"/>
          </p:nvPr>
        </p:nvSpPr>
        <p:spPr>
          <a:xfrm>
            <a:off x="720000" y="812351"/>
            <a:ext cx="1733700" cy="9036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5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3" name="Google Shape;23;p3"/>
          <p:cNvSpPr txBox="1">
            <a:spLocks noGrp="1"/>
          </p:cNvSpPr>
          <p:nvPr>
            <p:ph type="subTitle" idx="1"/>
          </p:nvPr>
        </p:nvSpPr>
        <p:spPr>
          <a:xfrm>
            <a:off x="720000" y="4125400"/>
            <a:ext cx="4310400" cy="50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grpSp>
        <p:nvGrpSpPr>
          <p:cNvPr id="24" name="Google Shape;24;p3"/>
          <p:cNvGrpSpPr/>
          <p:nvPr/>
        </p:nvGrpSpPr>
        <p:grpSpPr>
          <a:xfrm>
            <a:off x="8180145" y="487475"/>
            <a:ext cx="501259" cy="104071"/>
            <a:chOff x="6329500" y="-1097725"/>
            <a:chExt cx="744150" cy="154500"/>
          </a:xfrm>
        </p:grpSpPr>
        <p:sp>
          <p:nvSpPr>
            <p:cNvPr id="25" name="Google Shape;25;p3"/>
            <p:cNvSpPr/>
            <p:nvPr/>
          </p:nvSpPr>
          <p:spPr>
            <a:xfrm>
              <a:off x="6329500" y="-1097725"/>
              <a:ext cx="154500" cy="15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6624325" y="-1097725"/>
              <a:ext cx="154500" cy="15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6919150" y="-1097725"/>
              <a:ext cx="154500" cy="15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80782725"/>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60"/>
        <p:cNvGrpSpPr/>
        <p:nvPr/>
      </p:nvGrpSpPr>
      <p:grpSpPr>
        <a:xfrm>
          <a:off x="0" y="0"/>
          <a:ext cx="0" cy="0"/>
          <a:chOff x="0" y="0"/>
          <a:chExt cx="0" cy="0"/>
        </a:xfrm>
      </p:grpSpPr>
    </p:spTree>
    <p:extLst>
      <p:ext uri="{BB962C8B-B14F-4D97-AF65-F5344CB8AC3E}">
        <p14:creationId xmlns:p14="http://schemas.microsoft.com/office/powerpoint/2010/main" val="38966845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161"/>
        <p:cNvGrpSpPr/>
        <p:nvPr/>
      </p:nvGrpSpPr>
      <p:grpSpPr>
        <a:xfrm>
          <a:off x="0" y="0"/>
          <a:ext cx="0" cy="0"/>
          <a:chOff x="0" y="0"/>
          <a:chExt cx="0" cy="0"/>
        </a:xfrm>
      </p:grpSpPr>
      <p:sp>
        <p:nvSpPr>
          <p:cNvPr id="162" name="Google Shape;162;p2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1092733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33" name="Google Shape;33;p5"/>
          <p:cNvSpPr txBox="1">
            <a:spLocks noGrp="1"/>
          </p:cNvSpPr>
          <p:nvPr>
            <p:ph type="subTitle" idx="1"/>
          </p:nvPr>
        </p:nvSpPr>
        <p:spPr>
          <a:xfrm>
            <a:off x="713250" y="3532550"/>
            <a:ext cx="5447100" cy="104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b="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r>
              <a:rPr lang="en-US"/>
              <a:t>Click to edit Master subtitle style</a:t>
            </a:r>
            <a:endParaRPr/>
          </a:p>
        </p:txBody>
      </p:sp>
      <p:sp>
        <p:nvSpPr>
          <p:cNvPr id="34" name="Google Shape;34;p5"/>
          <p:cNvSpPr txBox="1">
            <a:spLocks noGrp="1"/>
          </p:cNvSpPr>
          <p:nvPr>
            <p:ph type="subTitle" idx="2"/>
          </p:nvPr>
        </p:nvSpPr>
        <p:spPr>
          <a:xfrm>
            <a:off x="713225" y="1809750"/>
            <a:ext cx="5447100" cy="92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b="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r>
              <a:rPr lang="en-US"/>
              <a:t>Click to edit Master subtitle style</a:t>
            </a:r>
            <a:endParaRPr/>
          </a:p>
        </p:txBody>
      </p:sp>
      <p:sp>
        <p:nvSpPr>
          <p:cNvPr id="35" name="Google Shape;35;p5"/>
          <p:cNvSpPr txBox="1">
            <a:spLocks noGrp="1"/>
          </p:cNvSpPr>
          <p:nvPr>
            <p:ph type="subTitle" idx="3"/>
          </p:nvPr>
        </p:nvSpPr>
        <p:spPr>
          <a:xfrm>
            <a:off x="713225" y="3224525"/>
            <a:ext cx="54471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Public Sans"/>
              <a:buNone/>
              <a:defRPr sz="2200">
                <a:solidFill>
                  <a:schemeClr val="dk1"/>
                </a:solidFill>
                <a:latin typeface="Public Sans Black"/>
                <a:ea typeface="Public Sans Black"/>
                <a:cs typeface="Public Sans Black"/>
                <a:sym typeface="Public Sans Black"/>
              </a:defRPr>
            </a:lvl1pPr>
            <a:lvl2pPr lvl="1" rtl="0">
              <a:lnSpc>
                <a:spcPct val="100000"/>
              </a:lnSpc>
              <a:spcBef>
                <a:spcPts val="0"/>
              </a:spcBef>
              <a:spcAft>
                <a:spcPts val="0"/>
              </a:spcAft>
              <a:buSzPts val="2400"/>
              <a:buFont typeface="Public Sans"/>
              <a:buNone/>
              <a:defRPr sz="2400" b="1">
                <a:latin typeface="Public Sans"/>
                <a:ea typeface="Public Sans"/>
                <a:cs typeface="Public Sans"/>
                <a:sym typeface="Public Sans"/>
              </a:defRPr>
            </a:lvl2pPr>
            <a:lvl3pPr lvl="2" rtl="0">
              <a:lnSpc>
                <a:spcPct val="100000"/>
              </a:lnSpc>
              <a:spcBef>
                <a:spcPts val="0"/>
              </a:spcBef>
              <a:spcAft>
                <a:spcPts val="0"/>
              </a:spcAft>
              <a:buSzPts val="2400"/>
              <a:buFont typeface="Public Sans"/>
              <a:buNone/>
              <a:defRPr sz="2400" b="1">
                <a:latin typeface="Public Sans"/>
                <a:ea typeface="Public Sans"/>
                <a:cs typeface="Public Sans"/>
                <a:sym typeface="Public Sans"/>
              </a:defRPr>
            </a:lvl3pPr>
            <a:lvl4pPr lvl="3" rtl="0">
              <a:lnSpc>
                <a:spcPct val="100000"/>
              </a:lnSpc>
              <a:spcBef>
                <a:spcPts val="0"/>
              </a:spcBef>
              <a:spcAft>
                <a:spcPts val="0"/>
              </a:spcAft>
              <a:buSzPts val="2400"/>
              <a:buFont typeface="Public Sans"/>
              <a:buNone/>
              <a:defRPr sz="2400" b="1">
                <a:latin typeface="Public Sans"/>
                <a:ea typeface="Public Sans"/>
                <a:cs typeface="Public Sans"/>
                <a:sym typeface="Public Sans"/>
              </a:defRPr>
            </a:lvl4pPr>
            <a:lvl5pPr lvl="4" rtl="0">
              <a:lnSpc>
                <a:spcPct val="100000"/>
              </a:lnSpc>
              <a:spcBef>
                <a:spcPts val="0"/>
              </a:spcBef>
              <a:spcAft>
                <a:spcPts val="0"/>
              </a:spcAft>
              <a:buSzPts val="2400"/>
              <a:buFont typeface="Public Sans"/>
              <a:buNone/>
              <a:defRPr sz="2400" b="1">
                <a:latin typeface="Public Sans"/>
                <a:ea typeface="Public Sans"/>
                <a:cs typeface="Public Sans"/>
                <a:sym typeface="Public Sans"/>
              </a:defRPr>
            </a:lvl5pPr>
            <a:lvl6pPr lvl="5" rtl="0">
              <a:lnSpc>
                <a:spcPct val="100000"/>
              </a:lnSpc>
              <a:spcBef>
                <a:spcPts val="0"/>
              </a:spcBef>
              <a:spcAft>
                <a:spcPts val="0"/>
              </a:spcAft>
              <a:buSzPts val="2400"/>
              <a:buFont typeface="Public Sans"/>
              <a:buNone/>
              <a:defRPr sz="2400" b="1">
                <a:latin typeface="Public Sans"/>
                <a:ea typeface="Public Sans"/>
                <a:cs typeface="Public Sans"/>
                <a:sym typeface="Public Sans"/>
              </a:defRPr>
            </a:lvl6pPr>
            <a:lvl7pPr lvl="6" rtl="0">
              <a:lnSpc>
                <a:spcPct val="100000"/>
              </a:lnSpc>
              <a:spcBef>
                <a:spcPts val="0"/>
              </a:spcBef>
              <a:spcAft>
                <a:spcPts val="0"/>
              </a:spcAft>
              <a:buSzPts val="2400"/>
              <a:buFont typeface="Public Sans"/>
              <a:buNone/>
              <a:defRPr sz="2400" b="1">
                <a:latin typeface="Public Sans"/>
                <a:ea typeface="Public Sans"/>
                <a:cs typeface="Public Sans"/>
                <a:sym typeface="Public Sans"/>
              </a:defRPr>
            </a:lvl7pPr>
            <a:lvl8pPr lvl="7" rtl="0">
              <a:lnSpc>
                <a:spcPct val="100000"/>
              </a:lnSpc>
              <a:spcBef>
                <a:spcPts val="0"/>
              </a:spcBef>
              <a:spcAft>
                <a:spcPts val="0"/>
              </a:spcAft>
              <a:buSzPts val="2400"/>
              <a:buFont typeface="Public Sans"/>
              <a:buNone/>
              <a:defRPr sz="2400" b="1">
                <a:latin typeface="Public Sans"/>
                <a:ea typeface="Public Sans"/>
                <a:cs typeface="Public Sans"/>
                <a:sym typeface="Public Sans"/>
              </a:defRPr>
            </a:lvl8pPr>
            <a:lvl9pPr lvl="8" rtl="0">
              <a:lnSpc>
                <a:spcPct val="100000"/>
              </a:lnSpc>
              <a:spcBef>
                <a:spcPts val="0"/>
              </a:spcBef>
              <a:spcAft>
                <a:spcPts val="0"/>
              </a:spcAft>
              <a:buSzPts val="2400"/>
              <a:buFont typeface="Public Sans"/>
              <a:buNone/>
              <a:defRPr sz="2400" b="1">
                <a:latin typeface="Public Sans"/>
                <a:ea typeface="Public Sans"/>
                <a:cs typeface="Public Sans"/>
                <a:sym typeface="Public Sans"/>
              </a:defRPr>
            </a:lvl9pPr>
          </a:lstStyle>
          <a:p>
            <a:r>
              <a:rPr lang="en-US"/>
              <a:t>Click to edit Master subtitle style</a:t>
            </a:r>
            <a:endParaRPr/>
          </a:p>
        </p:txBody>
      </p:sp>
      <p:sp>
        <p:nvSpPr>
          <p:cNvPr id="36" name="Google Shape;36;p5"/>
          <p:cNvSpPr txBox="1">
            <a:spLocks noGrp="1"/>
          </p:cNvSpPr>
          <p:nvPr>
            <p:ph type="subTitle" idx="4"/>
          </p:nvPr>
        </p:nvSpPr>
        <p:spPr>
          <a:xfrm>
            <a:off x="713225" y="1501725"/>
            <a:ext cx="54471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Public Sans"/>
              <a:buNone/>
              <a:defRPr sz="2200">
                <a:solidFill>
                  <a:schemeClr val="dk1"/>
                </a:solidFill>
                <a:latin typeface="Public Sans Black"/>
                <a:ea typeface="Public Sans Black"/>
                <a:cs typeface="Public Sans Black"/>
                <a:sym typeface="Public Sans Black"/>
              </a:defRPr>
            </a:lvl1pPr>
            <a:lvl2pPr lvl="1" rtl="0">
              <a:lnSpc>
                <a:spcPct val="100000"/>
              </a:lnSpc>
              <a:spcBef>
                <a:spcPts val="0"/>
              </a:spcBef>
              <a:spcAft>
                <a:spcPts val="0"/>
              </a:spcAft>
              <a:buSzPts val="2400"/>
              <a:buFont typeface="Public Sans"/>
              <a:buNone/>
              <a:defRPr sz="2400" b="1">
                <a:latin typeface="Public Sans"/>
                <a:ea typeface="Public Sans"/>
                <a:cs typeface="Public Sans"/>
                <a:sym typeface="Public Sans"/>
              </a:defRPr>
            </a:lvl2pPr>
            <a:lvl3pPr lvl="2" rtl="0">
              <a:lnSpc>
                <a:spcPct val="100000"/>
              </a:lnSpc>
              <a:spcBef>
                <a:spcPts val="0"/>
              </a:spcBef>
              <a:spcAft>
                <a:spcPts val="0"/>
              </a:spcAft>
              <a:buSzPts val="2400"/>
              <a:buFont typeface="Public Sans"/>
              <a:buNone/>
              <a:defRPr sz="2400" b="1">
                <a:latin typeface="Public Sans"/>
                <a:ea typeface="Public Sans"/>
                <a:cs typeface="Public Sans"/>
                <a:sym typeface="Public Sans"/>
              </a:defRPr>
            </a:lvl3pPr>
            <a:lvl4pPr lvl="3" rtl="0">
              <a:lnSpc>
                <a:spcPct val="100000"/>
              </a:lnSpc>
              <a:spcBef>
                <a:spcPts val="0"/>
              </a:spcBef>
              <a:spcAft>
                <a:spcPts val="0"/>
              </a:spcAft>
              <a:buSzPts val="2400"/>
              <a:buFont typeface="Public Sans"/>
              <a:buNone/>
              <a:defRPr sz="2400" b="1">
                <a:latin typeface="Public Sans"/>
                <a:ea typeface="Public Sans"/>
                <a:cs typeface="Public Sans"/>
                <a:sym typeface="Public Sans"/>
              </a:defRPr>
            </a:lvl4pPr>
            <a:lvl5pPr lvl="4" rtl="0">
              <a:lnSpc>
                <a:spcPct val="100000"/>
              </a:lnSpc>
              <a:spcBef>
                <a:spcPts val="0"/>
              </a:spcBef>
              <a:spcAft>
                <a:spcPts val="0"/>
              </a:spcAft>
              <a:buSzPts val="2400"/>
              <a:buFont typeface="Public Sans"/>
              <a:buNone/>
              <a:defRPr sz="2400" b="1">
                <a:latin typeface="Public Sans"/>
                <a:ea typeface="Public Sans"/>
                <a:cs typeface="Public Sans"/>
                <a:sym typeface="Public Sans"/>
              </a:defRPr>
            </a:lvl5pPr>
            <a:lvl6pPr lvl="5" rtl="0">
              <a:lnSpc>
                <a:spcPct val="100000"/>
              </a:lnSpc>
              <a:spcBef>
                <a:spcPts val="0"/>
              </a:spcBef>
              <a:spcAft>
                <a:spcPts val="0"/>
              </a:spcAft>
              <a:buSzPts val="2400"/>
              <a:buFont typeface="Public Sans"/>
              <a:buNone/>
              <a:defRPr sz="2400" b="1">
                <a:latin typeface="Public Sans"/>
                <a:ea typeface="Public Sans"/>
                <a:cs typeface="Public Sans"/>
                <a:sym typeface="Public Sans"/>
              </a:defRPr>
            </a:lvl6pPr>
            <a:lvl7pPr lvl="6" rtl="0">
              <a:lnSpc>
                <a:spcPct val="100000"/>
              </a:lnSpc>
              <a:spcBef>
                <a:spcPts val="0"/>
              </a:spcBef>
              <a:spcAft>
                <a:spcPts val="0"/>
              </a:spcAft>
              <a:buSzPts val="2400"/>
              <a:buFont typeface="Public Sans"/>
              <a:buNone/>
              <a:defRPr sz="2400" b="1">
                <a:latin typeface="Public Sans"/>
                <a:ea typeface="Public Sans"/>
                <a:cs typeface="Public Sans"/>
                <a:sym typeface="Public Sans"/>
              </a:defRPr>
            </a:lvl7pPr>
            <a:lvl8pPr lvl="7" rtl="0">
              <a:lnSpc>
                <a:spcPct val="100000"/>
              </a:lnSpc>
              <a:spcBef>
                <a:spcPts val="0"/>
              </a:spcBef>
              <a:spcAft>
                <a:spcPts val="0"/>
              </a:spcAft>
              <a:buSzPts val="2400"/>
              <a:buFont typeface="Public Sans"/>
              <a:buNone/>
              <a:defRPr sz="2400" b="1">
                <a:latin typeface="Public Sans"/>
                <a:ea typeface="Public Sans"/>
                <a:cs typeface="Public Sans"/>
                <a:sym typeface="Public Sans"/>
              </a:defRPr>
            </a:lvl8pPr>
            <a:lvl9pPr lvl="8" rtl="0">
              <a:lnSpc>
                <a:spcPct val="100000"/>
              </a:lnSpc>
              <a:spcBef>
                <a:spcPts val="0"/>
              </a:spcBef>
              <a:spcAft>
                <a:spcPts val="0"/>
              </a:spcAft>
              <a:buSzPts val="2400"/>
              <a:buFont typeface="Public Sans"/>
              <a:buNone/>
              <a:defRPr sz="2400" b="1">
                <a:latin typeface="Public Sans"/>
                <a:ea typeface="Public Sans"/>
                <a:cs typeface="Public Sans"/>
                <a:sym typeface="Public Sans"/>
              </a:defRPr>
            </a:lvl9pPr>
          </a:lstStyle>
          <a:p>
            <a:r>
              <a:rPr lang="en-US"/>
              <a:t>Click to edit Master subtitle style</a:t>
            </a:r>
            <a:endParaRPr/>
          </a:p>
        </p:txBody>
      </p:sp>
      <p:grpSp>
        <p:nvGrpSpPr>
          <p:cNvPr id="37" name="Google Shape;37;p5"/>
          <p:cNvGrpSpPr/>
          <p:nvPr/>
        </p:nvGrpSpPr>
        <p:grpSpPr>
          <a:xfrm>
            <a:off x="298839" y="-2388750"/>
            <a:ext cx="10862511" cy="9709000"/>
            <a:chOff x="298839" y="-2388750"/>
            <a:chExt cx="10862511" cy="9709000"/>
          </a:xfrm>
        </p:grpSpPr>
        <p:grpSp>
          <p:nvGrpSpPr>
            <p:cNvPr id="38" name="Google Shape;38;p5"/>
            <p:cNvGrpSpPr/>
            <p:nvPr/>
          </p:nvGrpSpPr>
          <p:grpSpPr>
            <a:xfrm rot="5400000">
              <a:off x="100245" y="2430487"/>
              <a:ext cx="501259" cy="104071"/>
              <a:chOff x="6329500" y="-1097725"/>
              <a:chExt cx="744150" cy="154500"/>
            </a:xfrm>
          </p:grpSpPr>
          <p:sp>
            <p:nvSpPr>
              <p:cNvPr id="39" name="Google Shape;39;p5"/>
              <p:cNvSpPr/>
              <p:nvPr/>
            </p:nvSpPr>
            <p:spPr>
              <a:xfrm>
                <a:off x="6329500" y="-1097725"/>
                <a:ext cx="154500" cy="15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a:off x="6624325" y="-1097725"/>
                <a:ext cx="154500" cy="15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6919150" y="-1097725"/>
                <a:ext cx="154500" cy="15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 name="Google Shape;42;p5"/>
            <p:cNvPicPr preferRelativeResize="0"/>
            <p:nvPr/>
          </p:nvPicPr>
          <p:blipFill rotWithShape="1">
            <a:blip r:embed="rId2">
              <a:alphaModFix/>
            </a:blip>
            <a:srcRect l="37408" t="15218" r="25855" b="47923"/>
            <a:stretch/>
          </p:blipFill>
          <p:spPr>
            <a:xfrm>
              <a:off x="3055200" y="4798450"/>
              <a:ext cx="2516700" cy="2521800"/>
            </a:xfrm>
            <a:prstGeom prst="ellipse">
              <a:avLst/>
            </a:prstGeom>
            <a:noFill/>
            <a:ln>
              <a:noFill/>
            </a:ln>
          </p:spPr>
        </p:pic>
        <p:sp>
          <p:nvSpPr>
            <p:cNvPr id="43" name="Google Shape;43;p5"/>
            <p:cNvSpPr/>
            <p:nvPr/>
          </p:nvSpPr>
          <p:spPr>
            <a:xfrm rot="-5400000" flipH="1">
              <a:off x="7959150" y="-2388750"/>
              <a:ext cx="3202200" cy="32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3251403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grpSp>
        <p:nvGrpSpPr>
          <p:cNvPr id="46" name="Google Shape;46;p6"/>
          <p:cNvGrpSpPr/>
          <p:nvPr/>
        </p:nvGrpSpPr>
        <p:grpSpPr>
          <a:xfrm>
            <a:off x="-2177175" y="304800"/>
            <a:ext cx="11016375" cy="6694800"/>
            <a:chOff x="-2177175" y="304800"/>
            <a:chExt cx="11016375" cy="6694800"/>
          </a:xfrm>
        </p:grpSpPr>
        <p:sp>
          <p:nvSpPr>
            <p:cNvPr id="47" name="Google Shape;47;p6"/>
            <p:cNvSpPr/>
            <p:nvPr/>
          </p:nvSpPr>
          <p:spPr>
            <a:xfrm>
              <a:off x="-2177175" y="3797400"/>
              <a:ext cx="3202200" cy="32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8;p6"/>
            <p:cNvGrpSpPr/>
            <p:nvPr/>
          </p:nvGrpSpPr>
          <p:grpSpPr>
            <a:xfrm>
              <a:off x="8512500" y="304800"/>
              <a:ext cx="326700" cy="490050"/>
              <a:chOff x="7388600" y="376150"/>
              <a:chExt cx="326700" cy="490050"/>
            </a:xfrm>
          </p:grpSpPr>
          <p:sp>
            <p:nvSpPr>
              <p:cNvPr id="49" name="Google Shape;49;p6"/>
              <p:cNvSpPr/>
              <p:nvPr/>
            </p:nvSpPr>
            <p:spPr>
              <a:xfrm>
                <a:off x="7388600" y="376150"/>
                <a:ext cx="326700" cy="326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a:off x="7388600" y="539500"/>
                <a:ext cx="326700" cy="32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841856084"/>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1"/>
        <p:cNvGrpSpPr/>
        <p:nvPr/>
      </p:nvGrpSpPr>
      <p:grpSpPr>
        <a:xfrm>
          <a:off x="0" y="0"/>
          <a:ext cx="0" cy="0"/>
          <a:chOff x="0" y="0"/>
          <a:chExt cx="0" cy="0"/>
        </a:xfrm>
      </p:grpSpPr>
      <p:sp>
        <p:nvSpPr>
          <p:cNvPr id="52" name="Google Shape;52;p7"/>
          <p:cNvSpPr txBox="1">
            <a:spLocks noGrp="1"/>
          </p:cNvSpPr>
          <p:nvPr>
            <p:ph type="subTitle" idx="1"/>
          </p:nvPr>
        </p:nvSpPr>
        <p:spPr>
          <a:xfrm>
            <a:off x="720000" y="1994725"/>
            <a:ext cx="3835800" cy="2305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Char char="●"/>
              <a:defRPr/>
            </a:lvl1pPr>
            <a:lvl2pPr lvl="1" algn="ctr" rtl="0">
              <a:lnSpc>
                <a:spcPct val="100000"/>
              </a:lnSpc>
              <a:spcBef>
                <a:spcPts val="0"/>
              </a:spcBef>
              <a:spcAft>
                <a:spcPts val="0"/>
              </a:spcAft>
              <a:buClr>
                <a:srgbClr val="E76A28"/>
              </a:buClr>
              <a:buSzPts val="1600"/>
              <a:buChar char="○"/>
              <a:defRPr sz="1600"/>
            </a:lvl2pPr>
            <a:lvl3pPr lvl="2" algn="ctr" rtl="0">
              <a:lnSpc>
                <a:spcPct val="100000"/>
              </a:lnSpc>
              <a:spcBef>
                <a:spcPts val="1600"/>
              </a:spcBef>
              <a:spcAft>
                <a:spcPts val="0"/>
              </a:spcAft>
              <a:buClr>
                <a:srgbClr val="E76A28"/>
              </a:buClr>
              <a:buSzPts val="1600"/>
              <a:buChar char="■"/>
              <a:defRPr sz="1600"/>
            </a:lvl3pPr>
            <a:lvl4pPr lvl="3" algn="ctr" rtl="0">
              <a:lnSpc>
                <a:spcPct val="100000"/>
              </a:lnSpc>
              <a:spcBef>
                <a:spcPts val="1600"/>
              </a:spcBef>
              <a:spcAft>
                <a:spcPts val="0"/>
              </a:spcAft>
              <a:buClr>
                <a:srgbClr val="E76A28"/>
              </a:buClr>
              <a:buSzPts val="1600"/>
              <a:buChar char="●"/>
              <a:defRPr sz="1600"/>
            </a:lvl4pPr>
            <a:lvl5pPr lvl="4" algn="ctr" rtl="0">
              <a:lnSpc>
                <a:spcPct val="100000"/>
              </a:lnSpc>
              <a:spcBef>
                <a:spcPts val="1600"/>
              </a:spcBef>
              <a:spcAft>
                <a:spcPts val="0"/>
              </a:spcAft>
              <a:buClr>
                <a:srgbClr val="E76A28"/>
              </a:buClr>
              <a:buSzPts val="1600"/>
              <a:buChar char="○"/>
              <a:defRPr sz="1600"/>
            </a:lvl5pPr>
            <a:lvl6pPr lvl="5" algn="ctr" rtl="0">
              <a:lnSpc>
                <a:spcPct val="100000"/>
              </a:lnSpc>
              <a:spcBef>
                <a:spcPts val="1600"/>
              </a:spcBef>
              <a:spcAft>
                <a:spcPts val="0"/>
              </a:spcAft>
              <a:buClr>
                <a:srgbClr val="999999"/>
              </a:buClr>
              <a:buSzPts val="1600"/>
              <a:buChar char="■"/>
              <a:defRPr sz="1600"/>
            </a:lvl6pPr>
            <a:lvl7pPr lvl="6" algn="ctr" rtl="0">
              <a:lnSpc>
                <a:spcPct val="100000"/>
              </a:lnSpc>
              <a:spcBef>
                <a:spcPts val="1600"/>
              </a:spcBef>
              <a:spcAft>
                <a:spcPts val="0"/>
              </a:spcAft>
              <a:buClr>
                <a:srgbClr val="999999"/>
              </a:buClr>
              <a:buSzPts val="1600"/>
              <a:buChar char="●"/>
              <a:defRPr sz="1600"/>
            </a:lvl7pPr>
            <a:lvl8pPr lvl="7" algn="ctr" rtl="0">
              <a:lnSpc>
                <a:spcPct val="100000"/>
              </a:lnSpc>
              <a:spcBef>
                <a:spcPts val="1600"/>
              </a:spcBef>
              <a:spcAft>
                <a:spcPts val="0"/>
              </a:spcAft>
              <a:buClr>
                <a:srgbClr val="999999"/>
              </a:buClr>
              <a:buSzPts val="1600"/>
              <a:buChar char="○"/>
              <a:defRPr sz="1600"/>
            </a:lvl8pPr>
            <a:lvl9pPr lvl="8" algn="ctr" rtl="0">
              <a:lnSpc>
                <a:spcPct val="100000"/>
              </a:lnSpc>
              <a:spcBef>
                <a:spcPts val="1600"/>
              </a:spcBef>
              <a:spcAft>
                <a:spcPts val="1600"/>
              </a:spcAft>
              <a:buClr>
                <a:srgbClr val="999999"/>
              </a:buClr>
              <a:buSzPts val="1600"/>
              <a:buChar char="■"/>
              <a:defRPr sz="1600"/>
            </a:lvl9pPr>
          </a:lstStyle>
          <a:p>
            <a:r>
              <a:rPr lang="en-US"/>
              <a:t>Click to edit Master subtitle style</a:t>
            </a:r>
            <a:endParaRPr/>
          </a:p>
        </p:txBody>
      </p:sp>
      <p:grpSp>
        <p:nvGrpSpPr>
          <p:cNvPr id="53" name="Google Shape;53;p7"/>
          <p:cNvGrpSpPr/>
          <p:nvPr/>
        </p:nvGrpSpPr>
        <p:grpSpPr>
          <a:xfrm>
            <a:off x="-1310500" y="-1460262"/>
            <a:ext cx="10149700" cy="6282146"/>
            <a:chOff x="-1310500" y="-1460262"/>
            <a:chExt cx="10149700" cy="6282146"/>
          </a:xfrm>
        </p:grpSpPr>
        <p:pic>
          <p:nvPicPr>
            <p:cNvPr id="54" name="Google Shape;54;p7"/>
            <p:cNvPicPr preferRelativeResize="0"/>
            <p:nvPr/>
          </p:nvPicPr>
          <p:blipFill rotWithShape="1">
            <a:blip r:embed="rId2">
              <a:alphaModFix/>
            </a:blip>
            <a:srcRect l="18492" t="14228" r="12145" b="18272"/>
            <a:stretch/>
          </p:blipFill>
          <p:spPr>
            <a:xfrm>
              <a:off x="-1310500" y="-1460262"/>
              <a:ext cx="2354100" cy="2349900"/>
            </a:xfrm>
            <a:prstGeom prst="ellipse">
              <a:avLst/>
            </a:prstGeom>
            <a:noFill/>
            <a:ln>
              <a:noFill/>
            </a:ln>
          </p:spPr>
        </p:pic>
        <p:grpSp>
          <p:nvGrpSpPr>
            <p:cNvPr id="55" name="Google Shape;55;p7"/>
            <p:cNvGrpSpPr/>
            <p:nvPr/>
          </p:nvGrpSpPr>
          <p:grpSpPr>
            <a:xfrm>
              <a:off x="8512500" y="304800"/>
              <a:ext cx="326700" cy="490050"/>
              <a:chOff x="7388600" y="376150"/>
              <a:chExt cx="326700" cy="490050"/>
            </a:xfrm>
          </p:grpSpPr>
          <p:sp>
            <p:nvSpPr>
              <p:cNvPr id="56" name="Google Shape;56;p7"/>
              <p:cNvSpPr/>
              <p:nvPr/>
            </p:nvSpPr>
            <p:spPr>
              <a:xfrm>
                <a:off x="7388600" y="376150"/>
                <a:ext cx="326700" cy="326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7"/>
              <p:cNvSpPr/>
              <p:nvPr/>
            </p:nvSpPr>
            <p:spPr>
              <a:xfrm>
                <a:off x="7388600" y="539500"/>
                <a:ext cx="326700" cy="32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7"/>
            <p:cNvGrpSpPr/>
            <p:nvPr/>
          </p:nvGrpSpPr>
          <p:grpSpPr>
            <a:xfrm>
              <a:off x="4321370" y="4717812"/>
              <a:ext cx="501259" cy="104071"/>
              <a:chOff x="6329500" y="-1097725"/>
              <a:chExt cx="744150" cy="154500"/>
            </a:xfrm>
          </p:grpSpPr>
          <p:sp>
            <p:nvSpPr>
              <p:cNvPr id="59" name="Google Shape;59;p7"/>
              <p:cNvSpPr/>
              <p:nvPr/>
            </p:nvSpPr>
            <p:spPr>
              <a:xfrm>
                <a:off x="6329500" y="-1097725"/>
                <a:ext cx="154500" cy="15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a:off x="6624325" y="-1097725"/>
                <a:ext cx="154500" cy="15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p:nvPr/>
            </p:nvSpPr>
            <p:spPr>
              <a:xfrm>
                <a:off x="6919150" y="-1097725"/>
                <a:ext cx="154500" cy="15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62;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63" name="Google Shape;63;p7"/>
          <p:cNvSpPr txBox="1">
            <a:spLocks noGrp="1"/>
          </p:cNvSpPr>
          <p:nvPr>
            <p:ph type="subTitle" idx="2"/>
          </p:nvPr>
        </p:nvSpPr>
        <p:spPr>
          <a:xfrm>
            <a:off x="720000" y="1421975"/>
            <a:ext cx="3835800" cy="572700"/>
          </a:xfrm>
          <a:prstGeom prst="rect">
            <a:avLst/>
          </a:prstGeom>
        </p:spPr>
        <p:txBody>
          <a:bodyPr spcFirstLastPara="1" wrap="square" lIns="91425" tIns="91425" rIns="91425" bIns="91425" anchor="b" anchorCtr="0">
            <a:noAutofit/>
          </a:bodyPr>
          <a:lstStyle>
            <a:lvl1pPr marL="0" marR="0" lvl="0" indent="-222250" algn="l" rtl="0">
              <a:lnSpc>
                <a:spcPct val="100000"/>
              </a:lnSpc>
              <a:spcBef>
                <a:spcPts val="0"/>
              </a:spcBef>
              <a:spcAft>
                <a:spcPts val="0"/>
              </a:spcAft>
              <a:buSzPts val="3500"/>
              <a:buFont typeface="Public Sans Black"/>
              <a:buNone/>
              <a:defRPr sz="2200">
                <a:latin typeface="Public Sans Black"/>
                <a:ea typeface="Public Sans Black"/>
                <a:cs typeface="Public Sans Black"/>
                <a:sym typeface="Public Sans Black"/>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331964380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4"/>
        <p:cNvGrpSpPr/>
        <p:nvPr/>
      </p:nvGrpSpPr>
      <p:grpSpPr>
        <a:xfrm>
          <a:off x="0" y="0"/>
          <a:ext cx="0" cy="0"/>
          <a:chOff x="0" y="0"/>
          <a:chExt cx="0" cy="0"/>
        </a:xfrm>
      </p:grpSpPr>
      <p:sp>
        <p:nvSpPr>
          <p:cNvPr id="65" name="Google Shape;65;p8"/>
          <p:cNvSpPr txBox="1">
            <a:spLocks noGrp="1"/>
          </p:cNvSpPr>
          <p:nvPr>
            <p:ph type="title"/>
          </p:nvPr>
        </p:nvSpPr>
        <p:spPr>
          <a:xfrm>
            <a:off x="1102575" y="1339850"/>
            <a:ext cx="6938700" cy="24636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rPr lang="en-US"/>
              <a:t>Click to edit Master title style</a:t>
            </a:r>
            <a:endParaRPr/>
          </a:p>
        </p:txBody>
      </p:sp>
      <p:grpSp>
        <p:nvGrpSpPr>
          <p:cNvPr id="66" name="Google Shape;66;p8"/>
          <p:cNvGrpSpPr/>
          <p:nvPr/>
        </p:nvGrpSpPr>
        <p:grpSpPr>
          <a:xfrm>
            <a:off x="-1391150" y="-2059450"/>
            <a:ext cx="12809900" cy="8551263"/>
            <a:chOff x="-1391150" y="-2059450"/>
            <a:chExt cx="12809900" cy="8551263"/>
          </a:xfrm>
        </p:grpSpPr>
        <p:pic>
          <p:nvPicPr>
            <p:cNvPr id="67" name="Google Shape;67;p8"/>
            <p:cNvPicPr preferRelativeResize="0"/>
            <p:nvPr/>
          </p:nvPicPr>
          <p:blipFill rotWithShape="1">
            <a:blip r:embed="rId2">
              <a:alphaModFix/>
            </a:blip>
            <a:srcRect l="18492" t="14228" r="12145" b="18272"/>
            <a:stretch/>
          </p:blipFill>
          <p:spPr>
            <a:xfrm>
              <a:off x="-1391150" y="4141913"/>
              <a:ext cx="2354100" cy="2349900"/>
            </a:xfrm>
            <a:prstGeom prst="ellipse">
              <a:avLst/>
            </a:prstGeom>
            <a:noFill/>
            <a:ln>
              <a:noFill/>
            </a:ln>
          </p:spPr>
        </p:pic>
        <p:grpSp>
          <p:nvGrpSpPr>
            <p:cNvPr id="68" name="Google Shape;68;p8"/>
            <p:cNvGrpSpPr/>
            <p:nvPr/>
          </p:nvGrpSpPr>
          <p:grpSpPr>
            <a:xfrm rot="10800000">
              <a:off x="8216550" y="-2059450"/>
              <a:ext cx="3202200" cy="3202200"/>
              <a:chOff x="-2177175" y="3797400"/>
              <a:chExt cx="3202200" cy="3202200"/>
            </a:xfrm>
          </p:grpSpPr>
          <p:sp>
            <p:nvSpPr>
              <p:cNvPr id="69" name="Google Shape;69;p8"/>
              <p:cNvSpPr/>
              <p:nvPr/>
            </p:nvSpPr>
            <p:spPr>
              <a:xfrm>
                <a:off x="-2177175" y="3797400"/>
                <a:ext cx="3202200" cy="32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p:nvPr/>
            </p:nvSpPr>
            <p:spPr>
              <a:xfrm>
                <a:off x="533850" y="4252500"/>
                <a:ext cx="326700" cy="326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8"/>
            <p:cNvGrpSpPr/>
            <p:nvPr/>
          </p:nvGrpSpPr>
          <p:grpSpPr>
            <a:xfrm>
              <a:off x="243975" y="294475"/>
              <a:ext cx="326700" cy="490050"/>
              <a:chOff x="7388600" y="376150"/>
              <a:chExt cx="326700" cy="490050"/>
            </a:xfrm>
          </p:grpSpPr>
          <p:sp>
            <p:nvSpPr>
              <p:cNvPr id="72" name="Google Shape;72;p8"/>
              <p:cNvSpPr/>
              <p:nvPr/>
            </p:nvSpPr>
            <p:spPr>
              <a:xfrm>
                <a:off x="7388600" y="376150"/>
                <a:ext cx="326700" cy="326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a:off x="7388600" y="539500"/>
                <a:ext cx="326700" cy="32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74;p8"/>
            <p:cNvGrpSpPr/>
            <p:nvPr/>
          </p:nvGrpSpPr>
          <p:grpSpPr>
            <a:xfrm>
              <a:off x="8208163" y="4551962"/>
              <a:ext cx="501259" cy="104071"/>
              <a:chOff x="6329500" y="-1097725"/>
              <a:chExt cx="744150" cy="154500"/>
            </a:xfrm>
          </p:grpSpPr>
          <p:sp>
            <p:nvSpPr>
              <p:cNvPr id="75" name="Google Shape;75;p8"/>
              <p:cNvSpPr/>
              <p:nvPr/>
            </p:nvSpPr>
            <p:spPr>
              <a:xfrm>
                <a:off x="6329500" y="-1097725"/>
                <a:ext cx="154500" cy="15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a:off x="6624325" y="-1097725"/>
                <a:ext cx="154500" cy="15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a:off x="6919150" y="-1097725"/>
                <a:ext cx="154500" cy="15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466157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78"/>
        <p:cNvGrpSpPr/>
        <p:nvPr/>
      </p:nvGrpSpPr>
      <p:grpSpPr>
        <a:xfrm>
          <a:off x="0" y="0"/>
          <a:ext cx="0" cy="0"/>
          <a:chOff x="0" y="0"/>
          <a:chExt cx="0" cy="0"/>
        </a:xfrm>
      </p:grpSpPr>
      <p:sp>
        <p:nvSpPr>
          <p:cNvPr id="79" name="Google Shape;79;p9"/>
          <p:cNvSpPr txBox="1">
            <a:spLocks noGrp="1"/>
          </p:cNvSpPr>
          <p:nvPr>
            <p:ph type="subTitle" idx="1"/>
          </p:nvPr>
        </p:nvSpPr>
        <p:spPr>
          <a:xfrm>
            <a:off x="720000" y="1126000"/>
            <a:ext cx="5245200" cy="67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80" name="Google Shape;80;p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grpSp>
        <p:nvGrpSpPr>
          <p:cNvPr id="81" name="Google Shape;81;p9"/>
          <p:cNvGrpSpPr/>
          <p:nvPr/>
        </p:nvGrpSpPr>
        <p:grpSpPr>
          <a:xfrm>
            <a:off x="228595" y="228612"/>
            <a:ext cx="10279530" cy="6548662"/>
            <a:chOff x="228595" y="228612"/>
            <a:chExt cx="10279530" cy="6548662"/>
          </a:xfrm>
        </p:grpSpPr>
        <p:grpSp>
          <p:nvGrpSpPr>
            <p:cNvPr id="82" name="Google Shape;82;p9"/>
            <p:cNvGrpSpPr/>
            <p:nvPr/>
          </p:nvGrpSpPr>
          <p:grpSpPr>
            <a:xfrm>
              <a:off x="228595" y="228612"/>
              <a:ext cx="501259" cy="104071"/>
              <a:chOff x="6329500" y="-1097725"/>
              <a:chExt cx="744150" cy="154500"/>
            </a:xfrm>
          </p:grpSpPr>
          <p:sp>
            <p:nvSpPr>
              <p:cNvPr id="83" name="Google Shape;83;p9"/>
              <p:cNvSpPr/>
              <p:nvPr/>
            </p:nvSpPr>
            <p:spPr>
              <a:xfrm>
                <a:off x="6329500" y="-1097725"/>
                <a:ext cx="154500" cy="15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9"/>
              <p:cNvSpPr/>
              <p:nvPr/>
            </p:nvSpPr>
            <p:spPr>
              <a:xfrm>
                <a:off x="6624325" y="-1097725"/>
                <a:ext cx="154500" cy="15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9"/>
              <p:cNvSpPr/>
              <p:nvPr/>
            </p:nvSpPr>
            <p:spPr>
              <a:xfrm>
                <a:off x="6919150" y="-1097725"/>
                <a:ext cx="154500" cy="15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6" name="Google Shape;86;p9"/>
            <p:cNvPicPr preferRelativeResize="0"/>
            <p:nvPr/>
          </p:nvPicPr>
          <p:blipFill rotWithShape="1">
            <a:blip r:embed="rId2">
              <a:alphaModFix/>
            </a:blip>
            <a:srcRect l="36545" t="47974" r="26718" b="15167"/>
            <a:stretch/>
          </p:blipFill>
          <p:spPr>
            <a:xfrm>
              <a:off x="7991425" y="4255475"/>
              <a:ext cx="2516700" cy="2521800"/>
            </a:xfrm>
            <a:prstGeom prst="ellipse">
              <a:avLst/>
            </a:prstGeom>
            <a:noFill/>
            <a:ln>
              <a:noFill/>
            </a:ln>
          </p:spPr>
        </p:pic>
        <p:grpSp>
          <p:nvGrpSpPr>
            <p:cNvPr id="87" name="Google Shape;87;p9"/>
            <p:cNvGrpSpPr/>
            <p:nvPr/>
          </p:nvGrpSpPr>
          <p:grpSpPr>
            <a:xfrm>
              <a:off x="8512500" y="304800"/>
              <a:ext cx="326700" cy="490050"/>
              <a:chOff x="7388600" y="376150"/>
              <a:chExt cx="326700" cy="490050"/>
            </a:xfrm>
          </p:grpSpPr>
          <p:sp>
            <p:nvSpPr>
              <p:cNvPr id="88" name="Google Shape;88;p9"/>
              <p:cNvSpPr/>
              <p:nvPr/>
            </p:nvSpPr>
            <p:spPr>
              <a:xfrm>
                <a:off x="7388600" y="376150"/>
                <a:ext cx="326700" cy="326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9"/>
              <p:cNvSpPr/>
              <p:nvPr/>
            </p:nvSpPr>
            <p:spPr>
              <a:xfrm>
                <a:off x="7388600" y="539500"/>
                <a:ext cx="326700" cy="32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0086446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90"/>
        <p:cNvGrpSpPr/>
        <p:nvPr/>
      </p:nvGrpSpPr>
      <p:grpSpPr>
        <a:xfrm>
          <a:off x="0" y="0"/>
          <a:ext cx="0" cy="0"/>
          <a:chOff x="0" y="0"/>
          <a:chExt cx="0" cy="0"/>
        </a:xfrm>
      </p:grpSpPr>
      <p:sp>
        <p:nvSpPr>
          <p:cNvPr id="91" name="Google Shape;91;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3534197560"/>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92"/>
        <p:cNvGrpSpPr/>
        <p:nvPr/>
      </p:nvGrpSpPr>
      <p:grpSpPr>
        <a:xfrm>
          <a:off x="0" y="0"/>
          <a:ext cx="0" cy="0"/>
          <a:chOff x="0" y="0"/>
          <a:chExt cx="0" cy="0"/>
        </a:xfrm>
      </p:grpSpPr>
      <p:sp>
        <p:nvSpPr>
          <p:cNvPr id="93" name="Google Shape;93;p11"/>
          <p:cNvSpPr txBox="1">
            <a:spLocks noGrp="1"/>
          </p:cNvSpPr>
          <p:nvPr>
            <p:ph type="title" hasCustomPrompt="1"/>
          </p:nvPr>
        </p:nvSpPr>
        <p:spPr>
          <a:xfrm>
            <a:off x="1284075" y="1621275"/>
            <a:ext cx="6576000" cy="1009500"/>
          </a:xfrm>
          <a:prstGeom prst="rect">
            <a:avLst/>
          </a:prstGeom>
        </p:spPr>
        <p:txBody>
          <a:bodyPr spcFirstLastPara="1" wrap="square" lIns="91425" tIns="91425" rIns="91425" bIns="91425" anchor="b"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94" name="Google Shape;94;p11"/>
          <p:cNvSpPr txBox="1">
            <a:spLocks noGrp="1"/>
          </p:cNvSpPr>
          <p:nvPr>
            <p:ph type="subTitle" idx="1"/>
          </p:nvPr>
        </p:nvSpPr>
        <p:spPr>
          <a:xfrm>
            <a:off x="1284000" y="2630825"/>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r>
              <a:rPr lang="en-US"/>
              <a:t>Click to edit Master subtitle style</a:t>
            </a:r>
            <a:endParaRPr/>
          </a:p>
        </p:txBody>
      </p:sp>
      <p:grpSp>
        <p:nvGrpSpPr>
          <p:cNvPr id="95" name="Google Shape;95;p11"/>
          <p:cNvGrpSpPr/>
          <p:nvPr/>
        </p:nvGrpSpPr>
        <p:grpSpPr>
          <a:xfrm>
            <a:off x="243975" y="294475"/>
            <a:ext cx="10859000" cy="6709625"/>
            <a:chOff x="243975" y="294475"/>
            <a:chExt cx="10859000" cy="6709625"/>
          </a:xfrm>
        </p:grpSpPr>
        <p:pic>
          <p:nvPicPr>
            <p:cNvPr id="96" name="Google Shape;96;p11"/>
            <p:cNvPicPr preferRelativeResize="0"/>
            <p:nvPr/>
          </p:nvPicPr>
          <p:blipFill rotWithShape="1">
            <a:blip r:embed="rId2">
              <a:alphaModFix/>
            </a:blip>
            <a:srcRect l="38689" t="23134" r="17809" b="34534"/>
            <a:stretch/>
          </p:blipFill>
          <p:spPr>
            <a:xfrm>
              <a:off x="7032275" y="2940600"/>
              <a:ext cx="4070700" cy="4063500"/>
            </a:xfrm>
            <a:prstGeom prst="ellipse">
              <a:avLst/>
            </a:prstGeom>
            <a:noFill/>
            <a:ln>
              <a:noFill/>
            </a:ln>
          </p:spPr>
        </p:pic>
        <p:grpSp>
          <p:nvGrpSpPr>
            <p:cNvPr id="97" name="Google Shape;97;p11"/>
            <p:cNvGrpSpPr/>
            <p:nvPr/>
          </p:nvGrpSpPr>
          <p:grpSpPr>
            <a:xfrm>
              <a:off x="243975" y="294475"/>
              <a:ext cx="326700" cy="490050"/>
              <a:chOff x="7388600" y="376150"/>
              <a:chExt cx="326700" cy="490050"/>
            </a:xfrm>
          </p:grpSpPr>
          <p:sp>
            <p:nvSpPr>
              <p:cNvPr id="98" name="Google Shape;98;p11"/>
              <p:cNvSpPr/>
              <p:nvPr/>
            </p:nvSpPr>
            <p:spPr>
              <a:xfrm>
                <a:off x="7388600" y="376150"/>
                <a:ext cx="326700" cy="326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1"/>
              <p:cNvSpPr/>
              <p:nvPr/>
            </p:nvSpPr>
            <p:spPr>
              <a:xfrm>
                <a:off x="7388600" y="539500"/>
                <a:ext cx="326700" cy="32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0" name="Google Shape;100;p11"/>
            <p:cNvPicPr preferRelativeResize="0"/>
            <p:nvPr/>
          </p:nvPicPr>
          <p:blipFill rotWithShape="1">
            <a:blip r:embed="rId2">
              <a:alphaModFix/>
            </a:blip>
            <a:srcRect l="18492" t="14228" r="12145" b="18272"/>
            <a:stretch/>
          </p:blipFill>
          <p:spPr>
            <a:xfrm>
              <a:off x="7890650" y="3797388"/>
              <a:ext cx="2354100" cy="2349900"/>
            </a:xfrm>
            <a:prstGeom prst="ellipse">
              <a:avLst/>
            </a:prstGeom>
            <a:noFill/>
            <a:ln>
              <a:noFill/>
            </a:ln>
          </p:spPr>
        </p:pic>
        <p:grpSp>
          <p:nvGrpSpPr>
            <p:cNvPr id="101" name="Google Shape;101;p11"/>
            <p:cNvGrpSpPr/>
            <p:nvPr/>
          </p:nvGrpSpPr>
          <p:grpSpPr>
            <a:xfrm>
              <a:off x="7715295" y="4551962"/>
              <a:ext cx="501259" cy="104071"/>
              <a:chOff x="6329500" y="-1097725"/>
              <a:chExt cx="744150" cy="154500"/>
            </a:xfrm>
          </p:grpSpPr>
          <p:sp>
            <p:nvSpPr>
              <p:cNvPr id="102" name="Google Shape;102;p11"/>
              <p:cNvSpPr/>
              <p:nvPr/>
            </p:nvSpPr>
            <p:spPr>
              <a:xfrm>
                <a:off x="6329500" y="-1097725"/>
                <a:ext cx="154500" cy="15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1"/>
              <p:cNvSpPr/>
              <p:nvPr/>
            </p:nvSpPr>
            <p:spPr>
              <a:xfrm>
                <a:off x="6624325" y="-1097725"/>
                <a:ext cx="154500" cy="15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1"/>
              <p:cNvSpPr/>
              <p:nvPr/>
            </p:nvSpPr>
            <p:spPr>
              <a:xfrm>
                <a:off x="6919150" y="-1097725"/>
                <a:ext cx="154500" cy="15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80798868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ublic Sans Black"/>
              <a:buNone/>
              <a:defRPr sz="3500">
                <a:solidFill>
                  <a:schemeClr val="dk1"/>
                </a:solidFill>
                <a:latin typeface="Public Sans Black"/>
                <a:ea typeface="Public Sans Black"/>
                <a:cs typeface="Public Sans Black"/>
                <a:sym typeface="Public Sans Black"/>
              </a:defRPr>
            </a:lvl1pPr>
            <a:lvl2pPr lvl="1" rtl="0">
              <a:spcBef>
                <a:spcPts val="0"/>
              </a:spcBef>
              <a:spcAft>
                <a:spcPts val="0"/>
              </a:spcAft>
              <a:buClr>
                <a:schemeClr val="dk1"/>
              </a:buClr>
              <a:buSzPts val="3500"/>
              <a:buFont typeface="Public Sans Black"/>
              <a:buNone/>
              <a:defRPr sz="3500">
                <a:solidFill>
                  <a:schemeClr val="dk1"/>
                </a:solidFill>
                <a:latin typeface="Public Sans Black"/>
                <a:ea typeface="Public Sans Black"/>
                <a:cs typeface="Public Sans Black"/>
                <a:sym typeface="Public Sans Black"/>
              </a:defRPr>
            </a:lvl2pPr>
            <a:lvl3pPr lvl="2" rtl="0">
              <a:spcBef>
                <a:spcPts val="0"/>
              </a:spcBef>
              <a:spcAft>
                <a:spcPts val="0"/>
              </a:spcAft>
              <a:buClr>
                <a:schemeClr val="dk1"/>
              </a:buClr>
              <a:buSzPts val="3500"/>
              <a:buFont typeface="Public Sans Black"/>
              <a:buNone/>
              <a:defRPr sz="3500">
                <a:solidFill>
                  <a:schemeClr val="dk1"/>
                </a:solidFill>
                <a:latin typeface="Public Sans Black"/>
                <a:ea typeface="Public Sans Black"/>
                <a:cs typeface="Public Sans Black"/>
                <a:sym typeface="Public Sans Black"/>
              </a:defRPr>
            </a:lvl3pPr>
            <a:lvl4pPr lvl="3" rtl="0">
              <a:spcBef>
                <a:spcPts val="0"/>
              </a:spcBef>
              <a:spcAft>
                <a:spcPts val="0"/>
              </a:spcAft>
              <a:buClr>
                <a:schemeClr val="dk1"/>
              </a:buClr>
              <a:buSzPts val="3500"/>
              <a:buFont typeface="Public Sans Black"/>
              <a:buNone/>
              <a:defRPr sz="3500">
                <a:solidFill>
                  <a:schemeClr val="dk1"/>
                </a:solidFill>
                <a:latin typeface="Public Sans Black"/>
                <a:ea typeface="Public Sans Black"/>
                <a:cs typeface="Public Sans Black"/>
                <a:sym typeface="Public Sans Black"/>
              </a:defRPr>
            </a:lvl4pPr>
            <a:lvl5pPr lvl="4" rtl="0">
              <a:spcBef>
                <a:spcPts val="0"/>
              </a:spcBef>
              <a:spcAft>
                <a:spcPts val="0"/>
              </a:spcAft>
              <a:buClr>
                <a:schemeClr val="dk1"/>
              </a:buClr>
              <a:buSzPts val="3500"/>
              <a:buFont typeface="Public Sans Black"/>
              <a:buNone/>
              <a:defRPr sz="3500">
                <a:solidFill>
                  <a:schemeClr val="dk1"/>
                </a:solidFill>
                <a:latin typeface="Public Sans Black"/>
                <a:ea typeface="Public Sans Black"/>
                <a:cs typeface="Public Sans Black"/>
                <a:sym typeface="Public Sans Black"/>
              </a:defRPr>
            </a:lvl5pPr>
            <a:lvl6pPr lvl="5" rtl="0">
              <a:spcBef>
                <a:spcPts val="0"/>
              </a:spcBef>
              <a:spcAft>
                <a:spcPts val="0"/>
              </a:spcAft>
              <a:buClr>
                <a:schemeClr val="dk1"/>
              </a:buClr>
              <a:buSzPts val="3500"/>
              <a:buFont typeface="Public Sans Black"/>
              <a:buNone/>
              <a:defRPr sz="3500">
                <a:solidFill>
                  <a:schemeClr val="dk1"/>
                </a:solidFill>
                <a:latin typeface="Public Sans Black"/>
                <a:ea typeface="Public Sans Black"/>
                <a:cs typeface="Public Sans Black"/>
                <a:sym typeface="Public Sans Black"/>
              </a:defRPr>
            </a:lvl6pPr>
            <a:lvl7pPr lvl="6" rtl="0">
              <a:spcBef>
                <a:spcPts val="0"/>
              </a:spcBef>
              <a:spcAft>
                <a:spcPts val="0"/>
              </a:spcAft>
              <a:buClr>
                <a:schemeClr val="dk1"/>
              </a:buClr>
              <a:buSzPts val="3500"/>
              <a:buFont typeface="Public Sans Black"/>
              <a:buNone/>
              <a:defRPr sz="3500">
                <a:solidFill>
                  <a:schemeClr val="dk1"/>
                </a:solidFill>
                <a:latin typeface="Public Sans Black"/>
                <a:ea typeface="Public Sans Black"/>
                <a:cs typeface="Public Sans Black"/>
                <a:sym typeface="Public Sans Black"/>
              </a:defRPr>
            </a:lvl7pPr>
            <a:lvl8pPr lvl="7" rtl="0">
              <a:spcBef>
                <a:spcPts val="0"/>
              </a:spcBef>
              <a:spcAft>
                <a:spcPts val="0"/>
              </a:spcAft>
              <a:buClr>
                <a:schemeClr val="dk1"/>
              </a:buClr>
              <a:buSzPts val="3500"/>
              <a:buFont typeface="Public Sans Black"/>
              <a:buNone/>
              <a:defRPr sz="3500">
                <a:solidFill>
                  <a:schemeClr val="dk1"/>
                </a:solidFill>
                <a:latin typeface="Public Sans Black"/>
                <a:ea typeface="Public Sans Black"/>
                <a:cs typeface="Public Sans Black"/>
                <a:sym typeface="Public Sans Black"/>
              </a:defRPr>
            </a:lvl8pPr>
            <a:lvl9pPr lvl="8" rtl="0">
              <a:spcBef>
                <a:spcPts val="0"/>
              </a:spcBef>
              <a:spcAft>
                <a:spcPts val="0"/>
              </a:spcAft>
              <a:buClr>
                <a:schemeClr val="dk1"/>
              </a:buClr>
              <a:buSzPts val="3500"/>
              <a:buFont typeface="Public Sans Black"/>
              <a:buNone/>
              <a:defRPr sz="3500">
                <a:solidFill>
                  <a:schemeClr val="dk1"/>
                </a:solidFill>
                <a:latin typeface="Public Sans Black"/>
                <a:ea typeface="Public Sans Black"/>
                <a:cs typeface="Public Sans Black"/>
                <a:sym typeface="Public Sans Black"/>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Questrial"/>
              <a:buChar char="●"/>
              <a:defRPr>
                <a:solidFill>
                  <a:schemeClr val="dk1"/>
                </a:solidFill>
                <a:latin typeface="Questrial"/>
                <a:ea typeface="Questrial"/>
                <a:cs typeface="Questrial"/>
                <a:sym typeface="Questrial"/>
              </a:defRPr>
            </a:lvl1pPr>
            <a:lvl2pPr marL="914400" lvl="1" indent="-317500">
              <a:lnSpc>
                <a:spcPct val="115000"/>
              </a:lnSpc>
              <a:spcBef>
                <a:spcPts val="1600"/>
              </a:spcBef>
              <a:spcAft>
                <a:spcPts val="0"/>
              </a:spcAft>
              <a:buClr>
                <a:schemeClr val="dk1"/>
              </a:buClr>
              <a:buSzPts val="1400"/>
              <a:buFont typeface="Questrial"/>
              <a:buChar char="○"/>
              <a:defRPr>
                <a:solidFill>
                  <a:schemeClr val="dk1"/>
                </a:solidFill>
                <a:latin typeface="Questrial"/>
                <a:ea typeface="Questrial"/>
                <a:cs typeface="Questrial"/>
                <a:sym typeface="Questrial"/>
              </a:defRPr>
            </a:lvl2pPr>
            <a:lvl3pPr marL="1371600" lvl="2" indent="-317500">
              <a:lnSpc>
                <a:spcPct val="115000"/>
              </a:lnSpc>
              <a:spcBef>
                <a:spcPts val="1600"/>
              </a:spcBef>
              <a:spcAft>
                <a:spcPts val="0"/>
              </a:spcAft>
              <a:buClr>
                <a:schemeClr val="dk1"/>
              </a:buClr>
              <a:buSzPts val="1400"/>
              <a:buFont typeface="Questrial"/>
              <a:buChar char="■"/>
              <a:defRPr>
                <a:solidFill>
                  <a:schemeClr val="dk1"/>
                </a:solidFill>
                <a:latin typeface="Questrial"/>
                <a:ea typeface="Questrial"/>
                <a:cs typeface="Questrial"/>
                <a:sym typeface="Questrial"/>
              </a:defRPr>
            </a:lvl3pPr>
            <a:lvl4pPr marL="1828800" lvl="3" indent="-317500">
              <a:lnSpc>
                <a:spcPct val="115000"/>
              </a:lnSpc>
              <a:spcBef>
                <a:spcPts val="1600"/>
              </a:spcBef>
              <a:spcAft>
                <a:spcPts val="0"/>
              </a:spcAft>
              <a:buClr>
                <a:schemeClr val="dk1"/>
              </a:buClr>
              <a:buSzPts val="1400"/>
              <a:buFont typeface="Questrial"/>
              <a:buChar char="●"/>
              <a:defRPr>
                <a:solidFill>
                  <a:schemeClr val="dk1"/>
                </a:solidFill>
                <a:latin typeface="Questrial"/>
                <a:ea typeface="Questrial"/>
                <a:cs typeface="Questrial"/>
                <a:sym typeface="Questrial"/>
              </a:defRPr>
            </a:lvl4pPr>
            <a:lvl5pPr marL="2286000" lvl="4" indent="-317500">
              <a:lnSpc>
                <a:spcPct val="115000"/>
              </a:lnSpc>
              <a:spcBef>
                <a:spcPts val="1600"/>
              </a:spcBef>
              <a:spcAft>
                <a:spcPts val="0"/>
              </a:spcAft>
              <a:buClr>
                <a:schemeClr val="dk1"/>
              </a:buClr>
              <a:buSzPts val="1400"/>
              <a:buFont typeface="Questrial"/>
              <a:buChar char="○"/>
              <a:defRPr>
                <a:solidFill>
                  <a:schemeClr val="dk1"/>
                </a:solidFill>
                <a:latin typeface="Questrial"/>
                <a:ea typeface="Questrial"/>
                <a:cs typeface="Questrial"/>
                <a:sym typeface="Questrial"/>
              </a:defRPr>
            </a:lvl5pPr>
            <a:lvl6pPr marL="2743200" lvl="5" indent="-317500">
              <a:lnSpc>
                <a:spcPct val="115000"/>
              </a:lnSpc>
              <a:spcBef>
                <a:spcPts val="1600"/>
              </a:spcBef>
              <a:spcAft>
                <a:spcPts val="0"/>
              </a:spcAft>
              <a:buClr>
                <a:schemeClr val="dk1"/>
              </a:buClr>
              <a:buSzPts val="1400"/>
              <a:buFont typeface="Questrial"/>
              <a:buChar char="■"/>
              <a:defRPr>
                <a:solidFill>
                  <a:schemeClr val="dk1"/>
                </a:solidFill>
                <a:latin typeface="Questrial"/>
                <a:ea typeface="Questrial"/>
                <a:cs typeface="Questrial"/>
                <a:sym typeface="Questrial"/>
              </a:defRPr>
            </a:lvl6pPr>
            <a:lvl7pPr marL="3200400" lvl="6" indent="-317500">
              <a:lnSpc>
                <a:spcPct val="115000"/>
              </a:lnSpc>
              <a:spcBef>
                <a:spcPts val="1600"/>
              </a:spcBef>
              <a:spcAft>
                <a:spcPts val="0"/>
              </a:spcAft>
              <a:buClr>
                <a:schemeClr val="dk1"/>
              </a:buClr>
              <a:buSzPts val="1400"/>
              <a:buFont typeface="Questrial"/>
              <a:buChar char="●"/>
              <a:defRPr>
                <a:solidFill>
                  <a:schemeClr val="dk1"/>
                </a:solidFill>
                <a:latin typeface="Questrial"/>
                <a:ea typeface="Questrial"/>
                <a:cs typeface="Questrial"/>
                <a:sym typeface="Questrial"/>
              </a:defRPr>
            </a:lvl7pPr>
            <a:lvl8pPr marL="3657600" lvl="7" indent="-317500">
              <a:lnSpc>
                <a:spcPct val="115000"/>
              </a:lnSpc>
              <a:spcBef>
                <a:spcPts val="1600"/>
              </a:spcBef>
              <a:spcAft>
                <a:spcPts val="0"/>
              </a:spcAft>
              <a:buClr>
                <a:schemeClr val="dk1"/>
              </a:buClr>
              <a:buSzPts val="1400"/>
              <a:buFont typeface="Questrial"/>
              <a:buChar char="○"/>
              <a:defRPr>
                <a:solidFill>
                  <a:schemeClr val="dk1"/>
                </a:solidFill>
                <a:latin typeface="Questrial"/>
                <a:ea typeface="Questrial"/>
                <a:cs typeface="Questrial"/>
                <a:sym typeface="Questrial"/>
              </a:defRPr>
            </a:lvl8pPr>
            <a:lvl9pPr marL="4114800" lvl="8" indent="-317500">
              <a:lnSpc>
                <a:spcPct val="115000"/>
              </a:lnSpc>
              <a:spcBef>
                <a:spcPts val="1600"/>
              </a:spcBef>
              <a:spcAft>
                <a:spcPts val="1600"/>
              </a:spcAft>
              <a:buClr>
                <a:schemeClr val="dk1"/>
              </a:buClr>
              <a:buSzPts val="1400"/>
              <a:buFont typeface="Questrial"/>
              <a:buChar char="■"/>
              <a:defRPr>
                <a:solidFill>
                  <a:schemeClr val="dk1"/>
                </a:solidFill>
                <a:latin typeface="Questrial"/>
                <a:ea typeface="Questrial"/>
                <a:cs typeface="Questrial"/>
                <a:sym typeface="Questrial"/>
              </a:defRPr>
            </a:lvl9pPr>
          </a:lstStyle>
          <a:p>
            <a:endParaRPr/>
          </a:p>
        </p:txBody>
      </p:sp>
    </p:spTree>
    <p:extLst>
      <p:ext uri="{BB962C8B-B14F-4D97-AF65-F5344CB8AC3E}">
        <p14:creationId xmlns:p14="http://schemas.microsoft.com/office/powerpoint/2010/main" val="1703981400"/>
      </p:ext>
    </p:extLst>
  </p:cSld>
  <p:clrMap bg1="lt1" tx1="dk1" bg2="dk2" tx2="lt2" accent1="accent1" accent2="accent2" accent3="accent3" accent4="accent4" accent5="accent5" accent6="accent6" hlink="hlink" folHlink="folHlink"/>
  <p:sldLayoutIdLst>
    <p:sldLayoutId id="2147483678" r:id="rId1"/>
    <p:sldLayoutId id="2147483679"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701" r:id="rId19"/>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57"/>
        <p:cNvGrpSpPr/>
        <p:nvPr/>
      </p:nvGrpSpPr>
      <p:grpSpPr>
        <a:xfrm>
          <a:off x="0" y="0"/>
          <a:ext cx="0" cy="0"/>
          <a:chOff x="0" y="0"/>
          <a:chExt cx="0" cy="0"/>
        </a:xfrm>
      </p:grpSpPr>
      <p:sp>
        <p:nvSpPr>
          <p:cNvPr id="158" name="Google Shape;158;p19"/>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59" name="Google Shape;159;p19"/>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408387405"/>
      </p:ext>
    </p:extLst>
  </p:cSld>
  <p:clrMap bg1="lt1" tx1="dk1" bg2="dk2" tx2="lt2" accent1="accent1" accent2="accent2" accent3="accent3" accent4="accent4" accent5="accent5" accent6="accent6" hlink="hlink" folHlink="folHlink"/>
  <p:sldLayoutIdLst>
    <p:sldLayoutId id="2147483699" r:id="rId1"/>
    <p:sldLayoutId id="2147483700"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8.png"/><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image" Target="../media/image121.png"/></Relationships>
</file>

<file path=ppt/slides/_rels/slide10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jpeg"/><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jpe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jpeg"/><Relationship Id="rId1" Type="http://schemas.openxmlformats.org/officeDocument/2006/relationships/slideLayout" Target="../slideLayouts/slideLayout11.xml"/><Relationship Id="rId4" Type="http://schemas.openxmlformats.org/officeDocument/2006/relationships/image" Target="../media/image131.jpeg"/></Relationships>
</file>

<file path=ppt/slides/_rels/slide11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2.png"/><Relationship Id="rId1" Type="http://schemas.openxmlformats.org/officeDocument/2006/relationships/slideLayout" Target="../slideLayouts/slideLayout11.xml"/><Relationship Id="rId4" Type="http://schemas.openxmlformats.org/officeDocument/2006/relationships/image" Target="../media/image133.jpeg"/></Relationships>
</file>

<file path=ppt/slides/_rels/slide11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35.png"/></Relationships>
</file>

<file path=ppt/slides/_rels/slide11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11.xml"/><Relationship Id="rId4" Type="http://schemas.openxmlformats.org/officeDocument/2006/relationships/image" Target="../media/image137.png"/></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8.png"/><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3" Type="http://schemas.openxmlformats.org/officeDocument/2006/relationships/image" Target="../media/image145.gif"/><Relationship Id="rId2" Type="http://schemas.openxmlformats.org/officeDocument/2006/relationships/image" Target="../media/image144.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8.png"/><Relationship Id="rId1" Type="http://schemas.openxmlformats.org/officeDocument/2006/relationships/slideLayout" Target="../slideLayouts/slideLayout6.xml"/><Relationship Id="rId4" Type="http://schemas.openxmlformats.org/officeDocument/2006/relationships/image" Target="../media/image66.gif"/></Relationships>
</file>

<file path=ppt/slides/_rels/slide12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8.png"/><Relationship Id="rId1" Type="http://schemas.openxmlformats.org/officeDocument/2006/relationships/slideLayout" Target="../slideLayouts/slideLayout6.xml"/><Relationship Id="rId4" Type="http://schemas.openxmlformats.org/officeDocument/2006/relationships/image" Target="../media/image66.gif"/></Relationships>
</file>

<file path=ppt/slides/_rels/slide12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5.xml"/></Relationships>
</file>

<file path=ppt/slides/_rels/slide12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5.xml"/></Relationships>
</file>

<file path=ppt/slides/_rels/slide1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8.png"/><Relationship Id="rId1" Type="http://schemas.openxmlformats.org/officeDocument/2006/relationships/slideLayout" Target="../slideLayouts/slideLayout6.xml"/><Relationship Id="rId4" Type="http://schemas.openxmlformats.org/officeDocument/2006/relationships/image" Target="../media/image66.gif"/></Relationships>
</file>

<file path=ppt/slides/_rels/slide12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3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5.xml"/></Relationships>
</file>

<file path=ppt/slides/_rels/slide13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5.xml"/></Relationships>
</file>

<file path=ppt/slides/_rels/slide13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5.xml"/></Relationships>
</file>

<file path=ppt/slides/_rels/slide13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5.xml"/></Relationships>
</file>

<file path=ppt/slides/_rels/slide13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15.xml"/></Relationships>
</file>

<file path=ppt/slides/_rels/slide13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3.xml"/><Relationship Id="rId4" Type="http://schemas.openxmlformats.org/officeDocument/2006/relationships/image" Target="NUL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NULL"/><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4.xml"/><Relationship Id="rId6" Type="http://schemas.openxmlformats.org/officeDocument/2006/relationships/image" Target="../media/image43.jpeg"/><Relationship Id="rId5" Type="http://schemas.openxmlformats.org/officeDocument/2006/relationships/image" Target="../media/image42.png"/><Relationship Id="rId4" Type="http://schemas.openxmlformats.org/officeDocument/2006/relationships/image" Target="../media/image41.jpeg"/></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jpeg"/></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NULL"/><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NUL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58.jpeg"/><Relationship Id="rId4" Type="http://schemas.openxmlformats.org/officeDocument/2006/relationships/image" Target="../media/image57.jpe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11.xml"/><Relationship Id="rId4" Type="http://schemas.openxmlformats.org/officeDocument/2006/relationships/image" Target="../media/image15.jpeg"/></Relationships>
</file>

<file path=ppt/slides/_rels/slide5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customXml" Target="../ink/ink1.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16.xml"/><Relationship Id="rId6" Type="http://schemas.openxmlformats.org/officeDocument/2006/relationships/image" Target="../media/image66.gif"/><Relationship Id="rId5" Type="http://schemas.openxmlformats.org/officeDocument/2006/relationships/image" Target="../media/image65.png"/><Relationship Id="rId4" Type="http://schemas.openxmlformats.org/officeDocument/2006/relationships/image" Target="../media/image64.png"/></Relationships>
</file>

<file path=ppt/slides/_rels/slide59.xml.rels><?xml version="1.0" encoding="UTF-8" standalone="yes"?>
<Relationships xmlns="http://schemas.openxmlformats.org/package/2006/relationships"><Relationship Id="rId3" Type="http://schemas.openxmlformats.org/officeDocument/2006/relationships/image" Target="../media/image62.jpeg"/><Relationship Id="rId7" Type="http://schemas.openxmlformats.org/officeDocument/2006/relationships/image" Target="../media/image1.png"/><Relationship Id="rId2" Type="http://schemas.openxmlformats.org/officeDocument/2006/relationships/image" Target="../media/image66.gif"/><Relationship Id="rId1" Type="http://schemas.openxmlformats.org/officeDocument/2006/relationships/slideLayout" Target="../slideLayouts/slideLayout1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0.png"/><Relationship Id="rId1" Type="http://schemas.openxmlformats.org/officeDocument/2006/relationships/slideLayout" Target="../slideLayouts/slideLayout16.xml"/><Relationship Id="rId4" Type="http://schemas.openxmlformats.org/officeDocument/2006/relationships/image" Target="../media/image71.png"/></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6.xml"/><Relationship Id="rId4" Type="http://schemas.openxmlformats.org/officeDocument/2006/relationships/image" Target="../media/image1.png"/></Relationships>
</file>

<file path=ppt/slides/_rels/slide6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png"/><Relationship Id="rId1" Type="http://schemas.openxmlformats.org/officeDocument/2006/relationships/slideLayout" Target="../slideLayouts/slideLayout13.xml"/><Relationship Id="rId4" Type="http://schemas.openxmlformats.org/officeDocument/2006/relationships/image" Target="../media/image80.png"/></Relationships>
</file>

<file path=ppt/slides/_rels/slide6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6.gif"/><Relationship Id="rId2" Type="http://schemas.openxmlformats.org/officeDocument/2006/relationships/image" Target="../media/image95.jpe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2.xml"/><Relationship Id="rId4" Type="http://schemas.openxmlformats.org/officeDocument/2006/relationships/image" Target="../media/image100.png"/></Relationships>
</file>

<file path=ppt/slides/_rels/slide8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8.png"/><Relationship Id="rId1" Type="http://schemas.openxmlformats.org/officeDocument/2006/relationships/slideLayout" Target="../slideLayouts/slideLayout12.xml"/><Relationship Id="rId4" Type="http://schemas.openxmlformats.org/officeDocument/2006/relationships/image" Target="../media/image102.png"/></Relationships>
</file>

<file path=ppt/slides/_rels/slide8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8.png"/><Relationship Id="rId1" Type="http://schemas.openxmlformats.org/officeDocument/2006/relationships/slideLayout" Target="../slideLayouts/slideLayout12.xml"/><Relationship Id="rId4" Type="http://schemas.openxmlformats.org/officeDocument/2006/relationships/image" Target="../media/image102.png"/></Relationships>
</file>

<file path=ppt/slides/_rels/slide8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jpeg"/><Relationship Id="rId1" Type="http://schemas.openxmlformats.org/officeDocument/2006/relationships/slideLayout" Target="../slideLayouts/slideLayout12.xml"/><Relationship Id="rId4" Type="http://schemas.openxmlformats.org/officeDocument/2006/relationships/image" Target="../media/image107.png"/></Relationships>
</file>

<file path=ppt/slides/_rels/slide91.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56"/>
        <p:cNvGrpSpPr/>
        <p:nvPr/>
      </p:nvGrpSpPr>
      <p:grpSpPr>
        <a:xfrm>
          <a:off x="0" y="0"/>
          <a:ext cx="0" cy="0"/>
          <a:chOff x="0" y="0"/>
          <a:chExt cx="0" cy="0"/>
        </a:xfrm>
      </p:grpSpPr>
      <p:sp>
        <p:nvSpPr>
          <p:cNvPr id="3957" name="Google Shape;3957;p30"/>
          <p:cNvSpPr txBox="1">
            <a:spLocks noGrp="1"/>
          </p:cNvSpPr>
          <p:nvPr>
            <p:ph type="ctrTitle"/>
          </p:nvPr>
        </p:nvSpPr>
        <p:spPr>
          <a:xfrm>
            <a:off x="713400" y="441711"/>
            <a:ext cx="7717200" cy="1096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4800">
                <a:latin typeface="Microsoft YaHei UI" panose="020B0503020204020204" pitchFamily="34" charset="-122"/>
                <a:ea typeface="Microsoft YaHei UI" panose="020B0503020204020204" pitchFamily="34" charset="-122"/>
              </a:rPr>
              <a:t>Digital Circuits</a:t>
            </a:r>
            <a:endParaRPr sz="4800">
              <a:latin typeface="Microsoft YaHei UI" panose="020B0503020204020204" pitchFamily="34" charset="-122"/>
              <a:ea typeface="Microsoft YaHei UI" panose="020B0503020204020204" pitchFamily="34" charset="-122"/>
            </a:endParaRPr>
          </a:p>
        </p:txBody>
      </p:sp>
      <p:sp>
        <p:nvSpPr>
          <p:cNvPr id="3958" name="Google Shape;3958;p30"/>
          <p:cNvSpPr txBox="1">
            <a:spLocks noGrp="1"/>
          </p:cNvSpPr>
          <p:nvPr>
            <p:ph type="subTitle" idx="4294967295"/>
          </p:nvPr>
        </p:nvSpPr>
        <p:spPr>
          <a:xfrm>
            <a:off x="5184775" y="1538211"/>
            <a:ext cx="3959225" cy="42545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Nhóm 12</a:t>
            </a:r>
            <a:endParaRPr/>
          </a:p>
        </p:txBody>
      </p:sp>
      <p:cxnSp>
        <p:nvCxnSpPr>
          <p:cNvPr id="3" name="Straight Connector 2">
            <a:extLst>
              <a:ext uri="{FF2B5EF4-FFF2-40B4-BE49-F238E27FC236}">
                <a16:creationId xmlns:a16="http://schemas.microsoft.com/office/drawing/2014/main" id="{B5117244-8988-FF09-18AE-29F1303579CC}"/>
              </a:ext>
            </a:extLst>
          </p:cNvPr>
          <p:cNvCxnSpPr>
            <a:cxnSpLocks/>
          </p:cNvCxnSpPr>
          <p:nvPr/>
        </p:nvCxnSpPr>
        <p:spPr>
          <a:xfrm>
            <a:off x="4153359" y="1538573"/>
            <a:ext cx="4708245" cy="0"/>
          </a:xfrm>
          <a:prstGeom prst="line">
            <a:avLst/>
          </a:prstGeom>
          <a:ln w="38100">
            <a:gradFill>
              <a:gsLst>
                <a:gs pos="0">
                  <a:srgbClr val="000000">
                    <a:alpha val="10000"/>
                  </a:srgbClr>
                </a:gs>
                <a:gs pos="100000">
                  <a:srgbClr val="000000">
                    <a:alpha val="70000"/>
                  </a:srgbClr>
                </a:gs>
              </a:gsLst>
              <a:lin ang="0" scaled="0"/>
            </a:gradFill>
          </a:ln>
        </p:spPr>
        <p:style>
          <a:lnRef idx="1">
            <a:schemeClr val="dk1"/>
          </a:lnRef>
          <a:fillRef idx="0">
            <a:schemeClr val="dk1"/>
          </a:fillRef>
          <a:effectRef idx="0">
            <a:schemeClr val="dk1"/>
          </a:effectRef>
          <a:fontRef idx="minor">
            <a:schemeClr val="tx1"/>
          </a:fontRef>
        </p:style>
      </p:cxnSp>
      <p:pic>
        <p:nvPicPr>
          <p:cNvPr id="1026" name="Picture 2" descr="The Beginner's Guide to Digital Electronics | Nuts &amp; Volts Magazine">
            <a:extLst>
              <a:ext uri="{FF2B5EF4-FFF2-40B4-BE49-F238E27FC236}">
                <a16:creationId xmlns:a16="http://schemas.microsoft.com/office/drawing/2014/main" id="{3813FC2C-5CF3-4198-2509-2783435499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3359" y="1680800"/>
            <a:ext cx="4089480" cy="20447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verview of Digital and Analogue Electronic Design – DSL">
            <a:extLst>
              <a:ext uri="{FF2B5EF4-FFF2-40B4-BE49-F238E27FC236}">
                <a16:creationId xmlns:a16="http://schemas.microsoft.com/office/drawing/2014/main" id="{63F9D300-2AE5-042F-A8BD-6055FBFA04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6596" y="0"/>
            <a:ext cx="7708602" cy="51434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4AADF-137D-4059-B763-7383575BD737}"/>
              </a:ext>
            </a:extLst>
          </p:cNvPr>
          <p:cNvSpPr>
            <a:spLocks noGrp="1"/>
          </p:cNvSpPr>
          <p:nvPr>
            <p:ph type="title"/>
          </p:nvPr>
        </p:nvSpPr>
        <p:spPr/>
        <p:txBody>
          <a:bodyPr/>
          <a:lstStyle/>
          <a:p>
            <a:pPr algn="ctr"/>
            <a:r>
              <a:rPr lang="en-US" b="1">
                <a:latin typeface="Times New Roman" panose="02020603050405020304" pitchFamily="18" charset="0"/>
                <a:cs typeface="Times New Roman" panose="02020603050405020304" pitchFamily="18" charset="0"/>
              </a:rPr>
              <a:t>Bảng chân trị</a:t>
            </a:r>
          </a:p>
        </p:txBody>
      </p:sp>
      <p:graphicFrame>
        <p:nvGraphicFramePr>
          <p:cNvPr id="3" name="Table 2">
            <a:extLst>
              <a:ext uri="{FF2B5EF4-FFF2-40B4-BE49-F238E27FC236}">
                <a16:creationId xmlns:a16="http://schemas.microsoft.com/office/drawing/2014/main" id="{683D484A-DBDC-4AB2-82D4-57BCD858F3D1}"/>
              </a:ext>
            </a:extLst>
          </p:cNvPr>
          <p:cNvGraphicFramePr>
            <a:graphicFrameLocks noGrp="1"/>
          </p:cNvGraphicFramePr>
          <p:nvPr/>
        </p:nvGraphicFramePr>
        <p:xfrm>
          <a:off x="334241" y="1311817"/>
          <a:ext cx="4062395" cy="1688350"/>
        </p:xfrm>
        <a:graphic>
          <a:graphicData uri="http://schemas.openxmlformats.org/drawingml/2006/table">
            <a:tbl>
              <a:tblPr firstRow="1" firstCol="1" bandRow="1">
                <a:tableStyleId>{1CBBA77C-DB6C-4E68-9C8D-0BC9E4EDBF99}</a:tableStyleId>
              </a:tblPr>
              <a:tblGrid>
                <a:gridCol w="1353693">
                  <a:extLst>
                    <a:ext uri="{9D8B030D-6E8A-4147-A177-3AD203B41FA5}">
                      <a16:colId xmlns:a16="http://schemas.microsoft.com/office/drawing/2014/main" val="3014874262"/>
                    </a:ext>
                  </a:extLst>
                </a:gridCol>
                <a:gridCol w="1354351">
                  <a:extLst>
                    <a:ext uri="{9D8B030D-6E8A-4147-A177-3AD203B41FA5}">
                      <a16:colId xmlns:a16="http://schemas.microsoft.com/office/drawing/2014/main" val="120146036"/>
                    </a:ext>
                  </a:extLst>
                </a:gridCol>
                <a:gridCol w="1354351">
                  <a:extLst>
                    <a:ext uri="{9D8B030D-6E8A-4147-A177-3AD203B41FA5}">
                      <a16:colId xmlns:a16="http://schemas.microsoft.com/office/drawing/2014/main" val="3175207014"/>
                    </a:ext>
                  </a:extLst>
                </a:gridCol>
              </a:tblGrid>
              <a:tr h="335404">
                <a:tc>
                  <a:txBody>
                    <a:bodyPr/>
                    <a:lstStyle/>
                    <a:p>
                      <a:pPr algn="ctr">
                        <a:lnSpc>
                          <a:spcPct val="107000"/>
                        </a:lnSpc>
                        <a:spcAft>
                          <a:spcPts val="800"/>
                        </a:spcAft>
                      </a:pPr>
                      <a:r>
                        <a:rPr lang="en-US" sz="1300" b="1">
                          <a:effectLst/>
                          <a:latin typeface="Times New Roman" panose="02020603050405020304" pitchFamily="18" charset="0"/>
                          <a:cs typeface="Times New Roman" panose="02020603050405020304" pitchFamily="18" charset="0"/>
                        </a:rPr>
                        <a:t>A</a:t>
                      </a:r>
                      <a:endParaRPr lang="en-US" sz="1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300" b="1">
                          <a:effectLst/>
                          <a:latin typeface="Times New Roman" panose="02020603050405020304" pitchFamily="18" charset="0"/>
                          <a:cs typeface="Times New Roman" panose="02020603050405020304" pitchFamily="18" charset="0"/>
                        </a:rPr>
                        <a:t>B</a:t>
                      </a:r>
                      <a:endParaRPr lang="en-US" sz="1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300" b="1">
                          <a:effectLst/>
                          <a:latin typeface="Times New Roman" panose="02020603050405020304" pitchFamily="18" charset="0"/>
                          <a:cs typeface="Times New Roman" panose="02020603050405020304" pitchFamily="18" charset="0"/>
                        </a:rPr>
                        <a:t>A AND B</a:t>
                      </a:r>
                      <a:endParaRPr lang="en-US" sz="1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2300403"/>
                  </a:ext>
                </a:extLst>
              </a:tr>
              <a:tr h="335404">
                <a:tc>
                  <a:txBody>
                    <a:bodyPr/>
                    <a:lstStyle/>
                    <a:p>
                      <a:pPr algn="ctr">
                        <a:lnSpc>
                          <a:spcPct val="107000"/>
                        </a:lnSpc>
                        <a:spcAft>
                          <a:spcPts val="800"/>
                        </a:spcAft>
                      </a:pPr>
                      <a:r>
                        <a:rPr lang="en-US" sz="1300">
                          <a:effectLst/>
                        </a:rPr>
                        <a:t>0</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300">
                          <a:effectLst/>
                        </a:rPr>
                        <a:t>0</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300">
                          <a:effectLst/>
                        </a:rPr>
                        <a:t>0</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49626175"/>
                  </a:ext>
                </a:extLst>
              </a:tr>
              <a:tr h="346734">
                <a:tc>
                  <a:txBody>
                    <a:bodyPr/>
                    <a:lstStyle/>
                    <a:p>
                      <a:pPr algn="ctr">
                        <a:lnSpc>
                          <a:spcPct val="107000"/>
                        </a:lnSpc>
                        <a:spcAft>
                          <a:spcPts val="800"/>
                        </a:spcAft>
                      </a:pPr>
                      <a:r>
                        <a:rPr lang="en-US" sz="1300">
                          <a:effectLst/>
                        </a:rPr>
                        <a:t>0</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300">
                          <a:effectLst/>
                        </a:rPr>
                        <a:t>1</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300">
                          <a:effectLst/>
                        </a:rPr>
                        <a:t>0</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7495547"/>
                  </a:ext>
                </a:extLst>
              </a:tr>
              <a:tr h="335404">
                <a:tc>
                  <a:txBody>
                    <a:bodyPr/>
                    <a:lstStyle/>
                    <a:p>
                      <a:pPr algn="ctr">
                        <a:lnSpc>
                          <a:spcPct val="107000"/>
                        </a:lnSpc>
                        <a:spcAft>
                          <a:spcPts val="800"/>
                        </a:spcAft>
                      </a:pPr>
                      <a:r>
                        <a:rPr lang="en-US" sz="1300">
                          <a:effectLst/>
                        </a:rPr>
                        <a:t>1</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300">
                          <a:effectLst/>
                        </a:rPr>
                        <a:t>0</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300">
                          <a:effectLst/>
                        </a:rPr>
                        <a:t>0</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185115021"/>
                  </a:ext>
                </a:extLst>
              </a:tr>
              <a:tr h="335404">
                <a:tc>
                  <a:txBody>
                    <a:bodyPr/>
                    <a:lstStyle/>
                    <a:p>
                      <a:pPr algn="ctr">
                        <a:lnSpc>
                          <a:spcPct val="107000"/>
                        </a:lnSpc>
                        <a:spcAft>
                          <a:spcPts val="800"/>
                        </a:spcAft>
                      </a:pPr>
                      <a:r>
                        <a:rPr lang="en-US" sz="1300">
                          <a:effectLst/>
                        </a:rPr>
                        <a:t>1</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300">
                          <a:effectLst/>
                        </a:rPr>
                        <a:t>1</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300">
                          <a:effectLst/>
                        </a:rPr>
                        <a:t>1</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11123517"/>
                  </a:ext>
                </a:extLst>
              </a:tr>
            </a:tbl>
          </a:graphicData>
        </a:graphic>
      </p:graphicFrame>
      <p:graphicFrame>
        <p:nvGraphicFramePr>
          <p:cNvPr id="4" name="Table 3">
            <a:extLst>
              <a:ext uri="{FF2B5EF4-FFF2-40B4-BE49-F238E27FC236}">
                <a16:creationId xmlns:a16="http://schemas.microsoft.com/office/drawing/2014/main" id="{00F9AC29-7C2D-4AD2-8234-4258B0874C2D}"/>
              </a:ext>
            </a:extLst>
          </p:cNvPr>
          <p:cNvGraphicFramePr>
            <a:graphicFrameLocks noGrp="1"/>
          </p:cNvGraphicFramePr>
          <p:nvPr/>
        </p:nvGraphicFramePr>
        <p:xfrm>
          <a:off x="4747366" y="1311816"/>
          <a:ext cx="4221270" cy="1688351"/>
        </p:xfrm>
        <a:graphic>
          <a:graphicData uri="http://schemas.openxmlformats.org/drawingml/2006/table">
            <a:tbl>
              <a:tblPr firstRow="1" firstCol="1" bandRow="1">
                <a:tableStyleId>{1CBBA77C-DB6C-4E68-9C8D-0BC9E4EDBF99}</a:tableStyleId>
              </a:tblPr>
              <a:tblGrid>
                <a:gridCol w="1406634">
                  <a:extLst>
                    <a:ext uri="{9D8B030D-6E8A-4147-A177-3AD203B41FA5}">
                      <a16:colId xmlns:a16="http://schemas.microsoft.com/office/drawing/2014/main" val="4202535375"/>
                    </a:ext>
                  </a:extLst>
                </a:gridCol>
                <a:gridCol w="1407318">
                  <a:extLst>
                    <a:ext uri="{9D8B030D-6E8A-4147-A177-3AD203B41FA5}">
                      <a16:colId xmlns:a16="http://schemas.microsoft.com/office/drawing/2014/main" val="1927999945"/>
                    </a:ext>
                  </a:extLst>
                </a:gridCol>
                <a:gridCol w="1407318">
                  <a:extLst>
                    <a:ext uri="{9D8B030D-6E8A-4147-A177-3AD203B41FA5}">
                      <a16:colId xmlns:a16="http://schemas.microsoft.com/office/drawing/2014/main" val="3358594922"/>
                    </a:ext>
                  </a:extLst>
                </a:gridCol>
              </a:tblGrid>
              <a:tr h="335404">
                <a:tc>
                  <a:txBody>
                    <a:bodyPr/>
                    <a:lstStyle/>
                    <a:p>
                      <a:pPr algn="ctr">
                        <a:lnSpc>
                          <a:spcPct val="107000"/>
                        </a:lnSpc>
                        <a:spcAft>
                          <a:spcPts val="800"/>
                        </a:spcAft>
                      </a:pPr>
                      <a:r>
                        <a:rPr lang="en-US" sz="1300" b="1">
                          <a:effectLst/>
                          <a:latin typeface="Times New Roman" panose="02020603050405020304" pitchFamily="18" charset="0"/>
                          <a:cs typeface="Times New Roman" panose="02020603050405020304" pitchFamily="18" charset="0"/>
                        </a:rPr>
                        <a:t>A</a:t>
                      </a:r>
                      <a:endParaRPr lang="en-US" sz="1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300" b="1">
                          <a:effectLst/>
                          <a:latin typeface="Times New Roman" panose="02020603050405020304" pitchFamily="18" charset="0"/>
                          <a:cs typeface="Times New Roman" panose="02020603050405020304" pitchFamily="18" charset="0"/>
                        </a:rPr>
                        <a:t>B</a:t>
                      </a:r>
                      <a:endParaRPr lang="en-US" sz="1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300" b="1">
                          <a:effectLst/>
                          <a:latin typeface="Times New Roman" panose="02020603050405020304" pitchFamily="18" charset="0"/>
                          <a:cs typeface="Times New Roman" panose="02020603050405020304" pitchFamily="18" charset="0"/>
                        </a:rPr>
                        <a:t>A OR B</a:t>
                      </a:r>
                      <a:endParaRPr lang="en-US" sz="1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25047528"/>
                  </a:ext>
                </a:extLst>
              </a:tr>
              <a:tr h="335404">
                <a:tc>
                  <a:txBody>
                    <a:bodyPr/>
                    <a:lstStyle/>
                    <a:p>
                      <a:pPr algn="ctr">
                        <a:lnSpc>
                          <a:spcPct val="107000"/>
                        </a:lnSpc>
                        <a:spcAft>
                          <a:spcPts val="800"/>
                        </a:spcAft>
                      </a:pPr>
                      <a:r>
                        <a:rPr lang="en-US" sz="1300">
                          <a:effectLst/>
                        </a:rPr>
                        <a:t>0</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300">
                          <a:effectLst/>
                        </a:rPr>
                        <a:t>0</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300">
                          <a:effectLst/>
                        </a:rPr>
                        <a:t>0</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797965355"/>
                  </a:ext>
                </a:extLst>
              </a:tr>
              <a:tr h="346735">
                <a:tc>
                  <a:txBody>
                    <a:bodyPr/>
                    <a:lstStyle/>
                    <a:p>
                      <a:pPr algn="ctr">
                        <a:lnSpc>
                          <a:spcPct val="107000"/>
                        </a:lnSpc>
                        <a:spcAft>
                          <a:spcPts val="800"/>
                        </a:spcAft>
                      </a:pPr>
                      <a:r>
                        <a:rPr lang="en-US" sz="1300">
                          <a:effectLst/>
                        </a:rPr>
                        <a:t>0</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300">
                          <a:effectLst/>
                        </a:rPr>
                        <a:t>1</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300">
                          <a:effectLst/>
                        </a:rPr>
                        <a:t>1</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82025058"/>
                  </a:ext>
                </a:extLst>
              </a:tr>
              <a:tr h="335404">
                <a:tc>
                  <a:txBody>
                    <a:bodyPr/>
                    <a:lstStyle/>
                    <a:p>
                      <a:pPr algn="ctr">
                        <a:lnSpc>
                          <a:spcPct val="107000"/>
                        </a:lnSpc>
                        <a:spcAft>
                          <a:spcPts val="800"/>
                        </a:spcAft>
                      </a:pPr>
                      <a:r>
                        <a:rPr lang="en-US" sz="1300">
                          <a:effectLst/>
                        </a:rPr>
                        <a:t>1</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300">
                          <a:effectLst/>
                        </a:rPr>
                        <a:t>0</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300">
                          <a:effectLst/>
                        </a:rPr>
                        <a:t>1</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35153977"/>
                  </a:ext>
                </a:extLst>
              </a:tr>
              <a:tr h="335404">
                <a:tc>
                  <a:txBody>
                    <a:bodyPr/>
                    <a:lstStyle/>
                    <a:p>
                      <a:pPr algn="ctr">
                        <a:lnSpc>
                          <a:spcPct val="107000"/>
                        </a:lnSpc>
                        <a:spcAft>
                          <a:spcPts val="800"/>
                        </a:spcAft>
                      </a:pPr>
                      <a:r>
                        <a:rPr lang="en-US" sz="1300">
                          <a:effectLst/>
                        </a:rPr>
                        <a:t>1</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300">
                          <a:effectLst/>
                        </a:rPr>
                        <a:t>1</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300">
                          <a:effectLst/>
                        </a:rPr>
                        <a:t>1</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59374254"/>
                  </a:ext>
                </a:extLst>
              </a:tr>
            </a:tbl>
          </a:graphicData>
        </a:graphic>
      </p:graphicFrame>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7EF82D06-0E13-4A07-9AC2-620F97FF5566}"/>
                  </a:ext>
                </a:extLst>
              </p:cNvPr>
              <p:cNvGraphicFramePr>
                <a:graphicFrameLocks noGrp="1"/>
              </p:cNvGraphicFramePr>
              <p:nvPr/>
            </p:nvGraphicFramePr>
            <p:xfrm>
              <a:off x="3092660" y="3307999"/>
              <a:ext cx="2958679" cy="1404216"/>
            </p:xfrm>
            <a:graphic>
              <a:graphicData uri="http://schemas.openxmlformats.org/drawingml/2006/table">
                <a:tbl>
                  <a:tblPr firstRow="1" firstCol="1" bandRow="1">
                    <a:tableStyleId>{1CBBA77C-DB6C-4E68-9C8D-0BC9E4EDBF99}</a:tableStyleId>
                  </a:tblPr>
                  <a:tblGrid>
                    <a:gridCol w="1478980">
                      <a:extLst>
                        <a:ext uri="{9D8B030D-6E8A-4147-A177-3AD203B41FA5}">
                          <a16:colId xmlns:a16="http://schemas.microsoft.com/office/drawing/2014/main" val="1840271610"/>
                        </a:ext>
                      </a:extLst>
                    </a:gridCol>
                    <a:gridCol w="1479699">
                      <a:extLst>
                        <a:ext uri="{9D8B030D-6E8A-4147-A177-3AD203B41FA5}">
                          <a16:colId xmlns:a16="http://schemas.microsoft.com/office/drawing/2014/main" val="3837006160"/>
                        </a:ext>
                      </a:extLst>
                    </a:gridCol>
                  </a:tblGrid>
                  <a:tr h="468072">
                    <a:tc>
                      <a:txBody>
                        <a:bodyPr/>
                        <a:lstStyle/>
                        <a:p>
                          <a:pPr algn="ctr">
                            <a:lnSpc>
                              <a:spcPct val="107000"/>
                            </a:lnSpc>
                            <a:spcAft>
                              <a:spcPts val="800"/>
                            </a:spcAft>
                          </a:pPr>
                          <a:r>
                            <a:rPr lang="en-US" sz="1300" b="1">
                              <a:effectLst/>
                              <a:latin typeface="Times New Roman" panose="02020603050405020304" pitchFamily="18" charset="0"/>
                              <a:cs typeface="Times New Roman" panose="02020603050405020304" pitchFamily="18" charset="0"/>
                            </a:rPr>
                            <a:t>A</a:t>
                          </a:r>
                          <a:endParaRPr lang="en-US" sz="1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14:m>
                            <m:oMath xmlns:m="http://schemas.openxmlformats.org/officeDocument/2006/math">
                              <m:acc>
                                <m:accPr>
                                  <m:chr m:val="̅"/>
                                  <m:ctrlPr>
                                    <a:rPr lang="en-US" sz="1300" b="1" i="1">
                                      <a:effectLst/>
                                      <a:latin typeface="Cambria Math" panose="02040503050406030204" pitchFamily="18" charset="0"/>
                                    </a:rPr>
                                  </m:ctrlPr>
                                </m:accPr>
                                <m:e>
                                  <m:r>
                                    <a:rPr lang="en-US" sz="1300" b="1" i="1">
                                      <a:effectLst/>
                                      <a:latin typeface="Cambria Math" panose="02040503050406030204" pitchFamily="18" charset="0"/>
                                    </a:rPr>
                                    <m:t>𝐀</m:t>
                                  </m:r>
                                </m:e>
                              </m:acc>
                            </m:oMath>
                          </a14:m>
                          <a:r>
                            <a:rPr lang="en-US" sz="1300" b="1">
                              <a:effectLst/>
                              <a:latin typeface="Times New Roman" panose="02020603050405020304" pitchFamily="18" charset="0"/>
                              <a:cs typeface="Times New Roman" panose="02020603050405020304" pitchFamily="18" charset="0"/>
                            </a:rPr>
                            <a:t> (NOT A)</a:t>
                          </a:r>
                          <a:endParaRPr lang="en-US" sz="1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49190083"/>
                      </a:ext>
                    </a:extLst>
                  </a:tr>
                  <a:tr h="468072">
                    <a:tc>
                      <a:txBody>
                        <a:bodyPr/>
                        <a:lstStyle/>
                        <a:p>
                          <a:pPr algn="ctr">
                            <a:lnSpc>
                              <a:spcPct val="107000"/>
                            </a:lnSpc>
                            <a:spcAft>
                              <a:spcPts val="800"/>
                            </a:spcAft>
                          </a:pPr>
                          <a:r>
                            <a:rPr lang="en-US" sz="1300">
                              <a:effectLst/>
                            </a:rPr>
                            <a:t>0</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300">
                              <a:effectLst/>
                            </a:rPr>
                            <a:t>1</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56162321"/>
                      </a:ext>
                    </a:extLst>
                  </a:tr>
                  <a:tr h="468072">
                    <a:tc>
                      <a:txBody>
                        <a:bodyPr/>
                        <a:lstStyle/>
                        <a:p>
                          <a:pPr algn="ctr">
                            <a:lnSpc>
                              <a:spcPct val="107000"/>
                            </a:lnSpc>
                            <a:spcAft>
                              <a:spcPts val="800"/>
                            </a:spcAft>
                          </a:pPr>
                          <a:r>
                            <a:rPr lang="en-US" sz="1300">
                              <a:effectLst/>
                            </a:rPr>
                            <a:t>1</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300">
                              <a:effectLst/>
                            </a:rPr>
                            <a:t>0</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15756658"/>
                      </a:ext>
                    </a:extLst>
                  </a:tr>
                </a:tbl>
              </a:graphicData>
            </a:graphic>
          </p:graphicFrame>
        </mc:Choice>
        <mc:Fallback xmlns="">
          <p:graphicFrame>
            <p:nvGraphicFramePr>
              <p:cNvPr id="5" name="Table 4">
                <a:extLst>
                  <a:ext uri="{FF2B5EF4-FFF2-40B4-BE49-F238E27FC236}">
                    <a16:creationId xmlns:a16="http://schemas.microsoft.com/office/drawing/2014/main" id="{7EF82D06-0E13-4A07-9AC2-620F97FF5566}"/>
                  </a:ext>
                </a:extLst>
              </p:cNvPr>
              <p:cNvGraphicFramePr>
                <a:graphicFrameLocks noGrp="1"/>
              </p:cNvGraphicFramePr>
              <p:nvPr>
                <p:extLst>
                  <p:ext uri="{D42A27DB-BD31-4B8C-83A1-F6EECF244321}">
                    <p14:modId xmlns:p14="http://schemas.microsoft.com/office/powerpoint/2010/main" val="2011930858"/>
                  </p:ext>
                </p:extLst>
              </p:nvPr>
            </p:nvGraphicFramePr>
            <p:xfrm>
              <a:off x="3092660" y="3307999"/>
              <a:ext cx="2958679" cy="1404216"/>
            </p:xfrm>
            <a:graphic>
              <a:graphicData uri="http://schemas.openxmlformats.org/drawingml/2006/table">
                <a:tbl>
                  <a:tblPr firstRow="1" firstCol="1" bandRow="1">
                    <a:tableStyleId>{1CBBA77C-DB6C-4E68-9C8D-0BC9E4EDBF99}</a:tableStyleId>
                  </a:tblPr>
                  <a:tblGrid>
                    <a:gridCol w="1478980">
                      <a:extLst>
                        <a:ext uri="{9D8B030D-6E8A-4147-A177-3AD203B41FA5}">
                          <a16:colId xmlns:a16="http://schemas.microsoft.com/office/drawing/2014/main" val="1840271610"/>
                        </a:ext>
                      </a:extLst>
                    </a:gridCol>
                    <a:gridCol w="1479699">
                      <a:extLst>
                        <a:ext uri="{9D8B030D-6E8A-4147-A177-3AD203B41FA5}">
                          <a16:colId xmlns:a16="http://schemas.microsoft.com/office/drawing/2014/main" val="3837006160"/>
                        </a:ext>
                      </a:extLst>
                    </a:gridCol>
                  </a:tblGrid>
                  <a:tr h="468072">
                    <a:tc>
                      <a:txBody>
                        <a:bodyPr/>
                        <a:lstStyle/>
                        <a:p>
                          <a:pPr algn="ctr">
                            <a:lnSpc>
                              <a:spcPct val="107000"/>
                            </a:lnSpc>
                            <a:spcAft>
                              <a:spcPts val="800"/>
                            </a:spcAft>
                          </a:pPr>
                          <a:r>
                            <a:rPr lang="en-US" sz="1300" b="1">
                              <a:effectLst/>
                              <a:latin typeface="Times New Roman" panose="02020603050405020304" pitchFamily="18" charset="0"/>
                              <a:cs typeface="Times New Roman" panose="02020603050405020304" pitchFamily="18" charset="0"/>
                            </a:rPr>
                            <a:t>A</a:t>
                          </a:r>
                          <a:endParaRPr lang="en-US" sz="1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endParaRPr lang="en-US"/>
                        </a:p>
                      </a:txBody>
                      <a:tcPr marL="68580" marR="68580" marT="0" marB="0" anchor="ctr">
                        <a:blipFill>
                          <a:blip r:embed="rId2"/>
                          <a:stretch>
                            <a:fillRect l="-100412" t="-1299" r="-823" b="-202597"/>
                          </a:stretch>
                        </a:blipFill>
                      </a:tcPr>
                    </a:tc>
                    <a:extLst>
                      <a:ext uri="{0D108BD9-81ED-4DB2-BD59-A6C34878D82A}">
                        <a16:rowId xmlns:a16="http://schemas.microsoft.com/office/drawing/2014/main" val="349190083"/>
                      </a:ext>
                    </a:extLst>
                  </a:tr>
                  <a:tr h="468072">
                    <a:tc>
                      <a:txBody>
                        <a:bodyPr/>
                        <a:lstStyle/>
                        <a:p>
                          <a:pPr algn="ctr">
                            <a:lnSpc>
                              <a:spcPct val="107000"/>
                            </a:lnSpc>
                            <a:spcAft>
                              <a:spcPts val="800"/>
                            </a:spcAft>
                          </a:pPr>
                          <a:r>
                            <a:rPr lang="en-US" sz="1300">
                              <a:effectLst/>
                            </a:rPr>
                            <a:t>0</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300">
                              <a:effectLst/>
                            </a:rPr>
                            <a:t>1</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56162321"/>
                      </a:ext>
                    </a:extLst>
                  </a:tr>
                  <a:tr h="468072">
                    <a:tc>
                      <a:txBody>
                        <a:bodyPr/>
                        <a:lstStyle/>
                        <a:p>
                          <a:pPr algn="ctr">
                            <a:lnSpc>
                              <a:spcPct val="107000"/>
                            </a:lnSpc>
                            <a:spcAft>
                              <a:spcPts val="800"/>
                            </a:spcAft>
                          </a:pPr>
                          <a:r>
                            <a:rPr lang="en-US" sz="1300">
                              <a:effectLst/>
                            </a:rPr>
                            <a:t>1</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300">
                              <a:effectLst/>
                            </a:rPr>
                            <a:t>0</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15756658"/>
                      </a:ext>
                    </a:extLst>
                  </a:tr>
                </a:tbl>
              </a:graphicData>
            </a:graphic>
          </p:graphicFrame>
        </mc:Fallback>
      </mc:AlternateContent>
    </p:spTree>
    <p:extLst>
      <p:ext uri="{BB962C8B-B14F-4D97-AF65-F5344CB8AC3E}">
        <p14:creationId xmlns:p14="http://schemas.microsoft.com/office/powerpoint/2010/main" val="37924139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F80D42-6997-7F62-D5BC-06417AE7F5E2}"/>
              </a:ext>
            </a:extLst>
          </p:cNvPr>
          <p:cNvSpPr txBox="1"/>
          <p:nvPr/>
        </p:nvSpPr>
        <p:spPr>
          <a:xfrm>
            <a:off x="549467" y="1457019"/>
            <a:ext cx="4828142" cy="646986"/>
          </a:xfrm>
          <a:prstGeom prst="roundRect">
            <a:avLst/>
          </a:prstGeom>
          <a:solidFill>
            <a:srgbClr val="FDEDA0"/>
          </a:solidFill>
          <a:effectLst>
            <a:outerShdw blurRad="50800" dist="38100" dir="2700000" algn="tl" rotWithShape="0">
              <a:prstClr val="black">
                <a:alpha val="40000"/>
              </a:prstClr>
            </a:outerShdw>
          </a:effectLst>
        </p:spPr>
        <p:txBody>
          <a:bodyPr wrap="square">
            <a:spAutoFit/>
          </a:bodyPr>
          <a:lstStyle/>
          <a:p>
            <a: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Được sử dụng để tính toán các địa chỉ, chỉ số bảng,</a:t>
            </a:r>
          </a:p>
          <a:p>
            <a:r>
              <a:rPr lang="en-US" sz="1600" u="none" strike="noStrike">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toán tử tăng và giảm</a:t>
            </a:r>
            <a: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và các toán tử tương đương.</a:t>
            </a:r>
            <a:endParaRPr lang="en-GB">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9875D2D-B105-0964-5E91-2E535BD752AA}"/>
              </a:ext>
            </a:extLst>
          </p:cNvPr>
          <p:cNvSpPr txBox="1"/>
          <p:nvPr/>
        </p:nvSpPr>
        <p:spPr>
          <a:xfrm>
            <a:off x="549467" y="2547690"/>
            <a:ext cx="4828142" cy="919401"/>
          </a:xfrm>
          <a:prstGeom prst="roundRect">
            <a:avLst/>
          </a:prstGeom>
          <a:solidFill>
            <a:srgbClr val="FDEDA0"/>
          </a:solidFill>
          <a:effectLst>
            <a:outerShdw blurRad="50800" dist="38100" dir="2700000" algn="tl" rotWithShape="0">
              <a:prstClr val="black">
                <a:alpha val="40000"/>
              </a:prstClr>
            </a:outerShdw>
          </a:effectLst>
        </p:spPr>
        <p:txBody>
          <a:bodyPr wrap="square">
            <a:spAutoFit/>
          </a:bodyPr>
          <a:lstStyle/>
          <a:p>
            <a:pPr lvl="0" algn="just">
              <a:spcBef>
                <a:spcPts val="600"/>
              </a:spcBef>
              <a:spcAft>
                <a:spcPts val="600"/>
              </a:spcAft>
              <a:buSzPts val="1000"/>
              <a:tabLst>
                <a:tab pos="457200" algn="l"/>
              </a:tabLst>
            </a:pPr>
            <a:r>
              <a:rPr lang="en-US" sz="1600">
                <a:latin typeface="Times New Roman" panose="02020603050405020304" pitchFamily="18" charset="0"/>
                <a:cs typeface="Times New Roman" panose="02020603050405020304" pitchFamily="18" charset="0"/>
              </a:rPr>
              <a:t>Mặc dù bộ cộng có thể được xây dựng cho nhiều kiểu số, như Số thập phân mã hóa nhị phân hay excess-3, các bộ cộng thông dụng hoạt động trên số nhị phân.</a:t>
            </a:r>
            <a:endParaRPr lang="en-GB" sz="1600">
              <a:latin typeface="Times New Roman" panose="02020603050405020304" pitchFamily="18" charset="0"/>
              <a:cs typeface="Times New Roman" panose="02020603050405020304" pitchFamily="18" charset="0"/>
            </a:endParaRPr>
          </a:p>
        </p:txBody>
      </p:sp>
      <p:pic>
        <p:nvPicPr>
          <p:cNvPr id="11266" name="Picture 2" descr="Mạch tương tự | Sự khác biệt giữa Mạch tương tự và Kỹ thuật số là gì?">
            <a:extLst>
              <a:ext uri="{FF2B5EF4-FFF2-40B4-BE49-F238E27FC236}">
                <a16:creationId xmlns:a16="http://schemas.microsoft.com/office/drawing/2014/main" id="{EBC8BE27-1A09-A35D-4AB4-DA5C78DF3F3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205" t="1" r="-22205" b="1"/>
          <a:stretch/>
        </p:blipFill>
        <p:spPr bwMode="auto">
          <a:xfrm>
            <a:off x="5731105" y="0"/>
            <a:ext cx="823595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5210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82D7801-9B28-3064-2755-F6F3AC74B671}"/>
              </a:ext>
            </a:extLst>
          </p:cNvPr>
          <p:cNvSpPr txBox="1"/>
          <p:nvPr/>
        </p:nvSpPr>
        <p:spPr>
          <a:xfrm>
            <a:off x="786810" y="307777"/>
            <a:ext cx="5560828" cy="523220"/>
          </a:xfrm>
          <a:prstGeom prst="rect">
            <a:avLst/>
          </a:prstGeom>
          <a:noFill/>
        </p:spPr>
        <p:txBody>
          <a:bodyPr wrap="square" rtlCol="0">
            <a:spAutoFit/>
          </a:bodyPr>
          <a:lstStyle/>
          <a:p>
            <a:r>
              <a:rPr lang="en-GB" sz="2800">
                <a:latin typeface="Amatic SC" panose="00000500000000000000" pitchFamily="2" charset="-79"/>
                <a:cs typeface="Amatic SC" panose="00000500000000000000" pitchFamily="2" charset="-79"/>
              </a:rPr>
              <a:t>Mạch cộng bán phần</a:t>
            </a:r>
          </a:p>
        </p:txBody>
      </p:sp>
      <p:sp>
        <p:nvSpPr>
          <p:cNvPr id="6" name="TextBox 5">
            <a:extLst>
              <a:ext uri="{FF2B5EF4-FFF2-40B4-BE49-F238E27FC236}">
                <a16:creationId xmlns:a16="http://schemas.microsoft.com/office/drawing/2014/main" id="{84AC8810-838C-876A-7280-B4E176866E74}"/>
              </a:ext>
            </a:extLst>
          </p:cNvPr>
          <p:cNvSpPr txBox="1"/>
          <p:nvPr/>
        </p:nvSpPr>
        <p:spPr>
          <a:xfrm>
            <a:off x="1584253" y="1548489"/>
            <a:ext cx="1360967" cy="2046522"/>
          </a:xfrm>
          <a:prstGeom prst="rect">
            <a:avLst/>
          </a:prstGeom>
          <a:noFill/>
        </p:spPr>
        <p:txBody>
          <a:bodyPr wrap="square" rtlCol="0">
            <a:spAutoFit/>
          </a:bodyPr>
          <a:lstStyle/>
          <a:p>
            <a:pPr>
              <a:spcAft>
                <a:spcPts val="1200"/>
              </a:spcAft>
            </a:pPr>
            <a:r>
              <a:rPr lang="en-GB" sz="2000">
                <a:latin typeface="Amatic SC" panose="00000500000000000000" pitchFamily="2" charset="-79"/>
                <a:cs typeface="Amatic SC" panose="00000500000000000000" pitchFamily="2" charset="-79"/>
              </a:rPr>
              <a:t>phép cộng 1 bit</a:t>
            </a:r>
          </a:p>
          <a:p>
            <a:pPr algn="just">
              <a:lnSpc>
                <a:spcPts val="1690"/>
              </a:lnSpc>
              <a:spcBef>
                <a:spcPts val="600"/>
              </a:spcBef>
              <a:spcAft>
                <a:spcPts val="800"/>
              </a:spcAft>
            </a:pPr>
            <a:r>
              <a:rPr lang="en-US"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 + 0 = 0</a:t>
            </a:r>
            <a:endParaRPr lang="en-GB" sz="1800" kern="100">
              <a:effectLst/>
              <a:latin typeface="Calibri" panose="020F0502020204030204" pitchFamily="34" charset="0"/>
              <a:ea typeface="Calibri" panose="020F0502020204030204" pitchFamily="34" charset="0"/>
              <a:cs typeface="Times New Roman" panose="02020603050405020304" pitchFamily="18" charset="0"/>
            </a:endParaRPr>
          </a:p>
          <a:p>
            <a:pPr algn="just">
              <a:lnSpc>
                <a:spcPts val="1690"/>
              </a:lnSpc>
              <a:spcBef>
                <a:spcPts val="600"/>
              </a:spcBef>
              <a:spcAft>
                <a:spcPts val="800"/>
              </a:spcAft>
            </a:pPr>
            <a:r>
              <a:rPr lang="en-US"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 + 1 = 1</a:t>
            </a:r>
            <a:endParaRPr lang="en-GB" sz="1800" kern="100">
              <a:effectLst/>
              <a:latin typeface="Calibri" panose="020F0502020204030204" pitchFamily="34" charset="0"/>
              <a:ea typeface="Calibri" panose="020F0502020204030204" pitchFamily="34" charset="0"/>
              <a:cs typeface="Times New Roman" panose="02020603050405020304" pitchFamily="18" charset="0"/>
            </a:endParaRPr>
          </a:p>
          <a:p>
            <a:pPr algn="just">
              <a:lnSpc>
                <a:spcPts val="1690"/>
              </a:lnSpc>
              <a:spcBef>
                <a:spcPts val="600"/>
              </a:spcBef>
              <a:spcAft>
                <a:spcPts val="800"/>
              </a:spcAft>
            </a:pPr>
            <a:r>
              <a:rPr lang="en-US"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 + 0 = 1</a:t>
            </a:r>
            <a:endParaRPr lang="en-GB" sz="1800" kern="100">
              <a:effectLst/>
              <a:latin typeface="Calibri" panose="020F0502020204030204" pitchFamily="34" charset="0"/>
              <a:ea typeface="Calibri" panose="020F0502020204030204" pitchFamily="34" charset="0"/>
              <a:cs typeface="Times New Roman" panose="02020603050405020304" pitchFamily="18" charset="0"/>
            </a:endParaRPr>
          </a:p>
          <a:p>
            <a:pPr algn="just">
              <a:lnSpc>
                <a:spcPts val="1690"/>
              </a:lnSpc>
              <a:spcBef>
                <a:spcPts val="600"/>
              </a:spcBef>
              <a:spcAft>
                <a:spcPts val="800"/>
              </a:spcAft>
            </a:pPr>
            <a:r>
              <a:rPr lang="en-US"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 + 1 = 10</a:t>
            </a:r>
            <a:endParaRPr lang="en-GB" sz="18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A69268C9-4429-9893-8CE0-C0C848D85561}"/>
              </a:ext>
            </a:extLst>
          </p:cNvPr>
          <p:cNvSpPr txBox="1"/>
          <p:nvPr/>
        </p:nvSpPr>
        <p:spPr>
          <a:xfrm>
            <a:off x="3211033" y="1548489"/>
            <a:ext cx="1360967" cy="2046522"/>
          </a:xfrm>
          <a:prstGeom prst="rect">
            <a:avLst/>
          </a:prstGeom>
          <a:noFill/>
        </p:spPr>
        <p:txBody>
          <a:bodyPr wrap="square" rtlCol="0">
            <a:spAutoFit/>
          </a:bodyPr>
          <a:lstStyle/>
          <a:p>
            <a:pPr>
              <a:spcAft>
                <a:spcPts val="1200"/>
              </a:spcAft>
            </a:pPr>
            <a:r>
              <a:rPr lang="en-GB" sz="2000">
                <a:latin typeface="Amatic SC" panose="00000500000000000000" pitchFamily="2" charset="-79"/>
                <a:cs typeface="Amatic SC" panose="00000500000000000000" pitchFamily="2" charset="-79"/>
              </a:rPr>
              <a:t>phép cộng 2 bit</a:t>
            </a:r>
          </a:p>
          <a:p>
            <a:pPr algn="just">
              <a:lnSpc>
                <a:spcPts val="1690"/>
              </a:lnSpc>
              <a:spcBef>
                <a:spcPts val="600"/>
              </a:spcBef>
              <a:spcAft>
                <a:spcPts val="800"/>
              </a:spcAft>
            </a:pPr>
            <a:r>
              <a:rPr lang="en-US"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 + 0 = 00</a:t>
            </a:r>
            <a:endParaRPr lang="en-GB" sz="1800" kern="100">
              <a:effectLst/>
              <a:latin typeface="Calibri" panose="020F0502020204030204" pitchFamily="34" charset="0"/>
              <a:ea typeface="Calibri" panose="020F0502020204030204" pitchFamily="34" charset="0"/>
              <a:cs typeface="Times New Roman" panose="02020603050405020304" pitchFamily="18" charset="0"/>
            </a:endParaRPr>
          </a:p>
          <a:p>
            <a:pPr algn="just">
              <a:lnSpc>
                <a:spcPts val="1690"/>
              </a:lnSpc>
              <a:spcBef>
                <a:spcPts val="600"/>
              </a:spcBef>
              <a:spcAft>
                <a:spcPts val="800"/>
              </a:spcAft>
            </a:pPr>
            <a:r>
              <a:rPr lang="en-US"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 + 1 = 01</a:t>
            </a:r>
            <a:endParaRPr lang="en-GB" sz="1800" kern="100">
              <a:effectLst/>
              <a:latin typeface="Calibri" panose="020F0502020204030204" pitchFamily="34" charset="0"/>
              <a:ea typeface="Calibri" panose="020F0502020204030204" pitchFamily="34" charset="0"/>
              <a:cs typeface="Times New Roman" panose="02020603050405020304" pitchFamily="18" charset="0"/>
            </a:endParaRPr>
          </a:p>
          <a:p>
            <a:pPr algn="just">
              <a:lnSpc>
                <a:spcPts val="1690"/>
              </a:lnSpc>
              <a:spcBef>
                <a:spcPts val="600"/>
              </a:spcBef>
              <a:spcAft>
                <a:spcPts val="800"/>
              </a:spcAft>
            </a:pPr>
            <a:r>
              <a:rPr lang="en-US"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 + 0 = 01</a:t>
            </a:r>
            <a:endParaRPr lang="en-GB" sz="1800" kern="100">
              <a:effectLst/>
              <a:latin typeface="Calibri" panose="020F0502020204030204" pitchFamily="34" charset="0"/>
              <a:ea typeface="Calibri" panose="020F0502020204030204" pitchFamily="34" charset="0"/>
              <a:cs typeface="Times New Roman" panose="02020603050405020304" pitchFamily="18" charset="0"/>
            </a:endParaRPr>
          </a:p>
          <a:p>
            <a:pPr algn="just">
              <a:lnSpc>
                <a:spcPts val="1690"/>
              </a:lnSpc>
              <a:spcBef>
                <a:spcPts val="600"/>
              </a:spcBef>
              <a:spcAft>
                <a:spcPts val="800"/>
              </a:spcAft>
            </a:pPr>
            <a:r>
              <a:rPr lang="en-US"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 + 1 = 10</a:t>
            </a:r>
            <a:endParaRPr lang="en-GB" sz="1800" kern="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2290" name="Picture 2" descr="Hình ảnh Dấu Cộng PNG, Vector, PSD, và biểu tượng để tải về miễn phí |  pngtree">
            <a:extLst>
              <a:ext uri="{FF2B5EF4-FFF2-40B4-BE49-F238E27FC236}">
                <a16:creationId xmlns:a16="http://schemas.microsoft.com/office/drawing/2014/main" id="{E8A774B4-9117-7802-6C76-8F1756950E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5397" y="0"/>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1648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5A37441-4134-BAE2-FAE1-2979541F2989}"/>
              </a:ext>
            </a:extLst>
          </p:cNvPr>
          <p:cNvPicPr>
            <a:picLocks noChangeAspect="1"/>
          </p:cNvPicPr>
          <p:nvPr/>
        </p:nvPicPr>
        <p:blipFill>
          <a:blip r:embed="rId2"/>
          <a:stretch>
            <a:fillRect/>
          </a:stretch>
        </p:blipFill>
        <p:spPr>
          <a:xfrm>
            <a:off x="0" y="905490"/>
            <a:ext cx="9144000" cy="1922056"/>
          </a:xfrm>
          <a:prstGeom prst="rect">
            <a:avLst/>
          </a:prstGeom>
        </p:spPr>
      </p:pic>
      <p:sp>
        <p:nvSpPr>
          <p:cNvPr id="8" name="TextBox 7">
            <a:extLst>
              <a:ext uri="{FF2B5EF4-FFF2-40B4-BE49-F238E27FC236}">
                <a16:creationId xmlns:a16="http://schemas.microsoft.com/office/drawing/2014/main" id="{F3A07589-7EDE-9E28-7861-DF3D98CA1B60}"/>
              </a:ext>
            </a:extLst>
          </p:cNvPr>
          <p:cNvSpPr txBox="1"/>
          <p:nvPr/>
        </p:nvSpPr>
        <p:spPr>
          <a:xfrm>
            <a:off x="786810" y="307777"/>
            <a:ext cx="5560828" cy="523220"/>
          </a:xfrm>
          <a:prstGeom prst="rect">
            <a:avLst/>
          </a:prstGeom>
          <a:noFill/>
        </p:spPr>
        <p:txBody>
          <a:bodyPr wrap="square" rtlCol="0">
            <a:spAutoFit/>
          </a:bodyPr>
          <a:lstStyle/>
          <a:p>
            <a:r>
              <a:rPr lang="en-GB" sz="2800">
                <a:latin typeface="Amatic SC" panose="00000500000000000000" pitchFamily="2" charset="-79"/>
                <a:cs typeface="Amatic SC" panose="00000500000000000000" pitchFamily="2" charset="-79"/>
              </a:rPr>
              <a:t>Mạch cộng bán phần</a:t>
            </a:r>
          </a:p>
        </p:txBody>
      </p:sp>
      <p:pic>
        <p:nvPicPr>
          <p:cNvPr id="9" name="Picture 8">
            <a:extLst>
              <a:ext uri="{FF2B5EF4-FFF2-40B4-BE49-F238E27FC236}">
                <a16:creationId xmlns:a16="http://schemas.microsoft.com/office/drawing/2014/main" id="{28F334FA-111C-6D25-D254-2BB69B078FF4}"/>
              </a:ext>
            </a:extLst>
          </p:cNvPr>
          <p:cNvPicPr>
            <a:picLocks noChangeAspect="1"/>
          </p:cNvPicPr>
          <p:nvPr/>
        </p:nvPicPr>
        <p:blipFill>
          <a:blip r:embed="rId3"/>
          <a:stretch>
            <a:fillRect/>
          </a:stretch>
        </p:blipFill>
        <p:spPr>
          <a:xfrm>
            <a:off x="2912826" y="2913667"/>
            <a:ext cx="3318348" cy="1922056"/>
          </a:xfrm>
          <a:prstGeom prst="rect">
            <a:avLst/>
          </a:prstGeom>
        </p:spPr>
      </p:pic>
    </p:spTree>
    <p:extLst>
      <p:ext uri="{BB962C8B-B14F-4D97-AF65-F5344CB8AC3E}">
        <p14:creationId xmlns:p14="http://schemas.microsoft.com/office/powerpoint/2010/main" val="2917570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3A07589-7EDE-9E28-7861-DF3D98CA1B60}"/>
              </a:ext>
            </a:extLst>
          </p:cNvPr>
          <p:cNvSpPr txBox="1"/>
          <p:nvPr/>
        </p:nvSpPr>
        <p:spPr>
          <a:xfrm>
            <a:off x="786810" y="307777"/>
            <a:ext cx="5560828" cy="523220"/>
          </a:xfrm>
          <a:prstGeom prst="rect">
            <a:avLst/>
          </a:prstGeom>
          <a:noFill/>
        </p:spPr>
        <p:txBody>
          <a:bodyPr wrap="square" rtlCol="0">
            <a:spAutoFit/>
          </a:bodyPr>
          <a:lstStyle/>
          <a:p>
            <a:r>
              <a:rPr lang="en-GB" sz="2800">
                <a:latin typeface="Amatic SC" panose="00000500000000000000" pitchFamily="2" charset="-79"/>
                <a:cs typeface="Amatic SC" panose="00000500000000000000" pitchFamily="2" charset="-79"/>
              </a:rPr>
              <a:t>Mạch cộng toàn phần</a:t>
            </a:r>
          </a:p>
        </p:txBody>
      </p:sp>
      <p:sp>
        <p:nvSpPr>
          <p:cNvPr id="2" name="TextBox 1">
            <a:extLst>
              <a:ext uri="{FF2B5EF4-FFF2-40B4-BE49-F238E27FC236}">
                <a16:creationId xmlns:a16="http://schemas.microsoft.com/office/drawing/2014/main" id="{8BB0618E-00DE-AE4D-5326-8896EC99BE4B}"/>
              </a:ext>
            </a:extLst>
          </p:cNvPr>
          <p:cNvSpPr txBox="1"/>
          <p:nvPr/>
        </p:nvSpPr>
        <p:spPr>
          <a:xfrm>
            <a:off x="1791586" y="1095177"/>
            <a:ext cx="5560828" cy="578882"/>
          </a:xfrm>
          <a:prstGeom prst="roundRect">
            <a:avLst/>
          </a:prstGeom>
          <a:solidFill>
            <a:srgbClr val="C9B9D1"/>
          </a:solidFill>
        </p:spPr>
        <p:txBody>
          <a:bodyPr wrap="square" rtlCol="0">
            <a:spAutoFit/>
          </a:bodyPr>
          <a:lstStyle/>
          <a:p>
            <a:pPr algn="ctr">
              <a:spcBef>
                <a:spcPts val="600"/>
              </a:spcBef>
              <a:spcAft>
                <a:spcPts val="600"/>
              </a:spcAft>
            </a:pPr>
            <a:r>
              <a:rPr lang="en-GB" sz="2800">
                <a:latin typeface="Amatic SC" panose="00000500000000000000" pitchFamily="2" charset="-79"/>
                <a:cs typeface="Amatic SC" panose="00000500000000000000" pitchFamily="2" charset="-79"/>
              </a:rPr>
              <a:t>Sự khác biệt so với bán phần</a:t>
            </a:r>
          </a:p>
        </p:txBody>
      </p:sp>
      <p:sp>
        <p:nvSpPr>
          <p:cNvPr id="4" name="TextBox 3">
            <a:extLst>
              <a:ext uri="{FF2B5EF4-FFF2-40B4-BE49-F238E27FC236}">
                <a16:creationId xmlns:a16="http://schemas.microsoft.com/office/drawing/2014/main" id="{4315F1D7-9476-68BE-8B77-8C7ADF34EFA8}"/>
              </a:ext>
            </a:extLst>
          </p:cNvPr>
          <p:cNvSpPr txBox="1"/>
          <p:nvPr/>
        </p:nvSpPr>
        <p:spPr>
          <a:xfrm>
            <a:off x="1365250" y="1938239"/>
            <a:ext cx="6413500" cy="315279"/>
          </a:xfrm>
          <a:prstGeom prst="rect">
            <a:avLst/>
          </a:prstGeom>
          <a:noFill/>
        </p:spPr>
        <p:txBody>
          <a:bodyPr wrap="square">
            <a:spAutoFit/>
          </a:bodyPr>
          <a:lstStyle/>
          <a:p>
            <a:pPr indent="457200" algn="ctr">
              <a:lnSpc>
                <a:spcPts val="1690"/>
              </a:lnSpc>
              <a:spcAft>
                <a:spcPts val="800"/>
              </a:spcAft>
            </a:pPr>
            <a:r>
              <a:rPr lang="en-US" sz="1800">
                <a:latin typeface="Times New Roman" panose="02020603050405020304" pitchFamily="18" charset="0"/>
                <a:ea typeface="Times New Roman" panose="02020603050405020304" pitchFamily="18" charset="0"/>
                <a:cs typeface="Times New Roman" panose="02020603050405020304" pitchFamily="18" charset="0"/>
              </a:rPr>
              <a:t>B</a:t>
            </a:r>
            <a:r>
              <a:rPr lang="en-US"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ộ cộng toàn phần có ba ngõ vào và hai ngõ ra.</a:t>
            </a:r>
            <a:endParaRPr lang="en-GB" kern="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ABF7FA7C-5B9B-75B2-9C18-274F80A73750}"/>
              </a:ext>
            </a:extLst>
          </p:cNvPr>
          <p:cNvPicPr>
            <a:picLocks noChangeAspect="1"/>
          </p:cNvPicPr>
          <p:nvPr/>
        </p:nvPicPr>
        <p:blipFill>
          <a:blip r:embed="rId2"/>
          <a:stretch>
            <a:fillRect/>
          </a:stretch>
        </p:blipFill>
        <p:spPr>
          <a:xfrm>
            <a:off x="2341684" y="2517698"/>
            <a:ext cx="4460632" cy="2230316"/>
          </a:xfrm>
          <a:prstGeom prst="rect">
            <a:avLst/>
          </a:prstGeom>
        </p:spPr>
      </p:pic>
    </p:spTree>
    <p:extLst>
      <p:ext uri="{BB962C8B-B14F-4D97-AF65-F5344CB8AC3E}">
        <p14:creationId xmlns:p14="http://schemas.microsoft.com/office/powerpoint/2010/main" val="3387236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36A558-8471-9193-5DB0-FF9B6ABCDC52}"/>
              </a:ext>
            </a:extLst>
          </p:cNvPr>
          <p:cNvPicPr>
            <a:picLocks noChangeAspect="1"/>
          </p:cNvPicPr>
          <p:nvPr/>
        </p:nvPicPr>
        <p:blipFill>
          <a:blip r:embed="rId2"/>
          <a:stretch>
            <a:fillRect/>
          </a:stretch>
        </p:blipFill>
        <p:spPr>
          <a:xfrm>
            <a:off x="947292" y="1134278"/>
            <a:ext cx="7249416" cy="2895600"/>
          </a:xfrm>
          <a:prstGeom prst="rect">
            <a:avLst/>
          </a:prstGeom>
        </p:spPr>
      </p:pic>
      <p:sp>
        <p:nvSpPr>
          <p:cNvPr id="6" name="TextBox 5">
            <a:extLst>
              <a:ext uri="{FF2B5EF4-FFF2-40B4-BE49-F238E27FC236}">
                <a16:creationId xmlns:a16="http://schemas.microsoft.com/office/drawing/2014/main" id="{7CBA92C2-C820-6E3E-81A8-AF473AE8A460}"/>
              </a:ext>
            </a:extLst>
          </p:cNvPr>
          <p:cNvSpPr txBox="1"/>
          <p:nvPr/>
        </p:nvSpPr>
        <p:spPr>
          <a:xfrm>
            <a:off x="2971800" y="4172753"/>
            <a:ext cx="3200400" cy="338554"/>
          </a:xfrm>
          <a:prstGeom prst="rect">
            <a:avLst/>
          </a:prstGeom>
          <a:noFill/>
        </p:spPr>
        <p:txBody>
          <a:bodyPr wrap="square" rtlCol="0">
            <a:spAutoFit/>
          </a:bodyPr>
          <a:lstStyle/>
          <a:p>
            <a:pPr algn="ctr"/>
            <a:r>
              <a:rPr lang="en-GB" sz="1600">
                <a:latin typeface="Times New Roman" panose="02020603050405020304" pitchFamily="18" charset="0"/>
                <a:cs typeface="Times New Roman" panose="02020603050405020304" pitchFamily="18" charset="0"/>
              </a:rPr>
              <a:t>Cin: </a:t>
            </a:r>
            <a:r>
              <a:rPr lang="en-US" sz="16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số dư của phép tính trước</a:t>
            </a:r>
            <a:endParaRPr lang="en-GB" sz="160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86596C0-FA63-639D-C866-C50DAEF03B07}"/>
              </a:ext>
            </a:extLst>
          </p:cNvPr>
          <p:cNvSpPr txBox="1"/>
          <p:nvPr/>
        </p:nvSpPr>
        <p:spPr>
          <a:xfrm>
            <a:off x="786810" y="307777"/>
            <a:ext cx="5560828" cy="523220"/>
          </a:xfrm>
          <a:prstGeom prst="rect">
            <a:avLst/>
          </a:prstGeom>
          <a:noFill/>
        </p:spPr>
        <p:txBody>
          <a:bodyPr wrap="square" rtlCol="0">
            <a:spAutoFit/>
          </a:bodyPr>
          <a:lstStyle/>
          <a:p>
            <a:r>
              <a:rPr lang="en-GB" sz="2800">
                <a:latin typeface="Amatic SC" panose="00000500000000000000" pitchFamily="2" charset="-79"/>
                <a:cs typeface="Amatic SC" panose="00000500000000000000" pitchFamily="2" charset="-79"/>
              </a:rPr>
              <a:t>Mạch cộng toàn phần</a:t>
            </a:r>
          </a:p>
        </p:txBody>
      </p:sp>
    </p:spTree>
    <p:extLst>
      <p:ext uri="{BB962C8B-B14F-4D97-AF65-F5344CB8AC3E}">
        <p14:creationId xmlns:p14="http://schemas.microsoft.com/office/powerpoint/2010/main" val="1072310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5D2F18-951A-3D1F-C01A-AF1708692FE3}"/>
              </a:ext>
            </a:extLst>
          </p:cNvPr>
          <p:cNvSpPr txBox="1"/>
          <p:nvPr/>
        </p:nvSpPr>
        <p:spPr>
          <a:xfrm>
            <a:off x="5260236" y="3857625"/>
            <a:ext cx="3398837" cy="307777"/>
          </a:xfrm>
          <a:prstGeom prst="rect">
            <a:avLst/>
          </a:prstGeom>
          <a:noFill/>
        </p:spPr>
        <p:txBody>
          <a:bodyPr wrap="square">
            <a:spAutoFit/>
          </a:bodyPr>
          <a:lstStyle/>
          <a:p>
            <a:pPr algn="ctr"/>
            <a:r>
              <a:rPr lang="en-US">
                <a:latin typeface="Times New Roman" panose="02020603050405020304" pitchFamily="18" charset="0"/>
                <a:ea typeface="Times New Roman" panose="02020603050405020304" pitchFamily="18" charset="0"/>
              </a:rPr>
              <a:t>S</a:t>
            </a:r>
            <a:r>
              <a:rPr lang="en-US" sz="1400" kern="0">
                <a:solidFill>
                  <a:srgbClr val="000000"/>
                </a:solidFill>
                <a:effectLst/>
                <a:latin typeface="Times New Roman" panose="02020603050405020304" pitchFamily="18" charset="0"/>
                <a:ea typeface="Times New Roman" panose="02020603050405020304" pitchFamily="18" charset="0"/>
              </a:rPr>
              <a:t>ơ đồ đơn giản của bộ cộng đầy đủ 1 bit</a:t>
            </a:r>
            <a:endParaRPr lang="en-GB"/>
          </a:p>
        </p:txBody>
      </p:sp>
      <p:pic>
        <p:nvPicPr>
          <p:cNvPr id="5" name="Picture 4">
            <a:extLst>
              <a:ext uri="{FF2B5EF4-FFF2-40B4-BE49-F238E27FC236}">
                <a16:creationId xmlns:a16="http://schemas.microsoft.com/office/drawing/2014/main" id="{271EEB1F-4C81-998E-944A-C2310F7614FA}"/>
              </a:ext>
            </a:extLst>
          </p:cNvPr>
          <p:cNvPicPr>
            <a:picLocks noChangeAspect="1"/>
          </p:cNvPicPr>
          <p:nvPr/>
        </p:nvPicPr>
        <p:blipFill>
          <a:blip r:embed="rId2"/>
          <a:stretch>
            <a:fillRect/>
          </a:stretch>
        </p:blipFill>
        <p:spPr>
          <a:xfrm>
            <a:off x="701357" y="892175"/>
            <a:ext cx="3670300" cy="1835150"/>
          </a:xfrm>
          <a:prstGeom prst="rect">
            <a:avLst/>
          </a:prstGeom>
        </p:spPr>
      </p:pic>
      <p:pic>
        <p:nvPicPr>
          <p:cNvPr id="6" name="Picture 5">
            <a:extLst>
              <a:ext uri="{FF2B5EF4-FFF2-40B4-BE49-F238E27FC236}">
                <a16:creationId xmlns:a16="http://schemas.microsoft.com/office/drawing/2014/main" id="{C13837B5-6B62-2E2B-6427-5345CA97AB2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76667" y="2022475"/>
            <a:ext cx="2965976" cy="1835150"/>
          </a:xfrm>
          <a:prstGeom prst="rect">
            <a:avLst/>
          </a:prstGeom>
          <a:noFill/>
          <a:ln>
            <a:noFill/>
          </a:ln>
        </p:spPr>
      </p:pic>
      <p:pic>
        <p:nvPicPr>
          <p:cNvPr id="14338" name="Picture 2" descr="Hình mũi tên chỉ hướng | Mũi tên, Hình, Hình xăm">
            <a:extLst>
              <a:ext uri="{FF2B5EF4-FFF2-40B4-BE49-F238E27FC236}">
                <a16:creationId xmlns:a16="http://schemas.microsoft.com/office/drawing/2014/main" id="{7E5681DE-C4E2-5E38-2A9C-3EB3F93279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95759" flipH="1">
            <a:off x="4695328" y="1598746"/>
            <a:ext cx="818214" cy="69411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AC658F2-4208-DE0F-A455-4D4E0CC13BAC}"/>
              </a:ext>
            </a:extLst>
          </p:cNvPr>
          <p:cNvSpPr txBox="1"/>
          <p:nvPr/>
        </p:nvSpPr>
        <p:spPr>
          <a:xfrm>
            <a:off x="786810" y="307777"/>
            <a:ext cx="5560828" cy="523220"/>
          </a:xfrm>
          <a:prstGeom prst="rect">
            <a:avLst/>
          </a:prstGeom>
          <a:noFill/>
        </p:spPr>
        <p:txBody>
          <a:bodyPr wrap="square" rtlCol="0">
            <a:spAutoFit/>
          </a:bodyPr>
          <a:lstStyle/>
          <a:p>
            <a:r>
              <a:rPr lang="en-GB" sz="2800">
                <a:latin typeface="Amatic SC" panose="00000500000000000000" pitchFamily="2" charset="-79"/>
                <a:cs typeface="Amatic SC" panose="00000500000000000000" pitchFamily="2" charset="-79"/>
              </a:rPr>
              <a:t>Mạch cộng toàn phần</a:t>
            </a:r>
          </a:p>
        </p:txBody>
      </p:sp>
      <p:grpSp>
        <p:nvGrpSpPr>
          <p:cNvPr id="12" name="Group 11">
            <a:extLst>
              <a:ext uri="{FF2B5EF4-FFF2-40B4-BE49-F238E27FC236}">
                <a16:creationId xmlns:a16="http://schemas.microsoft.com/office/drawing/2014/main" id="{06F1B300-55CA-4098-273C-2DC79545245D}"/>
              </a:ext>
            </a:extLst>
          </p:cNvPr>
          <p:cNvGrpSpPr/>
          <p:nvPr/>
        </p:nvGrpSpPr>
        <p:grpSpPr>
          <a:xfrm>
            <a:off x="281788" y="4449144"/>
            <a:ext cx="3859332" cy="2365937"/>
            <a:chOff x="281788" y="4449144"/>
            <a:chExt cx="3859332" cy="2365937"/>
          </a:xfrm>
        </p:grpSpPr>
        <p:pic>
          <p:nvPicPr>
            <p:cNvPr id="8" name="Google Shape;67;p8">
              <a:extLst>
                <a:ext uri="{FF2B5EF4-FFF2-40B4-BE49-F238E27FC236}">
                  <a16:creationId xmlns:a16="http://schemas.microsoft.com/office/drawing/2014/main" id="{7C01666D-92F6-57C5-63FE-AA7D489FA4AE}"/>
                </a:ext>
              </a:extLst>
            </p:cNvPr>
            <p:cNvPicPr preferRelativeResize="0"/>
            <p:nvPr/>
          </p:nvPicPr>
          <p:blipFill rotWithShape="1">
            <a:blip r:embed="rId5">
              <a:alphaModFix/>
            </a:blip>
            <a:srcRect l="18492" t="14228" r="12145" b="18272"/>
            <a:stretch/>
          </p:blipFill>
          <p:spPr>
            <a:xfrm>
              <a:off x="281788" y="4449144"/>
              <a:ext cx="1838431" cy="1835151"/>
            </a:xfrm>
            <a:prstGeom prst="ellipse">
              <a:avLst/>
            </a:prstGeom>
            <a:noFill/>
            <a:ln>
              <a:noFill/>
            </a:ln>
          </p:spPr>
        </p:pic>
        <p:pic>
          <p:nvPicPr>
            <p:cNvPr id="9" name="Google Shape;67;p8">
              <a:extLst>
                <a:ext uri="{FF2B5EF4-FFF2-40B4-BE49-F238E27FC236}">
                  <a16:creationId xmlns:a16="http://schemas.microsoft.com/office/drawing/2014/main" id="{FEAE7D9C-2BBA-10DF-413F-5721A61865EE}"/>
                </a:ext>
              </a:extLst>
            </p:cNvPr>
            <p:cNvPicPr preferRelativeResize="0"/>
            <p:nvPr/>
          </p:nvPicPr>
          <p:blipFill rotWithShape="1">
            <a:blip r:embed="rId5">
              <a:alphaModFix/>
            </a:blip>
            <a:srcRect l="18492" t="14228" r="12145" b="18272"/>
            <a:stretch/>
          </p:blipFill>
          <p:spPr>
            <a:xfrm>
              <a:off x="1383474" y="4714537"/>
              <a:ext cx="1838431" cy="1835151"/>
            </a:xfrm>
            <a:prstGeom prst="ellipse">
              <a:avLst/>
            </a:prstGeom>
            <a:noFill/>
            <a:ln>
              <a:noFill/>
            </a:ln>
          </p:spPr>
        </p:pic>
        <p:pic>
          <p:nvPicPr>
            <p:cNvPr id="11" name="Google Shape;67;p8">
              <a:extLst>
                <a:ext uri="{FF2B5EF4-FFF2-40B4-BE49-F238E27FC236}">
                  <a16:creationId xmlns:a16="http://schemas.microsoft.com/office/drawing/2014/main" id="{FB2BEC48-5A0B-8D55-4F27-D4525E3CAA00}"/>
                </a:ext>
              </a:extLst>
            </p:cNvPr>
            <p:cNvPicPr preferRelativeResize="0"/>
            <p:nvPr/>
          </p:nvPicPr>
          <p:blipFill rotWithShape="1">
            <a:blip r:embed="rId5">
              <a:alphaModFix/>
            </a:blip>
            <a:srcRect l="18492" t="14228" r="12145" b="18272"/>
            <a:stretch/>
          </p:blipFill>
          <p:spPr>
            <a:xfrm>
              <a:off x="2302689" y="4979930"/>
              <a:ext cx="1838431" cy="1835151"/>
            </a:xfrm>
            <a:prstGeom prst="ellipse">
              <a:avLst/>
            </a:prstGeom>
            <a:noFill/>
            <a:ln>
              <a:noFill/>
            </a:ln>
          </p:spPr>
        </p:pic>
      </p:grpSp>
    </p:spTree>
    <p:extLst>
      <p:ext uri="{BB962C8B-B14F-4D97-AF65-F5344CB8AC3E}">
        <p14:creationId xmlns:p14="http://schemas.microsoft.com/office/powerpoint/2010/main" val="1089684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2278E79C-33C7-9228-C469-5D5E6DE067B0}"/>
              </a:ext>
            </a:extLst>
          </p:cNvPr>
          <p:cNvSpPr/>
          <p:nvPr/>
        </p:nvSpPr>
        <p:spPr>
          <a:xfrm>
            <a:off x="219893" y="2032635"/>
            <a:ext cx="5520507" cy="1078230"/>
          </a:xfrm>
          <a:prstGeom prst="roundRect">
            <a:avLst>
              <a:gd name="adj" fmla="val 7125"/>
            </a:avLst>
          </a:prstGeom>
          <a:solidFill>
            <a:srgbClr val="F7D9A6"/>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a:solidFill>
                  <a:srgbClr val="000000"/>
                </a:solidFill>
                <a:latin typeface="Amatic SC" panose="00000500000000000000" pitchFamily="2" charset="-79"/>
                <a:ea typeface="Times New Roman" panose="02020603050405020304" pitchFamily="18" charset="0"/>
                <a:cs typeface="Amatic SC" panose="00000500000000000000" pitchFamily="2" charset="-79"/>
              </a:rPr>
              <a:t>T</a:t>
            </a:r>
            <a:r>
              <a:rPr lang="en-US" sz="2400" kern="0">
                <a:solidFill>
                  <a:srgbClr val="000000"/>
                </a:solidFill>
                <a:effectLst/>
                <a:latin typeface="Amatic SC" panose="00000500000000000000" pitchFamily="2" charset="-79"/>
                <a:ea typeface="Times New Roman" panose="02020603050405020304" pitchFamily="18" charset="0"/>
                <a:cs typeface="Amatic SC" panose="00000500000000000000" pitchFamily="2" charset="-79"/>
              </a:rPr>
              <a:t>hực hiện cộng các bit cao hơn ví dụ như cộng 2 số 4 bit chúng ta sẽ ghép nối nối tiếp 4 bộ cộng 1 bit gồm 4 tầng.</a:t>
            </a:r>
            <a:endParaRPr lang="en-GB" sz="2000" b="1" kern="100">
              <a:solidFill>
                <a:srgbClr val="000000"/>
              </a:solidFill>
              <a:latin typeface="Amatic SC" panose="00000500000000000000" pitchFamily="2" charset="-79"/>
              <a:cs typeface="Amatic SC" panose="00000500000000000000" pitchFamily="2" charset="-79"/>
            </a:endParaRPr>
          </a:p>
        </p:txBody>
      </p:sp>
      <p:pic>
        <p:nvPicPr>
          <p:cNvPr id="6" name="Picture 5">
            <a:extLst>
              <a:ext uri="{FF2B5EF4-FFF2-40B4-BE49-F238E27FC236}">
                <a16:creationId xmlns:a16="http://schemas.microsoft.com/office/drawing/2014/main" id="{8B82EFC2-22DB-2385-DD3F-2E8A9AD790B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62968" y="139700"/>
            <a:ext cx="2215384" cy="4864100"/>
          </a:xfrm>
          <a:prstGeom prst="rect">
            <a:avLst/>
          </a:prstGeom>
          <a:noFill/>
          <a:ln>
            <a:noFill/>
          </a:ln>
        </p:spPr>
      </p:pic>
      <p:sp>
        <p:nvSpPr>
          <p:cNvPr id="7" name="TextBox 6">
            <a:extLst>
              <a:ext uri="{FF2B5EF4-FFF2-40B4-BE49-F238E27FC236}">
                <a16:creationId xmlns:a16="http://schemas.microsoft.com/office/drawing/2014/main" id="{827A1BD9-CB56-1DBB-AAB1-7AA71387980B}"/>
              </a:ext>
            </a:extLst>
          </p:cNvPr>
          <p:cNvSpPr txBox="1"/>
          <p:nvPr/>
        </p:nvSpPr>
        <p:spPr>
          <a:xfrm>
            <a:off x="786810" y="307777"/>
            <a:ext cx="5560828" cy="523220"/>
          </a:xfrm>
          <a:prstGeom prst="rect">
            <a:avLst/>
          </a:prstGeom>
          <a:noFill/>
        </p:spPr>
        <p:txBody>
          <a:bodyPr wrap="square" rtlCol="0">
            <a:spAutoFit/>
          </a:bodyPr>
          <a:lstStyle/>
          <a:p>
            <a:r>
              <a:rPr lang="en-GB" sz="2800">
                <a:latin typeface="Amatic SC" panose="00000500000000000000" pitchFamily="2" charset="-79"/>
                <a:cs typeface="Amatic SC" panose="00000500000000000000" pitchFamily="2" charset="-79"/>
              </a:rPr>
              <a:t>Mạch cộng toàn phần</a:t>
            </a:r>
          </a:p>
        </p:txBody>
      </p:sp>
    </p:spTree>
    <p:extLst>
      <p:ext uri="{BB962C8B-B14F-4D97-AF65-F5344CB8AC3E}">
        <p14:creationId xmlns:p14="http://schemas.microsoft.com/office/powerpoint/2010/main" val="3140170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CAEA9-F79E-D666-B0EA-759FDCC1B65A}"/>
              </a:ext>
            </a:extLst>
          </p:cNvPr>
          <p:cNvSpPr>
            <a:spLocks noGrp="1"/>
          </p:cNvSpPr>
          <p:nvPr>
            <p:ph type="title"/>
          </p:nvPr>
        </p:nvSpPr>
        <p:spPr>
          <a:xfrm>
            <a:off x="644644" y="148399"/>
            <a:ext cx="5076183" cy="1009500"/>
          </a:xfrm>
        </p:spPr>
        <p:txBody>
          <a:bodyPr/>
          <a:lstStyle/>
          <a:p>
            <a:pPr algn="l"/>
            <a:r>
              <a:rPr lang="en-GB" sz="3200">
                <a:latin typeface="Roboto Medium" panose="02000000000000000000" pitchFamily="2" charset="0"/>
                <a:ea typeface="Roboto Medium" panose="02000000000000000000" pitchFamily="2" charset="0"/>
                <a:cs typeface="Roboto Medium" panose="02000000000000000000" pitchFamily="2" charset="0"/>
              </a:rPr>
              <a:t>MẠCH</a:t>
            </a:r>
            <a:br>
              <a:rPr lang="en-GB" sz="3200">
                <a:latin typeface="Roboto Medium" panose="02000000000000000000" pitchFamily="2" charset="0"/>
                <a:ea typeface="Roboto Medium" panose="02000000000000000000" pitchFamily="2" charset="0"/>
                <a:cs typeface="Roboto Medium" panose="02000000000000000000" pitchFamily="2" charset="0"/>
              </a:rPr>
            </a:br>
            <a:r>
              <a:rPr lang="en-GB" sz="3200">
                <a:latin typeface="Roboto Medium" panose="02000000000000000000" pitchFamily="2" charset="0"/>
                <a:ea typeface="Roboto Medium" panose="02000000000000000000" pitchFamily="2" charset="0"/>
                <a:cs typeface="Roboto Medium" panose="02000000000000000000" pitchFamily="2" charset="0"/>
              </a:rPr>
              <a:t>GIẢI MÃ - MÃ HOÁ </a:t>
            </a:r>
          </a:p>
        </p:txBody>
      </p:sp>
      <p:pic>
        <p:nvPicPr>
          <p:cNvPr id="1026" name="Picture 2" descr="Mạch điện tử là gì? Các loại mạch điện tử cơ bản - VCC TRADING - Nhà phân  phối thiết bị công nghiệp tiêu chuẩn">
            <a:extLst>
              <a:ext uri="{FF2B5EF4-FFF2-40B4-BE49-F238E27FC236}">
                <a16:creationId xmlns:a16="http://schemas.microsoft.com/office/drawing/2014/main" id="{C2C0BA67-425C-8699-649E-719B81335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156398">
            <a:off x="741697" y="1551451"/>
            <a:ext cx="3802004" cy="278572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Codec là gì? Những định dạng về Codec và lý do sử dụng">
            <a:extLst>
              <a:ext uri="{FF2B5EF4-FFF2-40B4-BE49-F238E27FC236}">
                <a16:creationId xmlns:a16="http://schemas.microsoft.com/office/drawing/2014/main" id="{667B79D8-AEDD-224F-8D95-8DEB652644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00" t="-17" r="1976" b="17"/>
          <a:stretch/>
        </p:blipFill>
        <p:spPr bwMode="auto">
          <a:xfrm rot="407785">
            <a:off x="4848770" y="360904"/>
            <a:ext cx="3746716" cy="26162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3176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ìm hiểu chuẩn mã hóa AES được Mỹ áp dụng trong việc mã hóa dữ liệu | Viết  bởi AbihT">
            <a:extLst>
              <a:ext uri="{FF2B5EF4-FFF2-40B4-BE49-F238E27FC236}">
                <a16:creationId xmlns:a16="http://schemas.microsoft.com/office/drawing/2014/main" id="{96A97A12-3853-18EE-6FA8-9866710951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458" y="2340828"/>
            <a:ext cx="4041960" cy="250257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051E407-C218-EB03-52BD-2D67438ACB98}"/>
              </a:ext>
            </a:extLst>
          </p:cNvPr>
          <p:cNvSpPr txBox="1"/>
          <p:nvPr/>
        </p:nvSpPr>
        <p:spPr>
          <a:xfrm>
            <a:off x="1945759" y="415146"/>
            <a:ext cx="5252482" cy="399148"/>
          </a:xfrm>
          <a:prstGeom prst="rect">
            <a:avLst/>
          </a:prstGeom>
          <a:noFill/>
        </p:spPr>
        <p:txBody>
          <a:bodyPr wrap="square">
            <a:spAutoFit/>
          </a:bodyPr>
          <a:lstStyle/>
          <a:p>
            <a:pPr algn="ctr">
              <a:lnSpc>
                <a:spcPct val="107000"/>
              </a:lnSpc>
              <a:spcAft>
                <a:spcPts val="800"/>
              </a:spcAft>
              <a:tabLst>
                <a:tab pos="2533650" algn="l"/>
              </a:tabLst>
            </a:pPr>
            <a:r>
              <a:rPr lang="en-GB" sz="2000" b="1" kern="100">
                <a:effectLst/>
                <a:latin typeface="Amatic SC" panose="00000500000000000000" pitchFamily="2" charset="-79"/>
                <a:ea typeface="Calibri" panose="020F0502020204030204" pitchFamily="34" charset="0"/>
                <a:cs typeface="Amatic SC" panose="00000500000000000000" pitchFamily="2" charset="-79"/>
              </a:rPr>
              <a:t>Mã hoá và giải mã trong mạch điện tử số là gì?</a:t>
            </a:r>
            <a:endParaRPr lang="en-GB" sz="2000" kern="100">
              <a:effectLst/>
              <a:latin typeface="Amatic SC" panose="00000500000000000000" pitchFamily="2" charset="-79"/>
              <a:ea typeface="Calibri" panose="020F0502020204030204" pitchFamily="34" charset="0"/>
              <a:cs typeface="Amatic SC" panose="00000500000000000000" pitchFamily="2" charset="-79"/>
            </a:endParaRPr>
          </a:p>
        </p:txBody>
      </p:sp>
      <p:sp>
        <p:nvSpPr>
          <p:cNvPr id="10" name="Rectangle: Rounded Corners 9">
            <a:extLst>
              <a:ext uri="{FF2B5EF4-FFF2-40B4-BE49-F238E27FC236}">
                <a16:creationId xmlns:a16="http://schemas.microsoft.com/office/drawing/2014/main" id="{89D22A01-62C7-ECC4-A2C0-B867A1E95A34}"/>
              </a:ext>
            </a:extLst>
          </p:cNvPr>
          <p:cNvSpPr/>
          <p:nvPr/>
        </p:nvSpPr>
        <p:spPr>
          <a:xfrm>
            <a:off x="829493" y="1120034"/>
            <a:ext cx="7485013" cy="1078230"/>
          </a:xfrm>
          <a:prstGeom prst="roundRect">
            <a:avLst>
              <a:gd name="adj" fmla="val 7125"/>
            </a:avLst>
          </a:prstGeom>
          <a:solidFill>
            <a:srgbClr val="F7D9A6"/>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2000" b="1" kern="100">
                <a:solidFill>
                  <a:srgbClr val="000000"/>
                </a:solidFill>
                <a:latin typeface="Amatic SC" panose="00000500000000000000" pitchFamily="2" charset="-79"/>
                <a:cs typeface="Amatic SC" panose="00000500000000000000" pitchFamily="2" charset="-79"/>
              </a:rPr>
              <a:t>Là quá trình biến đổi và trích xuất thông tin từ dạng tín hiệu số một cách hiệu quả</a:t>
            </a:r>
          </a:p>
        </p:txBody>
      </p:sp>
      <p:pic>
        <p:nvPicPr>
          <p:cNvPr id="2052" name="Picture 4" descr="Tổng quan về mật mã và cách mã hóa dữ liệu cơ bản">
            <a:extLst>
              <a:ext uri="{FF2B5EF4-FFF2-40B4-BE49-F238E27FC236}">
                <a16:creationId xmlns:a16="http://schemas.microsoft.com/office/drawing/2014/main" id="{6B44CA87-250D-0954-D269-F2DE7690B0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4418" y="2340828"/>
            <a:ext cx="4751837" cy="192135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869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3692ED7-8125-9089-85A9-B33F83CAB779}"/>
              </a:ext>
            </a:extLst>
          </p:cNvPr>
          <p:cNvSpPr txBox="1"/>
          <p:nvPr/>
        </p:nvSpPr>
        <p:spPr>
          <a:xfrm>
            <a:off x="160767" y="243750"/>
            <a:ext cx="2720656" cy="705899"/>
          </a:xfrm>
          <a:prstGeom prst="rect">
            <a:avLst/>
          </a:prstGeom>
          <a:noFill/>
        </p:spPr>
        <p:txBody>
          <a:bodyPr wrap="square">
            <a:spAutoFit/>
          </a:bodyPr>
          <a:lstStyle/>
          <a:p>
            <a:pPr marL="571500" indent="-571500">
              <a:lnSpc>
                <a:spcPct val="107000"/>
              </a:lnSpc>
              <a:spcAft>
                <a:spcPts val="800"/>
              </a:spcAft>
              <a:buFont typeface="Amatic SC" panose="00000500000000000000" pitchFamily="2" charset="-79"/>
              <a:buChar char="◊"/>
              <a:tabLst>
                <a:tab pos="2533650" algn="l"/>
              </a:tabLst>
            </a:pPr>
            <a:r>
              <a:rPr lang="en-GB" sz="4000" b="1" kern="100">
                <a:effectLst/>
                <a:latin typeface="Amatic SC" panose="00000500000000000000" pitchFamily="2" charset="-79"/>
                <a:ea typeface="Calibri" panose="020F0502020204030204" pitchFamily="34" charset="0"/>
                <a:cs typeface="Amatic SC" panose="00000500000000000000" pitchFamily="2" charset="-79"/>
              </a:rPr>
              <a:t>Mã ho</a:t>
            </a:r>
            <a:r>
              <a:rPr lang="en-GB" sz="4000" b="1" kern="100">
                <a:latin typeface="Amatic SC" panose="00000500000000000000" pitchFamily="2" charset="-79"/>
                <a:ea typeface="Calibri" panose="020F0502020204030204" pitchFamily="34" charset="0"/>
                <a:cs typeface="Amatic SC" panose="00000500000000000000" pitchFamily="2" charset="-79"/>
              </a:rPr>
              <a:t>á</a:t>
            </a:r>
            <a:endParaRPr lang="en-GB" sz="4000" kern="100">
              <a:effectLst/>
              <a:latin typeface="Amatic SC" panose="00000500000000000000" pitchFamily="2" charset="-79"/>
              <a:ea typeface="Calibri" panose="020F0502020204030204" pitchFamily="34" charset="0"/>
              <a:cs typeface="Amatic SC" panose="00000500000000000000" pitchFamily="2" charset="-79"/>
            </a:endParaRPr>
          </a:p>
        </p:txBody>
      </p:sp>
      <p:grpSp>
        <p:nvGrpSpPr>
          <p:cNvPr id="23" name="Google Shape;5046;p57">
            <a:extLst>
              <a:ext uri="{FF2B5EF4-FFF2-40B4-BE49-F238E27FC236}">
                <a16:creationId xmlns:a16="http://schemas.microsoft.com/office/drawing/2014/main" id="{218FFC2A-F1ED-C872-14D3-B90C1CADC2E2}"/>
              </a:ext>
            </a:extLst>
          </p:cNvPr>
          <p:cNvGrpSpPr/>
          <p:nvPr/>
        </p:nvGrpSpPr>
        <p:grpSpPr>
          <a:xfrm>
            <a:off x="-237835" y="1357849"/>
            <a:ext cx="2376212" cy="2427802"/>
            <a:chOff x="6039282" y="1042577"/>
            <a:chExt cx="734315" cy="731929"/>
          </a:xfrm>
        </p:grpSpPr>
        <p:sp>
          <p:nvSpPr>
            <p:cNvPr id="24" name="Google Shape;5047;p57">
              <a:extLst>
                <a:ext uri="{FF2B5EF4-FFF2-40B4-BE49-F238E27FC236}">
                  <a16:creationId xmlns:a16="http://schemas.microsoft.com/office/drawing/2014/main" id="{39EE4334-C0B9-7801-0C71-2F90DD98444C}"/>
                </a:ext>
              </a:extLst>
            </p:cNvPr>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048;p57">
              <a:extLst>
                <a:ext uri="{FF2B5EF4-FFF2-40B4-BE49-F238E27FC236}">
                  <a16:creationId xmlns:a16="http://schemas.microsoft.com/office/drawing/2014/main" id="{661CA803-9A89-E4D6-DC48-948EB0DF17EF}"/>
                </a:ext>
              </a:extLst>
            </p:cNvPr>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049;p57">
              <a:extLst>
                <a:ext uri="{FF2B5EF4-FFF2-40B4-BE49-F238E27FC236}">
                  <a16:creationId xmlns:a16="http://schemas.microsoft.com/office/drawing/2014/main" id="{06B53A86-1154-88B9-62C4-53B0E3FFF964}"/>
                </a:ext>
              </a:extLst>
            </p:cNvPr>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050;p57">
              <a:extLst>
                <a:ext uri="{FF2B5EF4-FFF2-40B4-BE49-F238E27FC236}">
                  <a16:creationId xmlns:a16="http://schemas.microsoft.com/office/drawing/2014/main" id="{5BCB5D50-D7FE-9BE0-761A-D1912553BEEA}"/>
                </a:ext>
              </a:extLst>
            </p:cNvPr>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051;p57">
              <a:extLst>
                <a:ext uri="{FF2B5EF4-FFF2-40B4-BE49-F238E27FC236}">
                  <a16:creationId xmlns:a16="http://schemas.microsoft.com/office/drawing/2014/main" id="{79ACBE6F-56E0-73EE-FFBF-BF582ECF52BC}"/>
                </a:ext>
              </a:extLst>
            </p:cNvPr>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052;p57">
              <a:extLst>
                <a:ext uri="{FF2B5EF4-FFF2-40B4-BE49-F238E27FC236}">
                  <a16:creationId xmlns:a16="http://schemas.microsoft.com/office/drawing/2014/main" id="{5E711ADA-3EDE-4ECC-1217-AB41111337D2}"/>
                </a:ext>
              </a:extLst>
            </p:cNvPr>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053;p57">
              <a:extLst>
                <a:ext uri="{FF2B5EF4-FFF2-40B4-BE49-F238E27FC236}">
                  <a16:creationId xmlns:a16="http://schemas.microsoft.com/office/drawing/2014/main" id="{BE8FA903-8A8A-41EE-1D64-72CC2F3A629A}"/>
                </a:ext>
              </a:extLst>
            </p:cNvPr>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054;p57">
              <a:extLst>
                <a:ext uri="{FF2B5EF4-FFF2-40B4-BE49-F238E27FC236}">
                  <a16:creationId xmlns:a16="http://schemas.microsoft.com/office/drawing/2014/main" id="{C6F1B006-2DFC-D67F-2280-795578CC5A72}"/>
                </a:ext>
              </a:extLst>
            </p:cNvPr>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055;p57">
              <a:extLst>
                <a:ext uri="{FF2B5EF4-FFF2-40B4-BE49-F238E27FC236}">
                  <a16:creationId xmlns:a16="http://schemas.microsoft.com/office/drawing/2014/main" id="{6814CBBD-61A9-2282-8494-999524FF5C26}"/>
                </a:ext>
              </a:extLst>
            </p:cNvPr>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056;p57">
              <a:extLst>
                <a:ext uri="{FF2B5EF4-FFF2-40B4-BE49-F238E27FC236}">
                  <a16:creationId xmlns:a16="http://schemas.microsoft.com/office/drawing/2014/main" id="{ED89D8B8-47F2-9338-AF0C-BEEDAE361283}"/>
                </a:ext>
              </a:extLst>
            </p:cNvPr>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057;p57">
              <a:extLst>
                <a:ext uri="{FF2B5EF4-FFF2-40B4-BE49-F238E27FC236}">
                  <a16:creationId xmlns:a16="http://schemas.microsoft.com/office/drawing/2014/main" id="{7A7F7CAD-E880-E852-DC36-5DBF77CE071F}"/>
                </a:ext>
              </a:extLst>
            </p:cNvPr>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058;p57">
              <a:extLst>
                <a:ext uri="{FF2B5EF4-FFF2-40B4-BE49-F238E27FC236}">
                  <a16:creationId xmlns:a16="http://schemas.microsoft.com/office/drawing/2014/main" id="{E7894360-CB7F-5D48-92A9-3E50967D5B26}"/>
                </a:ext>
              </a:extLst>
            </p:cNvPr>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059;p57">
              <a:extLst>
                <a:ext uri="{FF2B5EF4-FFF2-40B4-BE49-F238E27FC236}">
                  <a16:creationId xmlns:a16="http://schemas.microsoft.com/office/drawing/2014/main" id="{049AB582-19B2-F6AB-B213-D645DED795F1}"/>
                </a:ext>
              </a:extLst>
            </p:cNvPr>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060;p57">
              <a:extLst>
                <a:ext uri="{FF2B5EF4-FFF2-40B4-BE49-F238E27FC236}">
                  <a16:creationId xmlns:a16="http://schemas.microsoft.com/office/drawing/2014/main" id="{4C4577DA-72B6-06CC-3BF2-2B9241CB08E8}"/>
                </a:ext>
              </a:extLst>
            </p:cNvPr>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061;p57">
              <a:extLst>
                <a:ext uri="{FF2B5EF4-FFF2-40B4-BE49-F238E27FC236}">
                  <a16:creationId xmlns:a16="http://schemas.microsoft.com/office/drawing/2014/main" id="{72DC1F2C-E6F5-1978-3554-8AC08BF1CEAE}"/>
                </a:ext>
              </a:extLst>
            </p:cNvPr>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062;p57">
              <a:extLst>
                <a:ext uri="{FF2B5EF4-FFF2-40B4-BE49-F238E27FC236}">
                  <a16:creationId xmlns:a16="http://schemas.microsoft.com/office/drawing/2014/main" id="{28D4693F-D6D8-46E1-E6BC-503563CAD9F0}"/>
                </a:ext>
              </a:extLst>
            </p:cNvPr>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063;p57">
              <a:extLst>
                <a:ext uri="{FF2B5EF4-FFF2-40B4-BE49-F238E27FC236}">
                  <a16:creationId xmlns:a16="http://schemas.microsoft.com/office/drawing/2014/main" id="{F9BA1C36-612B-19A5-071E-F795A3C5E290}"/>
                </a:ext>
              </a:extLst>
            </p:cNvPr>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064;p57">
              <a:extLst>
                <a:ext uri="{FF2B5EF4-FFF2-40B4-BE49-F238E27FC236}">
                  <a16:creationId xmlns:a16="http://schemas.microsoft.com/office/drawing/2014/main" id="{CAEEC4D4-1BBD-485E-884B-150C5DD0CDA2}"/>
                </a:ext>
              </a:extLst>
            </p:cNvPr>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065;p57">
              <a:extLst>
                <a:ext uri="{FF2B5EF4-FFF2-40B4-BE49-F238E27FC236}">
                  <a16:creationId xmlns:a16="http://schemas.microsoft.com/office/drawing/2014/main" id="{703C2DB9-0850-7109-8879-E7C15FDEDAC7}"/>
                </a:ext>
              </a:extLst>
            </p:cNvPr>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066;p57">
              <a:extLst>
                <a:ext uri="{FF2B5EF4-FFF2-40B4-BE49-F238E27FC236}">
                  <a16:creationId xmlns:a16="http://schemas.microsoft.com/office/drawing/2014/main" id="{A952E761-E465-F8C7-2924-B152D4C7D388}"/>
                </a:ext>
              </a:extLst>
            </p:cNvPr>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067;p57">
              <a:extLst>
                <a:ext uri="{FF2B5EF4-FFF2-40B4-BE49-F238E27FC236}">
                  <a16:creationId xmlns:a16="http://schemas.microsoft.com/office/drawing/2014/main" id="{E8C17D6C-E667-0D92-77D9-F964E02DDE52}"/>
                </a:ext>
              </a:extLst>
            </p:cNvPr>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Rectangle: Rounded Corners 20">
            <a:extLst>
              <a:ext uri="{FF2B5EF4-FFF2-40B4-BE49-F238E27FC236}">
                <a16:creationId xmlns:a16="http://schemas.microsoft.com/office/drawing/2014/main" id="{D98ED57C-3819-FB5E-9D68-9A8591F56FB0}"/>
              </a:ext>
            </a:extLst>
          </p:cNvPr>
          <p:cNvSpPr/>
          <p:nvPr/>
        </p:nvSpPr>
        <p:spPr>
          <a:xfrm>
            <a:off x="550382" y="1889937"/>
            <a:ext cx="4021618" cy="1363626"/>
          </a:xfrm>
          <a:prstGeom prst="roundRect">
            <a:avLst>
              <a:gd name="adj" fmla="val 8499"/>
            </a:avLst>
          </a:prstGeom>
          <a:solidFill>
            <a:srgbClr val="C9B9D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GB" sz="1800">
                <a:solidFill>
                  <a:srgbClr val="3D4258"/>
                </a:solidFill>
                <a:effectLst/>
                <a:latin typeface="Times New Roman" panose="02020603050405020304" pitchFamily="18" charset="0"/>
                <a:ea typeface="Calibri" panose="020F0502020204030204" pitchFamily="34" charset="0"/>
              </a:rPr>
              <a:t>Là quá trình biến đổi thông tin từ</a:t>
            </a:r>
          </a:p>
          <a:p>
            <a:pPr>
              <a:lnSpc>
                <a:spcPct val="150000"/>
              </a:lnSpc>
            </a:pPr>
            <a:r>
              <a:rPr lang="en-GB" sz="1800">
                <a:solidFill>
                  <a:srgbClr val="3D4258"/>
                </a:solidFill>
                <a:effectLst/>
                <a:latin typeface="Times New Roman" panose="02020603050405020304" pitchFamily="18" charset="0"/>
                <a:ea typeface="Calibri" panose="020F0502020204030204" pitchFamily="34" charset="0"/>
              </a:rPr>
              <a:t>dạng ban đầu thành một dạng tín hiệu số</a:t>
            </a:r>
            <a:endParaRPr lang="en-GB" sz="1600">
              <a:solidFill>
                <a:srgbClr val="3D4258"/>
              </a:solidFill>
              <a:latin typeface="Times New Roman" panose="02020603050405020304" pitchFamily="18" charset="0"/>
              <a:cs typeface="Times New Roman" panose="02020603050405020304" pitchFamily="18" charset="0"/>
            </a:endParaRPr>
          </a:p>
        </p:txBody>
      </p:sp>
      <p:pic>
        <p:nvPicPr>
          <p:cNvPr id="3080" name="Picture 8" descr="Mã hóa là gì | Vai trò và Các loại mã hóa phổ biến nhất">
            <a:extLst>
              <a:ext uri="{FF2B5EF4-FFF2-40B4-BE49-F238E27FC236}">
                <a16:creationId xmlns:a16="http://schemas.microsoft.com/office/drawing/2014/main" id="{F3275162-F6B3-4111-6497-44079F488C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847" t="25140" r="11789" b="15993"/>
          <a:stretch/>
        </p:blipFill>
        <p:spPr bwMode="auto">
          <a:xfrm>
            <a:off x="1737662" y="3746687"/>
            <a:ext cx="3071051" cy="1072297"/>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646AA3AF-1D7D-1AE3-A66C-D2A3876A90DD}"/>
              </a:ext>
            </a:extLst>
          </p:cNvPr>
          <p:cNvGrpSpPr/>
          <p:nvPr/>
        </p:nvGrpSpPr>
        <p:grpSpPr>
          <a:xfrm>
            <a:off x="5025603" y="1123950"/>
            <a:ext cx="3615796" cy="2938578"/>
            <a:chOff x="3469164" y="1028970"/>
            <a:chExt cx="3466792" cy="2717718"/>
          </a:xfrm>
        </p:grpSpPr>
        <p:pic>
          <p:nvPicPr>
            <p:cNvPr id="50" name="Picture 49">
              <a:extLst>
                <a:ext uri="{FF2B5EF4-FFF2-40B4-BE49-F238E27FC236}">
                  <a16:creationId xmlns:a16="http://schemas.microsoft.com/office/drawing/2014/main" id="{CA2336BF-2953-21C4-26E5-EF841E82FA83}"/>
                </a:ext>
              </a:extLst>
            </p:cNvPr>
            <p:cNvPicPr>
              <a:picLocks noChangeAspect="1"/>
            </p:cNvPicPr>
            <p:nvPr/>
          </p:nvPicPr>
          <p:blipFill rotWithShape="1">
            <a:blip r:embed="rId3"/>
            <a:srcRect l="4945" r="40027" b="4587"/>
            <a:stretch/>
          </p:blipFill>
          <p:spPr>
            <a:xfrm>
              <a:off x="3469164" y="1028970"/>
              <a:ext cx="3465036" cy="2717718"/>
            </a:xfrm>
            <a:prstGeom prst="rect">
              <a:avLst/>
            </a:prstGeom>
            <a:ln>
              <a:noFill/>
            </a:ln>
            <a:effectLst>
              <a:softEdge rad="112500"/>
            </a:effectLst>
          </p:spPr>
        </p:pic>
        <p:sp>
          <p:nvSpPr>
            <p:cNvPr id="51" name="Rectangle 50">
              <a:extLst>
                <a:ext uri="{FF2B5EF4-FFF2-40B4-BE49-F238E27FC236}">
                  <a16:creationId xmlns:a16="http://schemas.microsoft.com/office/drawing/2014/main" id="{DAF9F1F5-5BE3-BA14-922C-4CD84D605574}"/>
                </a:ext>
              </a:extLst>
            </p:cNvPr>
            <p:cNvSpPr/>
            <p:nvPr/>
          </p:nvSpPr>
          <p:spPr>
            <a:xfrm rot="17966282">
              <a:off x="6783437" y="1740250"/>
              <a:ext cx="112764" cy="192275"/>
            </a:xfrm>
            <a:prstGeom prst="rect">
              <a:avLst/>
            </a:prstGeom>
            <a:solidFill>
              <a:srgbClr val="FFF9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3918B3E2-D638-570C-3147-2111DD9345C0}"/>
                </a:ext>
              </a:extLst>
            </p:cNvPr>
            <p:cNvSpPr/>
            <p:nvPr/>
          </p:nvSpPr>
          <p:spPr>
            <a:xfrm>
              <a:off x="5013494" y="2351274"/>
              <a:ext cx="1093428" cy="1363626"/>
            </a:xfrm>
            <a:prstGeom prst="rect">
              <a:avLst/>
            </a:prstGeom>
            <a:solidFill>
              <a:srgbClr val="FFF9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7D4AF6EE-CAB2-3359-B14C-E76507CD61F4}"/>
                </a:ext>
              </a:extLst>
            </p:cNvPr>
            <p:cNvSpPr/>
            <p:nvPr/>
          </p:nvSpPr>
          <p:spPr>
            <a:xfrm>
              <a:off x="6056456" y="2643645"/>
              <a:ext cx="877744" cy="980277"/>
            </a:xfrm>
            <a:prstGeom prst="rect">
              <a:avLst/>
            </a:prstGeom>
            <a:solidFill>
              <a:srgbClr val="FFF9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450759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AE62F12-45EC-4FD8-8ADF-791D8750967B}"/>
              </a:ext>
            </a:extLst>
          </p:cNvPr>
          <p:cNvSpPr>
            <a:spLocks noGrp="1"/>
          </p:cNvSpPr>
          <p:nvPr>
            <p:ph type="subTitle" idx="1"/>
          </p:nvPr>
        </p:nvSpPr>
        <p:spPr>
          <a:xfrm>
            <a:off x="720000" y="1164921"/>
            <a:ext cx="7704000" cy="3533553"/>
          </a:xfrm>
        </p:spPr>
        <p:txBody>
          <a:bodyPr/>
          <a:lstStyle/>
          <a:p>
            <a:r>
              <a:rPr lang="vi-VN"/>
              <a:t>	</a:t>
            </a:r>
            <a:r>
              <a:rPr lang="vi-VN" sz="2400">
                <a:latin typeface="+mj-lt"/>
              </a:rPr>
              <a:t>Biểu thức được tính từ trái sang phải.</a:t>
            </a:r>
          </a:p>
          <a:p>
            <a:r>
              <a:rPr lang="vi-VN" sz="2400">
                <a:latin typeface="+mj-lt"/>
              </a:rPr>
              <a:t>	Biểu thức trong ngoặc đơn được đánh giá trước.</a:t>
            </a:r>
          </a:p>
          <a:p>
            <a:r>
              <a:rPr lang="vi-VN" sz="2400">
                <a:latin typeface="+mj-lt"/>
              </a:rPr>
              <a:t>	Thứ tự ưu tiên của các phép toán : </a:t>
            </a:r>
            <a:r>
              <a:rPr lang="vi-VN" sz="2400" b="1">
                <a:latin typeface="+mj-lt"/>
              </a:rPr>
              <a:t>NOT &gt; AND &gt; OR</a:t>
            </a:r>
          </a:p>
          <a:p>
            <a:endParaRPr lang="en-US"/>
          </a:p>
        </p:txBody>
      </p:sp>
      <p:sp>
        <p:nvSpPr>
          <p:cNvPr id="3" name="Title 2">
            <a:extLst>
              <a:ext uri="{FF2B5EF4-FFF2-40B4-BE49-F238E27FC236}">
                <a16:creationId xmlns:a16="http://schemas.microsoft.com/office/drawing/2014/main" id="{DD1C1C41-493F-4D4F-A2F3-F15951141217}"/>
              </a:ext>
            </a:extLst>
          </p:cNvPr>
          <p:cNvSpPr>
            <a:spLocks noGrp="1"/>
          </p:cNvSpPr>
          <p:nvPr>
            <p:ph type="title"/>
          </p:nvPr>
        </p:nvSpPr>
        <p:spPr/>
        <p:txBody>
          <a:bodyPr/>
          <a:lstStyle/>
          <a:p>
            <a:pPr algn="ctr"/>
            <a:r>
              <a:rPr lang="en-US" b="1">
                <a:latin typeface="Times New Roman" panose="02020603050405020304" pitchFamily="18" charset="0"/>
                <a:cs typeface="Times New Roman" panose="02020603050405020304" pitchFamily="18" charset="0"/>
              </a:rPr>
              <a:t>Độ ưu tiên của các phép toán</a:t>
            </a:r>
          </a:p>
        </p:txBody>
      </p:sp>
      <p:pic>
        <p:nvPicPr>
          <p:cNvPr id="4" name="Picture 3">
            <a:extLst>
              <a:ext uri="{FF2B5EF4-FFF2-40B4-BE49-F238E27FC236}">
                <a16:creationId xmlns:a16="http://schemas.microsoft.com/office/drawing/2014/main" id="{8DFDFCDB-FB3D-4CC5-85BA-395F3BFA96A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794094" y="2659432"/>
            <a:ext cx="2629906" cy="1406829"/>
          </a:xfrm>
          <a:prstGeom prst="rect">
            <a:avLst/>
          </a:prstGeom>
          <a:noFill/>
          <a:ln>
            <a:noFill/>
          </a:ln>
          <a:effec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E8306DC-E222-41D9-B678-5C0A1D61DAC1}"/>
                  </a:ext>
                </a:extLst>
              </p:cNvPr>
              <p:cNvSpPr txBox="1"/>
              <p:nvPr/>
            </p:nvSpPr>
            <p:spPr>
              <a:xfrm>
                <a:off x="1159418" y="2919170"/>
                <a:ext cx="4380978" cy="460767"/>
              </a:xfrm>
              <a:prstGeom prst="rect">
                <a:avLst/>
              </a:prstGeom>
              <a:noFill/>
            </p:spPr>
            <p:txBody>
              <a:bodyPr wrap="square">
                <a:spAutoFit/>
              </a:bodyPr>
              <a:lstStyle/>
              <a:p>
                <a:pPr>
                  <a:lnSpc>
                    <a:spcPct val="107000"/>
                  </a:lnSpc>
                  <a:spcAft>
                    <a:spcPts val="80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Ví dụ: Y = A + B.</a:t>
                </a:r>
                <a14:m>
                  <m:oMath xmlns:m="http://schemas.openxmlformats.org/officeDocument/2006/math">
                    <m:acc>
                      <m:accPr>
                        <m:chr m:val="̅"/>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2400" i="1">
                            <a:effectLst/>
                            <a:latin typeface="Cambria Math" panose="02040503050406030204" pitchFamily="18" charset="0"/>
                            <a:ea typeface="Calibri" panose="020F0502020204030204" pitchFamily="34" charset="0"/>
                            <a:cs typeface="Times New Roman" panose="02020603050405020304" pitchFamily="18" charset="0"/>
                          </a:rPr>
                          <m:t>𝐴</m:t>
                        </m:r>
                      </m:e>
                    </m:acc>
                  </m:oMath>
                </a14:m>
                <a:r>
                  <a:rPr lang="en-US" sz="24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FE8306DC-E222-41D9-B678-5C0A1D61DAC1}"/>
                  </a:ext>
                </a:extLst>
              </p:cNvPr>
              <p:cNvSpPr txBox="1">
                <a:spLocks noRot="1" noChangeAspect="1" noMove="1" noResize="1" noEditPoints="1" noAdjustHandles="1" noChangeArrowheads="1" noChangeShapeType="1" noTextEdit="1"/>
              </p:cNvSpPr>
              <p:nvPr/>
            </p:nvSpPr>
            <p:spPr>
              <a:xfrm>
                <a:off x="1159418" y="2919170"/>
                <a:ext cx="4380978" cy="460767"/>
              </a:xfrm>
              <a:prstGeom prst="rect">
                <a:avLst/>
              </a:prstGeom>
              <a:blipFill>
                <a:blip r:embed="rId3"/>
                <a:stretch>
                  <a:fillRect l="-2086" t="-10667" b="-30667"/>
                </a:stretch>
              </a:blipFill>
            </p:spPr>
            <p:txBody>
              <a:bodyPr/>
              <a:lstStyle/>
              <a:p>
                <a:r>
                  <a:rPr lang="en-US">
                    <a:noFill/>
                  </a:rPr>
                  <a:t> </a:t>
                </a:r>
              </a:p>
            </p:txBody>
          </p:sp>
        </mc:Fallback>
      </mc:AlternateContent>
    </p:spTree>
    <p:extLst>
      <p:ext uri="{BB962C8B-B14F-4D97-AF65-F5344CB8AC3E}">
        <p14:creationId xmlns:p14="http://schemas.microsoft.com/office/powerpoint/2010/main" val="380873435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3692ED7-8125-9089-85A9-B33F83CAB779}"/>
              </a:ext>
            </a:extLst>
          </p:cNvPr>
          <p:cNvSpPr txBox="1"/>
          <p:nvPr/>
        </p:nvSpPr>
        <p:spPr>
          <a:xfrm>
            <a:off x="160767" y="243750"/>
            <a:ext cx="2720656" cy="705899"/>
          </a:xfrm>
          <a:prstGeom prst="rect">
            <a:avLst/>
          </a:prstGeom>
          <a:noFill/>
        </p:spPr>
        <p:txBody>
          <a:bodyPr wrap="square">
            <a:spAutoFit/>
          </a:bodyPr>
          <a:lstStyle/>
          <a:p>
            <a:pPr marL="571500" indent="-571500">
              <a:lnSpc>
                <a:spcPct val="107000"/>
              </a:lnSpc>
              <a:spcAft>
                <a:spcPts val="800"/>
              </a:spcAft>
              <a:buFont typeface="Amatic SC" panose="00000500000000000000" pitchFamily="2" charset="-79"/>
              <a:buChar char="◊"/>
              <a:tabLst>
                <a:tab pos="2533650" algn="l"/>
              </a:tabLst>
            </a:pPr>
            <a:r>
              <a:rPr lang="en-GB" sz="4000" b="1" kern="100">
                <a:effectLst/>
                <a:latin typeface="Amatic SC" panose="00000500000000000000" pitchFamily="2" charset="-79"/>
                <a:ea typeface="Calibri" panose="020F0502020204030204" pitchFamily="34" charset="0"/>
                <a:cs typeface="Amatic SC" panose="00000500000000000000" pitchFamily="2" charset="-79"/>
              </a:rPr>
              <a:t>Mã ho</a:t>
            </a:r>
            <a:r>
              <a:rPr lang="en-GB" sz="4000" b="1" kern="100">
                <a:latin typeface="Amatic SC" panose="00000500000000000000" pitchFamily="2" charset="-79"/>
                <a:ea typeface="Calibri" panose="020F0502020204030204" pitchFamily="34" charset="0"/>
                <a:cs typeface="Amatic SC" panose="00000500000000000000" pitchFamily="2" charset="-79"/>
              </a:rPr>
              <a:t>á</a:t>
            </a:r>
            <a:endParaRPr lang="en-GB" sz="4000" kern="100">
              <a:effectLst/>
              <a:latin typeface="Amatic SC" panose="00000500000000000000" pitchFamily="2" charset="-79"/>
              <a:ea typeface="Calibri" panose="020F0502020204030204" pitchFamily="34" charset="0"/>
              <a:cs typeface="Amatic SC" panose="00000500000000000000" pitchFamily="2" charset="-79"/>
            </a:endParaRPr>
          </a:p>
        </p:txBody>
      </p:sp>
      <p:sp>
        <p:nvSpPr>
          <p:cNvPr id="8" name="TextBox 7">
            <a:extLst>
              <a:ext uri="{FF2B5EF4-FFF2-40B4-BE49-F238E27FC236}">
                <a16:creationId xmlns:a16="http://schemas.microsoft.com/office/drawing/2014/main" id="{1FAC42E1-50AE-53E7-B3C9-ADA98ADC7A6B}"/>
              </a:ext>
            </a:extLst>
          </p:cNvPr>
          <p:cNvSpPr txBox="1"/>
          <p:nvPr/>
        </p:nvSpPr>
        <p:spPr>
          <a:xfrm rot="365518">
            <a:off x="3211672" y="2218800"/>
            <a:ext cx="2720656" cy="705899"/>
          </a:xfrm>
          <a:prstGeom prst="rect">
            <a:avLst/>
          </a:prstGeom>
          <a:noFill/>
        </p:spPr>
        <p:txBody>
          <a:bodyPr wrap="square">
            <a:spAutoFit/>
          </a:bodyPr>
          <a:lstStyle/>
          <a:p>
            <a:pPr algn="ctr">
              <a:lnSpc>
                <a:spcPct val="107000"/>
              </a:lnSpc>
              <a:spcAft>
                <a:spcPts val="800"/>
              </a:spcAft>
              <a:tabLst>
                <a:tab pos="2533650" algn="l"/>
              </a:tabLst>
            </a:pPr>
            <a:r>
              <a:rPr lang="en-GB" sz="4000" b="1" kern="100">
                <a:latin typeface="Amatic SC" panose="00000500000000000000" pitchFamily="2" charset="-79"/>
                <a:ea typeface="Calibri" panose="020F0502020204030204" pitchFamily="34" charset="0"/>
                <a:cs typeface="Amatic SC" panose="00000500000000000000" pitchFamily="2" charset="-79"/>
              </a:rPr>
              <a:t>Mục tiêu</a:t>
            </a:r>
            <a:endParaRPr lang="en-GB" sz="4000" kern="100">
              <a:effectLst/>
              <a:latin typeface="Amatic SC" panose="00000500000000000000" pitchFamily="2" charset="-79"/>
              <a:ea typeface="Calibri" panose="020F0502020204030204" pitchFamily="34" charset="0"/>
              <a:cs typeface="Amatic SC" panose="00000500000000000000" pitchFamily="2" charset="-79"/>
            </a:endParaRPr>
          </a:p>
        </p:txBody>
      </p:sp>
      <p:sp>
        <p:nvSpPr>
          <p:cNvPr id="12" name="TextBox 11">
            <a:extLst>
              <a:ext uri="{FF2B5EF4-FFF2-40B4-BE49-F238E27FC236}">
                <a16:creationId xmlns:a16="http://schemas.microsoft.com/office/drawing/2014/main" id="{5C41E221-BA3C-FC94-1D62-BD6CCA5022B6}"/>
              </a:ext>
            </a:extLst>
          </p:cNvPr>
          <p:cNvSpPr txBox="1"/>
          <p:nvPr/>
        </p:nvSpPr>
        <p:spPr>
          <a:xfrm>
            <a:off x="1335379" y="2806134"/>
            <a:ext cx="2286197" cy="521874"/>
          </a:xfrm>
          <a:prstGeom prst="rect">
            <a:avLst/>
          </a:prstGeom>
          <a:noFill/>
        </p:spPr>
        <p:txBody>
          <a:bodyPr wrap="square">
            <a:spAutoFit/>
          </a:bodyPr>
          <a:lstStyle/>
          <a:p>
            <a:pPr algn="ctr">
              <a:lnSpc>
                <a:spcPct val="107000"/>
              </a:lnSpc>
              <a:spcAft>
                <a:spcPts val="800"/>
              </a:spcAft>
              <a:tabLst>
                <a:tab pos="2533650" algn="l"/>
              </a:tabLst>
            </a:pPr>
            <a:r>
              <a:rPr lang="en-GB" sz="2800" b="1" kern="100">
                <a:latin typeface="Amatic SC" panose="00000500000000000000" pitchFamily="2" charset="-79"/>
                <a:ea typeface="Calibri" panose="020F0502020204030204" pitchFamily="34" charset="0"/>
                <a:cs typeface="Amatic SC" panose="00000500000000000000" pitchFamily="2" charset="-79"/>
              </a:rPr>
              <a:t>giảm kích thước</a:t>
            </a:r>
            <a:endParaRPr lang="en-GB" sz="2800" kern="100">
              <a:effectLst/>
              <a:latin typeface="Amatic SC" panose="00000500000000000000" pitchFamily="2" charset="-79"/>
              <a:ea typeface="Calibri" panose="020F0502020204030204" pitchFamily="34" charset="0"/>
              <a:cs typeface="Amatic SC" panose="00000500000000000000" pitchFamily="2" charset="-79"/>
            </a:endParaRPr>
          </a:p>
        </p:txBody>
      </p:sp>
      <p:sp>
        <p:nvSpPr>
          <p:cNvPr id="13" name="Google Shape;155;p18">
            <a:extLst>
              <a:ext uri="{FF2B5EF4-FFF2-40B4-BE49-F238E27FC236}">
                <a16:creationId xmlns:a16="http://schemas.microsoft.com/office/drawing/2014/main" id="{ABE83DEE-FB28-1F30-5D25-8ECE28BB1BA2}"/>
              </a:ext>
            </a:extLst>
          </p:cNvPr>
          <p:cNvSpPr/>
          <p:nvPr/>
        </p:nvSpPr>
        <p:spPr>
          <a:xfrm>
            <a:off x="3530599" y="1536697"/>
            <a:ext cx="2082802" cy="207010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2;p13">
            <a:extLst>
              <a:ext uri="{FF2B5EF4-FFF2-40B4-BE49-F238E27FC236}">
                <a16:creationId xmlns:a16="http://schemas.microsoft.com/office/drawing/2014/main" id="{06D090BD-249B-41E9-161A-C7B7B24A3B9E}"/>
              </a:ext>
            </a:extLst>
          </p:cNvPr>
          <p:cNvSpPr/>
          <p:nvPr/>
        </p:nvSpPr>
        <p:spPr>
          <a:xfrm rot="5400000">
            <a:off x="3431528" y="2794384"/>
            <a:ext cx="473086" cy="473086"/>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2;p13">
            <a:extLst>
              <a:ext uri="{FF2B5EF4-FFF2-40B4-BE49-F238E27FC236}">
                <a16:creationId xmlns:a16="http://schemas.microsoft.com/office/drawing/2014/main" id="{2041BDAC-32C3-9775-4788-A0708BF30E0F}"/>
              </a:ext>
            </a:extLst>
          </p:cNvPr>
          <p:cNvSpPr/>
          <p:nvPr/>
        </p:nvSpPr>
        <p:spPr>
          <a:xfrm rot="5400000">
            <a:off x="4946465" y="1546684"/>
            <a:ext cx="300365" cy="30036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84EC3904-A781-D979-B359-8689195277AA}"/>
              </a:ext>
            </a:extLst>
          </p:cNvPr>
          <p:cNvSpPr txBox="1"/>
          <p:nvPr/>
        </p:nvSpPr>
        <p:spPr>
          <a:xfrm>
            <a:off x="5178611" y="1435929"/>
            <a:ext cx="2286197" cy="521874"/>
          </a:xfrm>
          <a:prstGeom prst="rect">
            <a:avLst/>
          </a:prstGeom>
          <a:noFill/>
        </p:spPr>
        <p:txBody>
          <a:bodyPr wrap="square">
            <a:spAutoFit/>
          </a:bodyPr>
          <a:lstStyle/>
          <a:p>
            <a:pPr algn="ctr">
              <a:lnSpc>
                <a:spcPct val="107000"/>
              </a:lnSpc>
              <a:spcAft>
                <a:spcPts val="800"/>
              </a:spcAft>
              <a:tabLst>
                <a:tab pos="2533650" algn="l"/>
              </a:tabLst>
            </a:pPr>
            <a:r>
              <a:rPr lang="en-GB" sz="2800" b="1" kern="100">
                <a:latin typeface="Amatic SC" panose="00000500000000000000" pitchFamily="2" charset="-79"/>
                <a:ea typeface="Calibri" panose="020F0502020204030204" pitchFamily="34" charset="0"/>
                <a:cs typeface="Amatic SC" panose="00000500000000000000" pitchFamily="2" charset="-79"/>
              </a:rPr>
              <a:t>Bảo mật thông tin</a:t>
            </a:r>
            <a:endParaRPr lang="en-GB" sz="2800" kern="100">
              <a:effectLst/>
              <a:latin typeface="Amatic SC" panose="00000500000000000000" pitchFamily="2" charset="-79"/>
              <a:ea typeface="Calibri" panose="020F0502020204030204" pitchFamily="34" charset="0"/>
              <a:cs typeface="Amatic SC" panose="00000500000000000000" pitchFamily="2" charset="-79"/>
            </a:endParaRPr>
          </a:p>
        </p:txBody>
      </p:sp>
      <p:sp>
        <p:nvSpPr>
          <p:cNvPr id="17" name="TextBox 16">
            <a:extLst>
              <a:ext uri="{FF2B5EF4-FFF2-40B4-BE49-F238E27FC236}">
                <a16:creationId xmlns:a16="http://schemas.microsoft.com/office/drawing/2014/main" id="{182BDCB9-E482-A33D-A525-71E84C20D512}"/>
              </a:ext>
            </a:extLst>
          </p:cNvPr>
          <p:cNvSpPr txBox="1"/>
          <p:nvPr/>
        </p:nvSpPr>
        <p:spPr>
          <a:xfrm>
            <a:off x="5239387" y="3121656"/>
            <a:ext cx="2286197" cy="521874"/>
          </a:xfrm>
          <a:prstGeom prst="rect">
            <a:avLst/>
          </a:prstGeom>
          <a:noFill/>
        </p:spPr>
        <p:txBody>
          <a:bodyPr wrap="square">
            <a:spAutoFit/>
          </a:bodyPr>
          <a:lstStyle/>
          <a:p>
            <a:pPr algn="ctr">
              <a:lnSpc>
                <a:spcPct val="107000"/>
              </a:lnSpc>
              <a:spcAft>
                <a:spcPts val="800"/>
              </a:spcAft>
              <a:tabLst>
                <a:tab pos="2533650" algn="l"/>
              </a:tabLst>
            </a:pPr>
            <a:r>
              <a:rPr lang="en-GB" sz="2800" b="1" kern="100">
                <a:latin typeface="Amatic SC" panose="00000500000000000000" pitchFamily="2" charset="-79"/>
                <a:ea typeface="Calibri" panose="020F0502020204030204" pitchFamily="34" charset="0"/>
                <a:cs typeface="Amatic SC" panose="00000500000000000000" pitchFamily="2" charset="-79"/>
              </a:rPr>
              <a:t>Chuẩn hoá dữ liệu</a:t>
            </a:r>
            <a:endParaRPr lang="en-GB" sz="2800" kern="100">
              <a:effectLst/>
              <a:latin typeface="Amatic SC" panose="00000500000000000000" pitchFamily="2" charset="-79"/>
              <a:ea typeface="Calibri" panose="020F0502020204030204" pitchFamily="34" charset="0"/>
              <a:cs typeface="Amatic SC" panose="00000500000000000000" pitchFamily="2" charset="-79"/>
            </a:endParaRPr>
          </a:p>
        </p:txBody>
      </p:sp>
      <p:sp>
        <p:nvSpPr>
          <p:cNvPr id="20" name="Google Shape;112;p13">
            <a:extLst>
              <a:ext uri="{FF2B5EF4-FFF2-40B4-BE49-F238E27FC236}">
                <a16:creationId xmlns:a16="http://schemas.microsoft.com/office/drawing/2014/main" id="{9EF6D65A-6EF2-383B-80A5-5783515C46B9}"/>
              </a:ext>
            </a:extLst>
          </p:cNvPr>
          <p:cNvSpPr/>
          <p:nvPr/>
        </p:nvSpPr>
        <p:spPr>
          <a:xfrm rot="5400000">
            <a:off x="5005996" y="3209980"/>
            <a:ext cx="345228" cy="345226"/>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4" name="Picture 2" descr="Chính sách bảo mật thông tin khách hàng">
            <a:extLst>
              <a:ext uri="{FF2B5EF4-FFF2-40B4-BE49-F238E27FC236}">
                <a16:creationId xmlns:a16="http://schemas.microsoft.com/office/drawing/2014/main" id="{F655A5F2-3F32-44DF-2F01-F21DC1CA5C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7969" y="718409"/>
            <a:ext cx="1656550" cy="16565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ile Size | Technology Glossary Definitions | G2">
            <a:extLst>
              <a:ext uri="{FF2B5EF4-FFF2-40B4-BE49-F238E27FC236}">
                <a16:creationId xmlns:a16="http://schemas.microsoft.com/office/drawing/2014/main" id="{8FFAE5D5-8450-0726-C763-9D77DAC849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849" t="11833" r="28849" b="11833"/>
          <a:stretch/>
        </p:blipFill>
        <p:spPr bwMode="auto">
          <a:xfrm>
            <a:off x="1678996" y="1203605"/>
            <a:ext cx="1587698" cy="16608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78" name="Picture 6" descr="09/2023] Chuẩn Hóa Dữ Liệu Là Gì | 1NF, 2NF, 3NF, 4NF &amp; BCNF Và Các Ví Dụ">
            <a:extLst>
              <a:ext uri="{FF2B5EF4-FFF2-40B4-BE49-F238E27FC236}">
                <a16:creationId xmlns:a16="http://schemas.microsoft.com/office/drawing/2014/main" id="{1BDD1E9A-6FA9-F514-65A6-D9C62B8FD7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239" r="11239"/>
          <a:stretch/>
        </p:blipFill>
        <p:spPr bwMode="auto">
          <a:xfrm>
            <a:off x="5351223" y="3555207"/>
            <a:ext cx="2454792" cy="146850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6230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D2B75C-3BE5-4C4F-0A83-78E2F76671D0}"/>
              </a:ext>
            </a:extLst>
          </p:cNvPr>
          <p:cNvSpPr>
            <a:spLocks noGrp="1"/>
          </p:cNvSpPr>
          <p:nvPr>
            <p:ph type="title"/>
          </p:nvPr>
        </p:nvSpPr>
        <p:spPr/>
        <p:txBody>
          <a:bodyPr/>
          <a:lstStyle/>
          <a:p>
            <a:r>
              <a:rPr lang="en-GB" b="1">
                <a:latin typeface="Amatic SC" panose="00000500000000000000" pitchFamily="2" charset="-79"/>
                <a:cs typeface="Amatic SC" panose="00000500000000000000" pitchFamily="2" charset="-79"/>
              </a:rPr>
              <a:t>Mạch mã hoá</a:t>
            </a:r>
          </a:p>
        </p:txBody>
      </p:sp>
      <p:grpSp>
        <p:nvGrpSpPr>
          <p:cNvPr id="11" name="Group 10">
            <a:extLst>
              <a:ext uri="{FF2B5EF4-FFF2-40B4-BE49-F238E27FC236}">
                <a16:creationId xmlns:a16="http://schemas.microsoft.com/office/drawing/2014/main" id="{1D2ABF89-A384-C419-9CC9-7177103C08C2}"/>
              </a:ext>
            </a:extLst>
          </p:cNvPr>
          <p:cNvGrpSpPr/>
          <p:nvPr/>
        </p:nvGrpSpPr>
        <p:grpSpPr>
          <a:xfrm>
            <a:off x="591214" y="1696709"/>
            <a:ext cx="3980786" cy="2798634"/>
            <a:chOff x="3432461" y="1095153"/>
            <a:chExt cx="4363059" cy="3067386"/>
          </a:xfrm>
        </p:grpSpPr>
        <p:pic>
          <p:nvPicPr>
            <p:cNvPr id="9" name="Picture 8">
              <a:extLst>
                <a:ext uri="{FF2B5EF4-FFF2-40B4-BE49-F238E27FC236}">
                  <a16:creationId xmlns:a16="http://schemas.microsoft.com/office/drawing/2014/main" id="{B335E282-7427-241E-267C-0BDC65EF5940}"/>
                </a:ext>
              </a:extLst>
            </p:cNvPr>
            <p:cNvPicPr>
              <a:picLocks noChangeAspect="1"/>
            </p:cNvPicPr>
            <p:nvPr/>
          </p:nvPicPr>
          <p:blipFill rotWithShape="1">
            <a:blip r:embed="rId2"/>
            <a:srcRect t="3485" b="2912"/>
            <a:stretch/>
          </p:blipFill>
          <p:spPr>
            <a:xfrm>
              <a:off x="3432461" y="1095153"/>
              <a:ext cx="4363059" cy="3067386"/>
            </a:xfrm>
            <a:prstGeom prst="rect">
              <a:avLst/>
            </a:prstGeom>
          </p:spPr>
        </p:pic>
        <p:sp>
          <p:nvSpPr>
            <p:cNvPr id="10" name="Rectangle 9">
              <a:extLst>
                <a:ext uri="{FF2B5EF4-FFF2-40B4-BE49-F238E27FC236}">
                  <a16:creationId xmlns:a16="http://schemas.microsoft.com/office/drawing/2014/main" id="{A1E7216F-CE62-A31E-11F2-9A670C2A52E1}"/>
                </a:ext>
              </a:extLst>
            </p:cNvPr>
            <p:cNvSpPr/>
            <p:nvPr/>
          </p:nvSpPr>
          <p:spPr>
            <a:xfrm>
              <a:off x="3432461" y="1095153"/>
              <a:ext cx="1275907" cy="361507"/>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 name="Rectangle: Rounded Corners 13">
            <a:extLst>
              <a:ext uri="{FF2B5EF4-FFF2-40B4-BE49-F238E27FC236}">
                <a16:creationId xmlns:a16="http://schemas.microsoft.com/office/drawing/2014/main" id="{DE77D1E0-CE76-C31B-6908-47AF2024C7C8}"/>
              </a:ext>
            </a:extLst>
          </p:cNvPr>
          <p:cNvSpPr/>
          <p:nvPr/>
        </p:nvSpPr>
        <p:spPr>
          <a:xfrm>
            <a:off x="3796790" y="747806"/>
            <a:ext cx="4804949" cy="1363626"/>
          </a:xfrm>
          <a:prstGeom prst="roundRect">
            <a:avLst>
              <a:gd name="adj" fmla="val 8499"/>
            </a:avLst>
          </a:prstGeom>
          <a:solidFill>
            <a:srgbClr val="C9B9D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l" rtl="0">
              <a:spcBef>
                <a:spcPts val="0"/>
              </a:spcBef>
              <a:spcAft>
                <a:spcPts val="0"/>
              </a:spcAft>
            </a:pPr>
            <a:r>
              <a:rPr lang="en-GB" sz="1800" b="0" i="0">
                <a:solidFill>
                  <a:srgbClr val="002060"/>
                </a:solidFill>
                <a:effectLst/>
                <a:latin typeface="Times New Roman" panose="02020603050405020304" pitchFamily="18" charset="0"/>
                <a:ea typeface="Calibri" panose="020F0502020204030204" pitchFamily="34" charset="0"/>
                <a:cs typeface="Arial" panose="020B0604020202020204" pitchFamily="34" charset="0"/>
              </a:rPr>
              <a:t>Khi có 1 đường ở ngõ vào ở trạng thái tích cực </a:t>
            </a:r>
            <a:r>
              <a:rPr lang="en-GB" sz="1800" b="0" i="0">
                <a:solidFill>
                  <a:srgbClr val="3D4258"/>
                </a:solidFill>
                <a:effectLst/>
                <a:latin typeface="Times New Roman" panose="02020603050405020304" pitchFamily="18" charset="0"/>
                <a:ea typeface="Calibri" panose="020F0502020204030204" pitchFamily="34" charset="0"/>
                <a:cs typeface="Arial" panose="020B0604020202020204" pitchFamily="34" charset="0"/>
              </a:rPr>
              <a:t>thì sẽ tạo ra 1 số nhị phân tương ứng ở các ngõ ra</a:t>
            </a:r>
            <a:endParaRPr lang="en-GB" sz="2400">
              <a:solidFill>
                <a:srgbClr val="3D4258"/>
              </a:solidFill>
              <a:effectLst/>
            </a:endParaRPr>
          </a:p>
        </p:txBody>
      </p:sp>
      <p:sp>
        <p:nvSpPr>
          <p:cNvPr id="16" name="Rectangle: Rounded Corners 15">
            <a:extLst>
              <a:ext uri="{FF2B5EF4-FFF2-40B4-BE49-F238E27FC236}">
                <a16:creationId xmlns:a16="http://schemas.microsoft.com/office/drawing/2014/main" id="{DFE1809A-1380-949A-95B1-146A299B68E5}"/>
              </a:ext>
            </a:extLst>
          </p:cNvPr>
          <p:cNvSpPr/>
          <p:nvPr/>
        </p:nvSpPr>
        <p:spPr>
          <a:xfrm>
            <a:off x="5064112" y="2414213"/>
            <a:ext cx="3359888" cy="1363626"/>
          </a:xfrm>
          <a:prstGeom prst="roundRect">
            <a:avLst>
              <a:gd name="adj" fmla="val 8499"/>
            </a:avLst>
          </a:prstGeom>
          <a:solidFill>
            <a:srgbClr val="C9B9D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0">
              <a:spcBef>
                <a:spcPts val="0"/>
              </a:spcBef>
              <a:spcAft>
                <a:spcPts val="0"/>
              </a:spcAft>
            </a:pPr>
            <a:r>
              <a:rPr lang="en-GB" sz="4400" b="1">
                <a:solidFill>
                  <a:srgbClr val="002060"/>
                </a:solidFill>
                <a:effectLst/>
                <a:latin typeface="Times New Roman" panose="02020603050405020304" pitchFamily="18" charset="0"/>
                <a:ea typeface="Calibri" panose="020F0502020204030204" pitchFamily="34" charset="0"/>
              </a:rPr>
              <a:t>m &lt;= 2</a:t>
            </a:r>
            <a:r>
              <a:rPr lang="en-GB" sz="4400" b="1" baseline="30000">
                <a:solidFill>
                  <a:srgbClr val="002060"/>
                </a:solidFill>
                <a:effectLst/>
                <a:latin typeface="Times New Roman" panose="02020603050405020304" pitchFamily="18" charset="0"/>
                <a:ea typeface="Calibri" panose="020F0502020204030204" pitchFamily="34" charset="0"/>
              </a:rPr>
              <a:t>n</a:t>
            </a:r>
            <a:endParaRPr lang="en-GB" sz="5400" b="1">
              <a:solidFill>
                <a:srgbClr val="002060"/>
              </a:solidFill>
              <a:effectLst/>
            </a:endParaRPr>
          </a:p>
        </p:txBody>
      </p:sp>
    </p:spTree>
    <p:extLst>
      <p:ext uri="{BB962C8B-B14F-4D97-AF65-F5344CB8AC3E}">
        <p14:creationId xmlns:p14="http://schemas.microsoft.com/office/powerpoint/2010/main" val="1057659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D2B75C-3BE5-4C4F-0A83-78E2F76671D0}"/>
              </a:ext>
            </a:extLst>
          </p:cNvPr>
          <p:cNvSpPr>
            <a:spLocks noGrp="1"/>
          </p:cNvSpPr>
          <p:nvPr>
            <p:ph type="title"/>
          </p:nvPr>
        </p:nvSpPr>
        <p:spPr/>
        <p:txBody>
          <a:bodyPr/>
          <a:lstStyle/>
          <a:p>
            <a:r>
              <a:rPr lang="en-GB" b="1">
                <a:latin typeface="Amatic SC" panose="00000500000000000000" pitchFamily="2" charset="-79"/>
                <a:cs typeface="Amatic SC" panose="00000500000000000000" pitchFamily="2" charset="-79"/>
              </a:rPr>
              <a:t>Mạch mã hoá</a:t>
            </a:r>
          </a:p>
        </p:txBody>
      </p:sp>
      <p:grpSp>
        <p:nvGrpSpPr>
          <p:cNvPr id="11" name="Group 10">
            <a:extLst>
              <a:ext uri="{FF2B5EF4-FFF2-40B4-BE49-F238E27FC236}">
                <a16:creationId xmlns:a16="http://schemas.microsoft.com/office/drawing/2014/main" id="{1D2ABF89-A384-C419-9CC9-7177103C08C2}"/>
              </a:ext>
            </a:extLst>
          </p:cNvPr>
          <p:cNvGrpSpPr/>
          <p:nvPr/>
        </p:nvGrpSpPr>
        <p:grpSpPr>
          <a:xfrm>
            <a:off x="986011" y="2281499"/>
            <a:ext cx="1907437" cy="1340996"/>
            <a:chOff x="3432461" y="1095153"/>
            <a:chExt cx="4363059" cy="3067386"/>
          </a:xfrm>
        </p:grpSpPr>
        <p:pic>
          <p:nvPicPr>
            <p:cNvPr id="9" name="Picture 8">
              <a:extLst>
                <a:ext uri="{FF2B5EF4-FFF2-40B4-BE49-F238E27FC236}">
                  <a16:creationId xmlns:a16="http://schemas.microsoft.com/office/drawing/2014/main" id="{B335E282-7427-241E-267C-0BDC65EF5940}"/>
                </a:ext>
              </a:extLst>
            </p:cNvPr>
            <p:cNvPicPr>
              <a:picLocks noChangeAspect="1"/>
            </p:cNvPicPr>
            <p:nvPr/>
          </p:nvPicPr>
          <p:blipFill rotWithShape="1">
            <a:blip r:embed="rId2"/>
            <a:srcRect t="3485" b="2912"/>
            <a:stretch/>
          </p:blipFill>
          <p:spPr>
            <a:xfrm>
              <a:off x="3432461" y="1095153"/>
              <a:ext cx="4363059" cy="3067386"/>
            </a:xfrm>
            <a:prstGeom prst="rect">
              <a:avLst/>
            </a:prstGeom>
          </p:spPr>
        </p:pic>
        <p:sp>
          <p:nvSpPr>
            <p:cNvPr id="10" name="Rectangle 9">
              <a:extLst>
                <a:ext uri="{FF2B5EF4-FFF2-40B4-BE49-F238E27FC236}">
                  <a16:creationId xmlns:a16="http://schemas.microsoft.com/office/drawing/2014/main" id="{A1E7216F-CE62-A31E-11F2-9A670C2A52E1}"/>
                </a:ext>
              </a:extLst>
            </p:cNvPr>
            <p:cNvSpPr/>
            <p:nvPr/>
          </p:nvSpPr>
          <p:spPr>
            <a:xfrm>
              <a:off x="3432461" y="1095153"/>
              <a:ext cx="1275907" cy="361507"/>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6" name="Rectangle: Rounded Corners 15">
            <a:extLst>
              <a:ext uri="{FF2B5EF4-FFF2-40B4-BE49-F238E27FC236}">
                <a16:creationId xmlns:a16="http://schemas.microsoft.com/office/drawing/2014/main" id="{DFE1809A-1380-949A-95B1-146A299B68E5}"/>
              </a:ext>
            </a:extLst>
          </p:cNvPr>
          <p:cNvSpPr/>
          <p:nvPr/>
        </p:nvSpPr>
        <p:spPr>
          <a:xfrm>
            <a:off x="720000" y="1171315"/>
            <a:ext cx="2439460" cy="875772"/>
          </a:xfrm>
          <a:prstGeom prst="roundRect">
            <a:avLst>
              <a:gd name="adj" fmla="val 8499"/>
            </a:avLst>
          </a:prstGeom>
          <a:solidFill>
            <a:srgbClr val="C9B9D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0">
              <a:spcBef>
                <a:spcPts val="0"/>
              </a:spcBef>
              <a:spcAft>
                <a:spcPts val="0"/>
              </a:spcAft>
            </a:pPr>
            <a:r>
              <a:rPr lang="en-GB" sz="4400" b="1">
                <a:solidFill>
                  <a:srgbClr val="002060"/>
                </a:solidFill>
                <a:effectLst/>
                <a:latin typeface="Times New Roman" panose="02020603050405020304" pitchFamily="18" charset="0"/>
                <a:ea typeface="Calibri" panose="020F0502020204030204" pitchFamily="34" charset="0"/>
              </a:rPr>
              <a:t>m &lt;= 2</a:t>
            </a:r>
            <a:r>
              <a:rPr lang="en-GB" sz="4400" b="1" baseline="30000">
                <a:solidFill>
                  <a:srgbClr val="002060"/>
                </a:solidFill>
                <a:effectLst/>
                <a:latin typeface="Times New Roman" panose="02020603050405020304" pitchFamily="18" charset="0"/>
                <a:ea typeface="Calibri" panose="020F0502020204030204" pitchFamily="34" charset="0"/>
              </a:rPr>
              <a:t>n</a:t>
            </a:r>
            <a:endParaRPr lang="en-GB" sz="5400" b="1">
              <a:solidFill>
                <a:srgbClr val="002060"/>
              </a:solidFill>
              <a:effectLst/>
            </a:endParaRPr>
          </a:p>
        </p:txBody>
      </p:sp>
      <p:grpSp>
        <p:nvGrpSpPr>
          <p:cNvPr id="7" name="Group 6">
            <a:extLst>
              <a:ext uri="{FF2B5EF4-FFF2-40B4-BE49-F238E27FC236}">
                <a16:creationId xmlns:a16="http://schemas.microsoft.com/office/drawing/2014/main" id="{29EB5221-F522-DFAF-AD01-F3444C904320}"/>
              </a:ext>
            </a:extLst>
          </p:cNvPr>
          <p:cNvGrpSpPr/>
          <p:nvPr/>
        </p:nvGrpSpPr>
        <p:grpSpPr>
          <a:xfrm>
            <a:off x="3731461" y="879604"/>
            <a:ext cx="4997869" cy="1397936"/>
            <a:chOff x="3731461" y="879604"/>
            <a:chExt cx="4997869" cy="1397936"/>
          </a:xfrm>
        </p:grpSpPr>
        <p:pic>
          <p:nvPicPr>
            <p:cNvPr id="2" name="Google Shape;153;p18">
              <a:extLst>
                <a:ext uri="{FF2B5EF4-FFF2-40B4-BE49-F238E27FC236}">
                  <a16:creationId xmlns:a16="http://schemas.microsoft.com/office/drawing/2014/main" id="{CD05F7D7-5909-A198-856D-7E5F590A9F9A}"/>
                </a:ext>
              </a:extLst>
            </p:cNvPr>
            <p:cNvPicPr preferRelativeResize="0"/>
            <p:nvPr/>
          </p:nvPicPr>
          <p:blipFill rotWithShape="1">
            <a:blip r:embed="rId3">
              <a:alphaModFix/>
            </a:blip>
            <a:srcRect l="27323" t="27011" r="23467" b="29558"/>
            <a:stretch/>
          </p:blipFill>
          <p:spPr>
            <a:xfrm>
              <a:off x="3731461" y="894232"/>
              <a:ext cx="4997869" cy="1383308"/>
            </a:xfrm>
            <a:prstGeom prst="roundRect">
              <a:avLst/>
            </a:prstGeom>
            <a:noFill/>
            <a:ln>
              <a:noFill/>
            </a:ln>
            <a:effectLst>
              <a:outerShdw blurRad="50800" dist="38100" dir="2700000" algn="tl" rotWithShape="0">
                <a:prstClr val="black">
                  <a:alpha val="40000"/>
                </a:prstClr>
              </a:outerShdw>
            </a:effectLst>
          </p:spPr>
        </p:pic>
        <p:sp>
          <p:nvSpPr>
            <p:cNvPr id="5" name="TextBox 4">
              <a:extLst>
                <a:ext uri="{FF2B5EF4-FFF2-40B4-BE49-F238E27FC236}">
                  <a16:creationId xmlns:a16="http://schemas.microsoft.com/office/drawing/2014/main" id="{7E5377F1-E3FB-9736-3F50-BB799EF3060D}"/>
                </a:ext>
              </a:extLst>
            </p:cNvPr>
            <p:cNvSpPr txBox="1"/>
            <p:nvPr/>
          </p:nvSpPr>
          <p:spPr>
            <a:xfrm>
              <a:off x="4097318" y="879604"/>
              <a:ext cx="4326682" cy="1289071"/>
            </a:xfrm>
            <a:prstGeom prst="rect">
              <a:avLst/>
            </a:prstGeom>
            <a:noFill/>
          </p:spPr>
          <p:txBody>
            <a:bodyPr wrap="square" anchor="ctr">
              <a:spAutoFit/>
            </a:bodyPr>
            <a:lstStyle/>
            <a:p>
              <a:pPr marL="342900" lvl="0" indent="-342900">
                <a:lnSpc>
                  <a:spcPct val="150000"/>
                </a:lnSpc>
                <a:buFont typeface="Symbol" panose="05050102010706020507" pitchFamily="18" charset="2"/>
                <a:buChar char=""/>
              </a:pPr>
              <a:r>
                <a:rPr lang="en-GB" sz="1800" kern="100">
                  <a:solidFill>
                    <a:srgbClr val="3D4258"/>
                  </a:solidFill>
                  <a:effectLst/>
                  <a:latin typeface="Times New Roman" panose="02020603050405020304" pitchFamily="18" charset="0"/>
                  <a:ea typeface="Calibri" panose="020F0502020204030204" pitchFamily="34" charset="0"/>
                  <a:cs typeface="Times New Roman" panose="02020603050405020304" pitchFamily="18" charset="0"/>
                </a:rPr>
                <a:t>m = 3, 4 thì n = 2</a:t>
              </a:r>
            </a:p>
            <a:p>
              <a:pPr marL="342900" lvl="0" indent="-342900">
                <a:lnSpc>
                  <a:spcPct val="150000"/>
                </a:lnSpc>
                <a:buFont typeface="Symbol" panose="05050102010706020507" pitchFamily="18" charset="2"/>
                <a:buChar char=""/>
              </a:pPr>
              <a:r>
                <a:rPr lang="en-GB" sz="1800" kern="100">
                  <a:solidFill>
                    <a:srgbClr val="3D4258"/>
                  </a:solidFill>
                  <a:effectLst/>
                  <a:latin typeface="Times New Roman" panose="02020603050405020304" pitchFamily="18" charset="0"/>
                  <a:ea typeface="Calibri" panose="020F0502020204030204" pitchFamily="34" charset="0"/>
                  <a:cs typeface="Times New Roman" panose="02020603050405020304" pitchFamily="18" charset="0"/>
                </a:rPr>
                <a:t>m = 5, 6, 7, 8 thì n = 3</a:t>
              </a:r>
            </a:p>
            <a:p>
              <a:pPr marL="342900" lvl="0" indent="-342900">
                <a:lnSpc>
                  <a:spcPct val="150000"/>
                </a:lnSpc>
                <a:spcAft>
                  <a:spcPts val="800"/>
                </a:spcAft>
                <a:buFont typeface="Symbol" panose="05050102010706020507" pitchFamily="18" charset="2"/>
                <a:buChar char=""/>
              </a:pPr>
              <a:r>
                <a:rPr lang="en-GB" sz="1800" kern="100">
                  <a:solidFill>
                    <a:srgbClr val="3D4258"/>
                  </a:solidFill>
                  <a:effectLst/>
                  <a:latin typeface="Times New Roman" panose="02020603050405020304" pitchFamily="18" charset="0"/>
                  <a:ea typeface="Calibri" panose="020F0502020204030204" pitchFamily="34" charset="0"/>
                  <a:cs typeface="Times New Roman" panose="02020603050405020304" pitchFamily="18" charset="0"/>
                </a:rPr>
                <a:t>m = 9, 10, 11, 12, 13, 14, 15, 16 thì n = 4</a:t>
              </a:r>
            </a:p>
          </p:txBody>
        </p:sp>
      </p:grpSp>
      <p:pic>
        <p:nvPicPr>
          <p:cNvPr id="1026" name="Picture 2" descr="Mạch bàn phím đơn giản dùng IC 74LS147">
            <a:extLst>
              <a:ext uri="{FF2B5EF4-FFF2-40B4-BE49-F238E27FC236}">
                <a16:creationId xmlns:a16="http://schemas.microsoft.com/office/drawing/2014/main" id="{2CAA55F8-D32E-A6E1-724A-B05EC78BF9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1786" y="2360520"/>
            <a:ext cx="5380074" cy="2125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1681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D2B75C-3BE5-4C4F-0A83-78E2F76671D0}"/>
              </a:ext>
            </a:extLst>
          </p:cNvPr>
          <p:cNvSpPr>
            <a:spLocks noGrp="1"/>
          </p:cNvSpPr>
          <p:nvPr>
            <p:ph type="title"/>
          </p:nvPr>
        </p:nvSpPr>
        <p:spPr/>
        <p:txBody>
          <a:bodyPr/>
          <a:lstStyle/>
          <a:p>
            <a:r>
              <a:rPr lang="en-GB" b="1">
                <a:latin typeface="Amatic SC" panose="00000500000000000000" pitchFamily="2" charset="-79"/>
                <a:cs typeface="Amatic SC" panose="00000500000000000000" pitchFamily="2" charset="-79"/>
              </a:rPr>
              <a:t>Mạch mã hoá</a:t>
            </a:r>
          </a:p>
        </p:txBody>
      </p:sp>
      <p:pic>
        <p:nvPicPr>
          <p:cNvPr id="23" name="Picture 22">
            <a:extLst>
              <a:ext uri="{FF2B5EF4-FFF2-40B4-BE49-F238E27FC236}">
                <a16:creationId xmlns:a16="http://schemas.microsoft.com/office/drawing/2014/main" id="{9966E930-4D52-4EE2-E720-F223AC9251FC}"/>
              </a:ext>
            </a:extLst>
          </p:cNvPr>
          <p:cNvPicPr>
            <a:picLocks noChangeAspect="1"/>
          </p:cNvPicPr>
          <p:nvPr/>
        </p:nvPicPr>
        <p:blipFill rotWithShape="1">
          <a:blip r:embed="rId3"/>
          <a:srcRect l="2676" r="13614"/>
          <a:stretch/>
        </p:blipFill>
        <p:spPr>
          <a:xfrm>
            <a:off x="4210493" y="647065"/>
            <a:ext cx="3987210" cy="2743583"/>
          </a:xfrm>
          <a:prstGeom prst="rect">
            <a:avLst/>
          </a:prstGeom>
        </p:spPr>
      </p:pic>
      <p:sp>
        <p:nvSpPr>
          <p:cNvPr id="24" name="Rectangle: Rounded Corners 23">
            <a:extLst>
              <a:ext uri="{FF2B5EF4-FFF2-40B4-BE49-F238E27FC236}">
                <a16:creationId xmlns:a16="http://schemas.microsoft.com/office/drawing/2014/main" id="{F9E42BA0-2D88-5C6F-CA82-98C82909CF00}"/>
              </a:ext>
            </a:extLst>
          </p:cNvPr>
          <p:cNvSpPr/>
          <p:nvPr/>
        </p:nvSpPr>
        <p:spPr>
          <a:xfrm>
            <a:off x="4524154" y="3356594"/>
            <a:ext cx="3359888" cy="726308"/>
          </a:xfrm>
          <a:prstGeom prst="roundRect">
            <a:avLst>
              <a:gd name="adj" fmla="val 8499"/>
            </a:avLst>
          </a:prstGeom>
          <a:solidFill>
            <a:srgbClr val="FDEDA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0">
              <a:spcBef>
                <a:spcPts val="0"/>
              </a:spcBef>
              <a:spcAft>
                <a:spcPts val="0"/>
              </a:spcAft>
            </a:pPr>
            <a:r>
              <a:rPr lang="en-GB" sz="2400" b="1">
                <a:solidFill>
                  <a:srgbClr val="002060"/>
                </a:solidFill>
                <a:effectLst/>
                <a:latin typeface="Times New Roman" panose="02020603050405020304" pitchFamily="18" charset="0"/>
                <a:cs typeface="Times New Roman" panose="02020603050405020304" pitchFamily="18" charset="0"/>
              </a:rPr>
              <a:t>Bảng trạng thái</a:t>
            </a:r>
          </a:p>
        </p:txBody>
      </p:sp>
      <p:grpSp>
        <p:nvGrpSpPr>
          <p:cNvPr id="25" name="Group 24">
            <a:extLst>
              <a:ext uri="{FF2B5EF4-FFF2-40B4-BE49-F238E27FC236}">
                <a16:creationId xmlns:a16="http://schemas.microsoft.com/office/drawing/2014/main" id="{771A608A-8DC2-0988-8274-14E5A89D3602}"/>
              </a:ext>
            </a:extLst>
          </p:cNvPr>
          <p:cNvGrpSpPr/>
          <p:nvPr/>
        </p:nvGrpSpPr>
        <p:grpSpPr>
          <a:xfrm>
            <a:off x="645572" y="1337044"/>
            <a:ext cx="2797346" cy="2469412"/>
            <a:chOff x="2834740" y="1271405"/>
            <a:chExt cx="3662899" cy="2600689"/>
          </a:xfrm>
        </p:grpSpPr>
        <p:pic>
          <p:nvPicPr>
            <p:cNvPr id="26" name="Picture 25">
              <a:extLst>
                <a:ext uri="{FF2B5EF4-FFF2-40B4-BE49-F238E27FC236}">
                  <a16:creationId xmlns:a16="http://schemas.microsoft.com/office/drawing/2014/main" id="{E46EC4C8-6CDC-00FA-5450-4829F2FC48AA}"/>
                </a:ext>
              </a:extLst>
            </p:cNvPr>
            <p:cNvPicPr>
              <a:picLocks noChangeAspect="1"/>
            </p:cNvPicPr>
            <p:nvPr/>
          </p:nvPicPr>
          <p:blipFill rotWithShape="1">
            <a:blip r:embed="rId4"/>
            <a:srcRect l="8141" r="6252"/>
            <a:stretch/>
          </p:blipFill>
          <p:spPr>
            <a:xfrm>
              <a:off x="2841362" y="1271406"/>
              <a:ext cx="3539352" cy="2600688"/>
            </a:xfrm>
            <a:prstGeom prst="rect">
              <a:avLst/>
            </a:prstGeom>
          </p:spPr>
        </p:pic>
        <p:sp>
          <p:nvSpPr>
            <p:cNvPr id="27" name="Rectangle 26">
              <a:extLst>
                <a:ext uri="{FF2B5EF4-FFF2-40B4-BE49-F238E27FC236}">
                  <a16:creationId xmlns:a16="http://schemas.microsoft.com/office/drawing/2014/main" id="{071E6FFD-BCA5-6B82-7DB5-E880F6531F14}"/>
                </a:ext>
              </a:extLst>
            </p:cNvPr>
            <p:cNvSpPr/>
            <p:nvPr/>
          </p:nvSpPr>
          <p:spPr>
            <a:xfrm>
              <a:off x="2841362" y="1271406"/>
              <a:ext cx="1063256" cy="4572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4ED4B157-930B-3109-BB5C-6889989FC23D}"/>
                </a:ext>
              </a:extLst>
            </p:cNvPr>
            <p:cNvSpPr/>
            <p:nvPr/>
          </p:nvSpPr>
          <p:spPr>
            <a:xfrm>
              <a:off x="5434383" y="1271405"/>
              <a:ext cx="1063256" cy="4572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A9E0AD8F-5037-6C88-3160-E67EF89DB64B}"/>
                </a:ext>
              </a:extLst>
            </p:cNvPr>
            <p:cNvSpPr/>
            <p:nvPr/>
          </p:nvSpPr>
          <p:spPr>
            <a:xfrm>
              <a:off x="2834740" y="3657600"/>
              <a:ext cx="2402958" cy="214494"/>
            </a:xfrm>
            <a:prstGeom prst="rect">
              <a:avLst/>
            </a:prstGeom>
            <a:solidFill>
              <a:srgbClr val="FCFC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8EBB06E4-6438-6E17-BA34-E7000E64D66E}"/>
                </a:ext>
              </a:extLst>
            </p:cNvPr>
            <p:cNvSpPr/>
            <p:nvPr/>
          </p:nvSpPr>
          <p:spPr>
            <a:xfrm flipV="1">
              <a:off x="3839038" y="1271405"/>
              <a:ext cx="1734061" cy="21449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370073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9C56D86-4147-DD42-B8C2-9587CBC92B79}"/>
              </a:ext>
            </a:extLst>
          </p:cNvPr>
          <p:cNvGrpSpPr/>
          <p:nvPr/>
        </p:nvGrpSpPr>
        <p:grpSpPr>
          <a:xfrm>
            <a:off x="645572" y="1337044"/>
            <a:ext cx="2797346" cy="2469412"/>
            <a:chOff x="2834740" y="1271405"/>
            <a:chExt cx="3662899" cy="2600689"/>
          </a:xfrm>
        </p:grpSpPr>
        <p:pic>
          <p:nvPicPr>
            <p:cNvPr id="6" name="Picture 5">
              <a:extLst>
                <a:ext uri="{FF2B5EF4-FFF2-40B4-BE49-F238E27FC236}">
                  <a16:creationId xmlns:a16="http://schemas.microsoft.com/office/drawing/2014/main" id="{8C26861E-C958-9F58-DCFE-7F6992EEF483}"/>
                </a:ext>
              </a:extLst>
            </p:cNvPr>
            <p:cNvPicPr>
              <a:picLocks noChangeAspect="1"/>
            </p:cNvPicPr>
            <p:nvPr/>
          </p:nvPicPr>
          <p:blipFill rotWithShape="1">
            <a:blip r:embed="rId2"/>
            <a:srcRect l="8141" r="6252"/>
            <a:stretch/>
          </p:blipFill>
          <p:spPr>
            <a:xfrm>
              <a:off x="2841362" y="1271406"/>
              <a:ext cx="3539352" cy="2600688"/>
            </a:xfrm>
            <a:prstGeom prst="rect">
              <a:avLst/>
            </a:prstGeom>
          </p:spPr>
        </p:pic>
        <p:sp>
          <p:nvSpPr>
            <p:cNvPr id="7" name="Rectangle 6">
              <a:extLst>
                <a:ext uri="{FF2B5EF4-FFF2-40B4-BE49-F238E27FC236}">
                  <a16:creationId xmlns:a16="http://schemas.microsoft.com/office/drawing/2014/main" id="{4F8729EC-BA82-66AB-B15D-B6F33D689870}"/>
                </a:ext>
              </a:extLst>
            </p:cNvPr>
            <p:cNvSpPr/>
            <p:nvPr/>
          </p:nvSpPr>
          <p:spPr>
            <a:xfrm>
              <a:off x="2841362" y="1271406"/>
              <a:ext cx="1063256" cy="4572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8C91ECC3-FC0C-537E-5482-459AAFB21125}"/>
                </a:ext>
              </a:extLst>
            </p:cNvPr>
            <p:cNvSpPr/>
            <p:nvPr/>
          </p:nvSpPr>
          <p:spPr>
            <a:xfrm>
              <a:off x="5434383" y="1271405"/>
              <a:ext cx="1063256" cy="4572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08018100-5B4E-B27E-4DFF-7DCCF2EE263F}"/>
                </a:ext>
              </a:extLst>
            </p:cNvPr>
            <p:cNvSpPr/>
            <p:nvPr/>
          </p:nvSpPr>
          <p:spPr>
            <a:xfrm>
              <a:off x="2834740" y="3657600"/>
              <a:ext cx="2402958" cy="214494"/>
            </a:xfrm>
            <a:prstGeom prst="rect">
              <a:avLst/>
            </a:prstGeom>
            <a:solidFill>
              <a:srgbClr val="FCFC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8F82CE61-6179-4D31-0591-7ECC1531E4B6}"/>
                </a:ext>
              </a:extLst>
            </p:cNvPr>
            <p:cNvSpPr/>
            <p:nvPr/>
          </p:nvSpPr>
          <p:spPr>
            <a:xfrm flipV="1">
              <a:off x="3839038" y="1271405"/>
              <a:ext cx="1734061" cy="21449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8" name="Picture 17">
            <a:extLst>
              <a:ext uri="{FF2B5EF4-FFF2-40B4-BE49-F238E27FC236}">
                <a16:creationId xmlns:a16="http://schemas.microsoft.com/office/drawing/2014/main" id="{28E0696D-E0FA-13C9-785C-644FEE86F399}"/>
              </a:ext>
            </a:extLst>
          </p:cNvPr>
          <p:cNvPicPr>
            <a:picLocks noChangeAspect="1"/>
          </p:cNvPicPr>
          <p:nvPr/>
        </p:nvPicPr>
        <p:blipFill>
          <a:blip r:embed="rId3"/>
          <a:stretch>
            <a:fillRect/>
          </a:stretch>
        </p:blipFill>
        <p:spPr>
          <a:xfrm>
            <a:off x="4073771" y="1164472"/>
            <a:ext cx="4419600" cy="752475"/>
          </a:xfrm>
          <a:prstGeom prst="rect">
            <a:avLst/>
          </a:prstGeom>
        </p:spPr>
      </p:pic>
      <p:grpSp>
        <p:nvGrpSpPr>
          <p:cNvPr id="22" name="Group 21">
            <a:extLst>
              <a:ext uri="{FF2B5EF4-FFF2-40B4-BE49-F238E27FC236}">
                <a16:creationId xmlns:a16="http://schemas.microsoft.com/office/drawing/2014/main" id="{EFF5843D-9AEB-5BF0-930C-08B8BC756395}"/>
              </a:ext>
            </a:extLst>
          </p:cNvPr>
          <p:cNvGrpSpPr/>
          <p:nvPr/>
        </p:nvGrpSpPr>
        <p:grpSpPr>
          <a:xfrm>
            <a:off x="3897225" y="1916947"/>
            <a:ext cx="4772691" cy="2276793"/>
            <a:chOff x="2185654" y="1433353"/>
            <a:chExt cx="4772691" cy="2276793"/>
          </a:xfrm>
        </p:grpSpPr>
        <p:pic>
          <p:nvPicPr>
            <p:cNvPr id="20" name="Picture 19">
              <a:extLst>
                <a:ext uri="{FF2B5EF4-FFF2-40B4-BE49-F238E27FC236}">
                  <a16:creationId xmlns:a16="http://schemas.microsoft.com/office/drawing/2014/main" id="{4C3A9175-DDEA-4DC0-0078-BE8A754101B8}"/>
                </a:ext>
              </a:extLst>
            </p:cNvPr>
            <p:cNvPicPr>
              <a:picLocks noChangeAspect="1"/>
            </p:cNvPicPr>
            <p:nvPr/>
          </p:nvPicPr>
          <p:blipFill>
            <a:blip r:embed="rId4"/>
            <a:stretch>
              <a:fillRect/>
            </a:stretch>
          </p:blipFill>
          <p:spPr>
            <a:xfrm>
              <a:off x="2185654" y="1433353"/>
              <a:ext cx="4772691" cy="2276793"/>
            </a:xfrm>
            <a:prstGeom prst="rect">
              <a:avLst/>
            </a:prstGeom>
          </p:spPr>
        </p:pic>
        <p:sp>
          <p:nvSpPr>
            <p:cNvPr id="21" name="Rectangle 20">
              <a:extLst>
                <a:ext uri="{FF2B5EF4-FFF2-40B4-BE49-F238E27FC236}">
                  <a16:creationId xmlns:a16="http://schemas.microsoft.com/office/drawing/2014/main" id="{62D9CCF2-30A4-0F69-36EB-D831C078C582}"/>
                </a:ext>
              </a:extLst>
            </p:cNvPr>
            <p:cNvSpPr/>
            <p:nvPr/>
          </p:nvSpPr>
          <p:spPr>
            <a:xfrm>
              <a:off x="5167423" y="1433353"/>
              <a:ext cx="1786270" cy="671894"/>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3" name="Title 2">
            <a:extLst>
              <a:ext uri="{FF2B5EF4-FFF2-40B4-BE49-F238E27FC236}">
                <a16:creationId xmlns:a16="http://schemas.microsoft.com/office/drawing/2014/main" id="{C1608680-0A8B-2A75-7573-6F7375C3DA5C}"/>
              </a:ext>
            </a:extLst>
          </p:cNvPr>
          <p:cNvSpPr>
            <a:spLocks noGrp="1"/>
          </p:cNvSpPr>
          <p:nvPr>
            <p:ph type="title"/>
          </p:nvPr>
        </p:nvSpPr>
        <p:spPr>
          <a:xfrm>
            <a:off x="720000" y="445025"/>
            <a:ext cx="7704000" cy="572700"/>
          </a:xfrm>
        </p:spPr>
        <p:txBody>
          <a:bodyPr/>
          <a:lstStyle/>
          <a:p>
            <a:r>
              <a:rPr lang="en-GB" b="1">
                <a:latin typeface="Amatic SC" panose="00000500000000000000" pitchFamily="2" charset="-79"/>
                <a:cs typeface="Amatic SC" panose="00000500000000000000" pitchFamily="2" charset="-79"/>
              </a:rPr>
              <a:t>Mạch mã hoá</a:t>
            </a:r>
          </a:p>
        </p:txBody>
      </p:sp>
    </p:spTree>
    <p:extLst>
      <p:ext uri="{BB962C8B-B14F-4D97-AF65-F5344CB8AC3E}">
        <p14:creationId xmlns:p14="http://schemas.microsoft.com/office/powerpoint/2010/main" val="2667452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D2B75C-3BE5-4C4F-0A83-78E2F76671D0}"/>
              </a:ext>
            </a:extLst>
          </p:cNvPr>
          <p:cNvSpPr>
            <a:spLocks noGrp="1"/>
          </p:cNvSpPr>
          <p:nvPr>
            <p:ph type="title"/>
          </p:nvPr>
        </p:nvSpPr>
        <p:spPr/>
        <p:txBody>
          <a:bodyPr/>
          <a:lstStyle/>
          <a:p>
            <a:r>
              <a:rPr lang="en-GB" b="1">
                <a:latin typeface="Amatic SC" panose="00000500000000000000" pitchFamily="2" charset="-79"/>
                <a:cs typeface="Amatic SC" panose="00000500000000000000" pitchFamily="2" charset="-79"/>
              </a:rPr>
              <a:t>Mạch giải mã</a:t>
            </a:r>
          </a:p>
        </p:txBody>
      </p:sp>
      <p:sp>
        <p:nvSpPr>
          <p:cNvPr id="16" name="Rectangle: Rounded Corners 15">
            <a:extLst>
              <a:ext uri="{FF2B5EF4-FFF2-40B4-BE49-F238E27FC236}">
                <a16:creationId xmlns:a16="http://schemas.microsoft.com/office/drawing/2014/main" id="{DFE1809A-1380-949A-95B1-146A299B68E5}"/>
              </a:ext>
            </a:extLst>
          </p:cNvPr>
          <p:cNvSpPr/>
          <p:nvPr/>
        </p:nvSpPr>
        <p:spPr>
          <a:xfrm>
            <a:off x="4572000" y="1017725"/>
            <a:ext cx="3359888" cy="1363626"/>
          </a:xfrm>
          <a:prstGeom prst="roundRect">
            <a:avLst>
              <a:gd name="adj" fmla="val 8499"/>
            </a:avLst>
          </a:prstGeom>
          <a:solidFill>
            <a:srgbClr val="C9B9D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0">
              <a:spcBef>
                <a:spcPts val="0"/>
              </a:spcBef>
              <a:spcAft>
                <a:spcPts val="0"/>
              </a:spcAft>
            </a:pPr>
            <a:r>
              <a:rPr lang="en-GB" sz="4400" b="1">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2</a:t>
            </a:r>
            <a:r>
              <a:rPr lang="en-GB" sz="4400" b="1" baseline="3000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n </a:t>
            </a:r>
            <a:r>
              <a:rPr lang="en-GB" sz="4400" b="1">
                <a:solidFill>
                  <a:srgbClr val="002060"/>
                </a:solidFill>
                <a:latin typeface="Times New Roman" panose="02020603050405020304" pitchFamily="18" charset="0"/>
                <a:cs typeface="Times New Roman" panose="02020603050405020304" pitchFamily="18" charset="0"/>
              </a:rPr>
              <a:t>= m</a:t>
            </a:r>
            <a:endParaRPr lang="en-GB" sz="5400" b="1">
              <a:solidFill>
                <a:srgbClr val="002060"/>
              </a:solidFill>
              <a:effectLst/>
              <a:latin typeface="Times New Roman" panose="02020603050405020304" pitchFamily="18" charset="0"/>
              <a:cs typeface="Times New Roman" panose="02020603050405020304" pitchFamily="18" charset="0"/>
            </a:endParaRPr>
          </a:p>
        </p:txBody>
      </p:sp>
      <p:grpSp>
        <p:nvGrpSpPr>
          <p:cNvPr id="6" name="Group 5">
            <a:extLst>
              <a:ext uri="{FF2B5EF4-FFF2-40B4-BE49-F238E27FC236}">
                <a16:creationId xmlns:a16="http://schemas.microsoft.com/office/drawing/2014/main" id="{9FA7C6C9-7511-A5BA-DA9D-9FC26FE548F5}"/>
              </a:ext>
            </a:extLst>
          </p:cNvPr>
          <p:cNvGrpSpPr/>
          <p:nvPr/>
        </p:nvGrpSpPr>
        <p:grpSpPr>
          <a:xfrm>
            <a:off x="720000" y="1282406"/>
            <a:ext cx="3005362" cy="2578688"/>
            <a:chOff x="1488558" y="1320506"/>
            <a:chExt cx="3714417" cy="2628900"/>
          </a:xfrm>
        </p:grpSpPr>
        <p:pic>
          <p:nvPicPr>
            <p:cNvPr id="4" name="Picture 3">
              <a:extLst>
                <a:ext uri="{FF2B5EF4-FFF2-40B4-BE49-F238E27FC236}">
                  <a16:creationId xmlns:a16="http://schemas.microsoft.com/office/drawing/2014/main" id="{64AF3D71-5B6C-A2A5-5E53-12EE63878CA0}"/>
                </a:ext>
              </a:extLst>
            </p:cNvPr>
            <p:cNvPicPr>
              <a:picLocks noChangeAspect="1"/>
            </p:cNvPicPr>
            <p:nvPr/>
          </p:nvPicPr>
          <p:blipFill rotWithShape="1">
            <a:blip r:embed="rId2"/>
            <a:srcRect t="857"/>
            <a:stretch/>
          </p:blipFill>
          <p:spPr>
            <a:xfrm>
              <a:off x="1516800" y="1320506"/>
              <a:ext cx="3686175" cy="2628900"/>
            </a:xfrm>
            <a:prstGeom prst="rect">
              <a:avLst/>
            </a:prstGeom>
          </p:spPr>
        </p:pic>
        <p:sp>
          <p:nvSpPr>
            <p:cNvPr id="5" name="Rectangle 4">
              <a:extLst>
                <a:ext uri="{FF2B5EF4-FFF2-40B4-BE49-F238E27FC236}">
                  <a16:creationId xmlns:a16="http://schemas.microsoft.com/office/drawing/2014/main" id="{DCBE7D39-2124-1550-FD76-C5234BF3B3FE}"/>
                </a:ext>
              </a:extLst>
            </p:cNvPr>
            <p:cNvSpPr/>
            <p:nvPr/>
          </p:nvSpPr>
          <p:spPr>
            <a:xfrm>
              <a:off x="1488558" y="1320506"/>
              <a:ext cx="194072" cy="79092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 name="Group 6">
            <a:extLst>
              <a:ext uri="{FF2B5EF4-FFF2-40B4-BE49-F238E27FC236}">
                <a16:creationId xmlns:a16="http://schemas.microsoft.com/office/drawing/2014/main" id="{93784AC1-8203-51A1-5986-5FD3F07C8282}"/>
              </a:ext>
            </a:extLst>
          </p:cNvPr>
          <p:cNvGrpSpPr/>
          <p:nvPr/>
        </p:nvGrpSpPr>
        <p:grpSpPr>
          <a:xfrm>
            <a:off x="3753009" y="2740038"/>
            <a:ext cx="4997869" cy="1383308"/>
            <a:chOff x="3731461" y="894232"/>
            <a:chExt cx="4997869" cy="1383308"/>
          </a:xfrm>
        </p:grpSpPr>
        <p:pic>
          <p:nvPicPr>
            <p:cNvPr id="8" name="Google Shape;153;p18">
              <a:extLst>
                <a:ext uri="{FF2B5EF4-FFF2-40B4-BE49-F238E27FC236}">
                  <a16:creationId xmlns:a16="http://schemas.microsoft.com/office/drawing/2014/main" id="{095ECD86-4E0E-77DC-48AD-309164F8EA94}"/>
                </a:ext>
              </a:extLst>
            </p:cNvPr>
            <p:cNvPicPr preferRelativeResize="0"/>
            <p:nvPr/>
          </p:nvPicPr>
          <p:blipFill rotWithShape="1">
            <a:blip r:embed="rId3">
              <a:alphaModFix/>
            </a:blip>
            <a:srcRect l="27323" t="27011" r="23467" b="29558"/>
            <a:stretch/>
          </p:blipFill>
          <p:spPr>
            <a:xfrm>
              <a:off x="3731461" y="894232"/>
              <a:ext cx="4997869" cy="1383308"/>
            </a:xfrm>
            <a:prstGeom prst="roundRect">
              <a:avLst/>
            </a:prstGeom>
            <a:noFill/>
            <a:ln>
              <a:noFill/>
            </a:ln>
            <a:effectLst>
              <a:outerShdw blurRad="50800" dist="38100" dir="2700000" algn="tl" rotWithShape="0">
                <a:prstClr val="black">
                  <a:alpha val="40000"/>
                </a:prstClr>
              </a:outerShdw>
            </a:effectLst>
          </p:spPr>
        </p:pic>
        <p:sp>
          <p:nvSpPr>
            <p:cNvPr id="12" name="TextBox 11">
              <a:extLst>
                <a:ext uri="{FF2B5EF4-FFF2-40B4-BE49-F238E27FC236}">
                  <a16:creationId xmlns:a16="http://schemas.microsoft.com/office/drawing/2014/main" id="{F082E7CA-99C6-AF22-50C2-7699563BD297}"/>
                </a:ext>
              </a:extLst>
            </p:cNvPr>
            <p:cNvSpPr txBox="1"/>
            <p:nvPr/>
          </p:nvSpPr>
          <p:spPr>
            <a:xfrm>
              <a:off x="4097318" y="930404"/>
              <a:ext cx="4326682" cy="1289071"/>
            </a:xfrm>
            <a:prstGeom prst="rect">
              <a:avLst/>
            </a:prstGeom>
            <a:noFill/>
          </p:spPr>
          <p:txBody>
            <a:bodyPr wrap="square" anchor="ctr">
              <a:spAutoFit/>
            </a:bodyPr>
            <a:lstStyle/>
            <a:p>
              <a:pPr marL="342900" lvl="0" indent="-342900">
                <a:lnSpc>
                  <a:spcPct val="150000"/>
                </a:lnSpc>
                <a:buFont typeface="Symbol" panose="05050102010706020507" pitchFamily="18" charset="2"/>
                <a:buChar char=""/>
              </a:pPr>
              <a:r>
                <a:rPr lang="en-GB" sz="1800" kern="100">
                  <a:solidFill>
                    <a:srgbClr val="3D4258"/>
                  </a:solidFill>
                  <a:effectLst/>
                  <a:latin typeface="Times New Roman" panose="02020603050405020304" pitchFamily="18" charset="0"/>
                  <a:ea typeface="Calibri" panose="020F0502020204030204" pitchFamily="34" charset="0"/>
                  <a:cs typeface="Times New Roman" panose="02020603050405020304" pitchFamily="18" charset="0"/>
                </a:rPr>
                <a:t>Mạch giải mã 2 đường sang 4 đường</a:t>
              </a:r>
            </a:p>
            <a:p>
              <a:pPr marL="342900" indent="-342900">
                <a:lnSpc>
                  <a:spcPct val="150000"/>
                </a:lnSpc>
                <a:buFont typeface="Symbol" panose="05050102010706020507" pitchFamily="18" charset="2"/>
                <a:buChar char=""/>
              </a:pPr>
              <a:r>
                <a:rPr lang="en-GB" sz="1800" kern="100">
                  <a:solidFill>
                    <a:srgbClr val="3D4258"/>
                  </a:solidFill>
                  <a:effectLst/>
                  <a:latin typeface="Times New Roman" panose="02020603050405020304" pitchFamily="18" charset="0"/>
                  <a:ea typeface="Calibri" panose="020F0502020204030204" pitchFamily="34" charset="0"/>
                  <a:cs typeface="Times New Roman" panose="02020603050405020304" pitchFamily="18" charset="0"/>
                </a:rPr>
                <a:t>Mạch giải mã 3 đường sang 8 đường</a:t>
              </a:r>
            </a:p>
            <a:p>
              <a:pPr marL="342900" indent="-342900">
                <a:lnSpc>
                  <a:spcPct val="150000"/>
                </a:lnSpc>
                <a:buFont typeface="Symbol" panose="05050102010706020507" pitchFamily="18" charset="2"/>
                <a:buChar char=""/>
              </a:pPr>
              <a:r>
                <a:rPr lang="en-GB" sz="1800" kern="100">
                  <a:solidFill>
                    <a:srgbClr val="3D4258"/>
                  </a:solidFill>
                  <a:effectLst/>
                  <a:latin typeface="Times New Roman" panose="02020603050405020304" pitchFamily="18" charset="0"/>
                  <a:ea typeface="Calibri" panose="020F0502020204030204" pitchFamily="34" charset="0"/>
                  <a:cs typeface="Times New Roman" panose="02020603050405020304" pitchFamily="18" charset="0"/>
                </a:rPr>
                <a:t>Mạch giải mã 4 đường sang 16 đường</a:t>
              </a:r>
            </a:p>
          </p:txBody>
        </p:sp>
      </p:grpSp>
    </p:spTree>
    <p:extLst>
      <p:ext uri="{BB962C8B-B14F-4D97-AF65-F5344CB8AC3E}">
        <p14:creationId xmlns:p14="http://schemas.microsoft.com/office/powerpoint/2010/main" val="876265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D2B75C-3BE5-4C4F-0A83-78E2F76671D0}"/>
              </a:ext>
            </a:extLst>
          </p:cNvPr>
          <p:cNvSpPr>
            <a:spLocks noGrp="1"/>
          </p:cNvSpPr>
          <p:nvPr>
            <p:ph type="title"/>
          </p:nvPr>
        </p:nvSpPr>
        <p:spPr/>
        <p:txBody>
          <a:bodyPr/>
          <a:lstStyle/>
          <a:p>
            <a:r>
              <a:rPr lang="en-GB" b="1">
                <a:latin typeface="Amatic SC" panose="00000500000000000000" pitchFamily="2" charset="-79"/>
                <a:cs typeface="Amatic SC" panose="00000500000000000000" pitchFamily="2" charset="-79"/>
              </a:rPr>
              <a:t>Mạch giải mã</a:t>
            </a:r>
          </a:p>
        </p:txBody>
      </p:sp>
      <p:pic>
        <p:nvPicPr>
          <p:cNvPr id="9" name="Picture 8">
            <a:extLst>
              <a:ext uri="{FF2B5EF4-FFF2-40B4-BE49-F238E27FC236}">
                <a16:creationId xmlns:a16="http://schemas.microsoft.com/office/drawing/2014/main" id="{41B5F014-DF90-C363-3463-CF662C8AA0B3}"/>
              </a:ext>
            </a:extLst>
          </p:cNvPr>
          <p:cNvPicPr>
            <a:picLocks noChangeAspect="1"/>
          </p:cNvPicPr>
          <p:nvPr/>
        </p:nvPicPr>
        <p:blipFill rotWithShape="1">
          <a:blip r:embed="rId2"/>
          <a:srcRect t="2045" r="2339"/>
          <a:stretch/>
        </p:blipFill>
        <p:spPr>
          <a:xfrm>
            <a:off x="4572000" y="1079499"/>
            <a:ext cx="3944679" cy="2958071"/>
          </a:xfrm>
          <a:prstGeom prst="rect">
            <a:avLst/>
          </a:prstGeom>
        </p:spPr>
      </p:pic>
      <p:sp>
        <p:nvSpPr>
          <p:cNvPr id="10" name="Rectangle: Rounded Corners 9">
            <a:extLst>
              <a:ext uri="{FF2B5EF4-FFF2-40B4-BE49-F238E27FC236}">
                <a16:creationId xmlns:a16="http://schemas.microsoft.com/office/drawing/2014/main" id="{BEC1B312-5BFC-3EB7-C0D6-F2EEE8B4AD33}"/>
              </a:ext>
            </a:extLst>
          </p:cNvPr>
          <p:cNvSpPr/>
          <p:nvPr/>
        </p:nvSpPr>
        <p:spPr>
          <a:xfrm>
            <a:off x="4816254" y="4037571"/>
            <a:ext cx="3359888" cy="726308"/>
          </a:xfrm>
          <a:prstGeom prst="roundRect">
            <a:avLst>
              <a:gd name="adj" fmla="val 8499"/>
            </a:avLst>
          </a:prstGeom>
          <a:solidFill>
            <a:srgbClr val="FDEDA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0">
              <a:spcBef>
                <a:spcPts val="0"/>
              </a:spcBef>
              <a:spcAft>
                <a:spcPts val="0"/>
              </a:spcAft>
            </a:pPr>
            <a:r>
              <a:rPr lang="en-GB" sz="2400" b="1">
                <a:solidFill>
                  <a:srgbClr val="002060"/>
                </a:solidFill>
                <a:effectLst/>
                <a:latin typeface="Times New Roman" panose="02020603050405020304" pitchFamily="18" charset="0"/>
                <a:cs typeface="Times New Roman" panose="02020603050405020304" pitchFamily="18" charset="0"/>
              </a:rPr>
              <a:t>Bảng trạng thái</a:t>
            </a:r>
          </a:p>
        </p:txBody>
      </p:sp>
      <p:sp>
        <p:nvSpPr>
          <p:cNvPr id="11" name="Rectangle: Rounded Corners 10">
            <a:extLst>
              <a:ext uri="{FF2B5EF4-FFF2-40B4-BE49-F238E27FC236}">
                <a16:creationId xmlns:a16="http://schemas.microsoft.com/office/drawing/2014/main" id="{A006A2A7-D748-F24F-D459-FB89E96846FA}"/>
              </a:ext>
            </a:extLst>
          </p:cNvPr>
          <p:cNvSpPr/>
          <p:nvPr/>
        </p:nvSpPr>
        <p:spPr>
          <a:xfrm>
            <a:off x="4864395" y="4037571"/>
            <a:ext cx="3359888" cy="726308"/>
          </a:xfrm>
          <a:prstGeom prst="roundRect">
            <a:avLst>
              <a:gd name="adj" fmla="val 8499"/>
            </a:avLst>
          </a:prstGeom>
          <a:solidFill>
            <a:srgbClr val="FDEDA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0">
              <a:spcBef>
                <a:spcPts val="0"/>
              </a:spcBef>
              <a:spcAft>
                <a:spcPts val="0"/>
              </a:spcAft>
            </a:pPr>
            <a:r>
              <a:rPr lang="en-GB" sz="2400" b="1">
                <a:solidFill>
                  <a:srgbClr val="002060"/>
                </a:solidFill>
                <a:effectLst/>
                <a:latin typeface="Times New Roman" panose="02020603050405020304" pitchFamily="18" charset="0"/>
                <a:cs typeface="Times New Roman" panose="02020603050405020304" pitchFamily="18" charset="0"/>
              </a:rPr>
              <a:t>Bảng trạng thái</a:t>
            </a:r>
          </a:p>
        </p:txBody>
      </p:sp>
      <p:grpSp>
        <p:nvGrpSpPr>
          <p:cNvPr id="17" name="Group 16">
            <a:extLst>
              <a:ext uri="{FF2B5EF4-FFF2-40B4-BE49-F238E27FC236}">
                <a16:creationId xmlns:a16="http://schemas.microsoft.com/office/drawing/2014/main" id="{34AD12A6-047B-4A49-40A0-61E222C05B91}"/>
              </a:ext>
            </a:extLst>
          </p:cNvPr>
          <p:cNvGrpSpPr/>
          <p:nvPr/>
        </p:nvGrpSpPr>
        <p:grpSpPr>
          <a:xfrm>
            <a:off x="1321317" y="1334571"/>
            <a:ext cx="2609850" cy="2447925"/>
            <a:chOff x="3267075" y="1347787"/>
            <a:chExt cx="2609850" cy="2447925"/>
          </a:xfrm>
        </p:grpSpPr>
        <p:pic>
          <p:nvPicPr>
            <p:cNvPr id="14" name="Picture 13">
              <a:extLst>
                <a:ext uri="{FF2B5EF4-FFF2-40B4-BE49-F238E27FC236}">
                  <a16:creationId xmlns:a16="http://schemas.microsoft.com/office/drawing/2014/main" id="{B360E74F-5FD2-2041-0DD7-A359BA8EA406}"/>
                </a:ext>
              </a:extLst>
            </p:cNvPr>
            <p:cNvPicPr>
              <a:picLocks noChangeAspect="1"/>
            </p:cNvPicPr>
            <p:nvPr/>
          </p:nvPicPr>
          <p:blipFill>
            <a:blip r:embed="rId3"/>
            <a:stretch>
              <a:fillRect/>
            </a:stretch>
          </p:blipFill>
          <p:spPr>
            <a:xfrm>
              <a:off x="3267075" y="1347787"/>
              <a:ext cx="2609850" cy="2447925"/>
            </a:xfrm>
            <a:prstGeom prst="rect">
              <a:avLst/>
            </a:prstGeom>
          </p:spPr>
        </p:pic>
        <p:sp>
          <p:nvSpPr>
            <p:cNvPr id="15" name="Rectangle 14">
              <a:extLst>
                <a:ext uri="{FF2B5EF4-FFF2-40B4-BE49-F238E27FC236}">
                  <a16:creationId xmlns:a16="http://schemas.microsoft.com/office/drawing/2014/main" id="{8E9A6242-4A56-0A80-F2BE-3B63BA8F3DAB}"/>
                </a:ext>
              </a:extLst>
            </p:cNvPr>
            <p:cNvSpPr/>
            <p:nvPr/>
          </p:nvSpPr>
          <p:spPr>
            <a:xfrm>
              <a:off x="3267075" y="1347787"/>
              <a:ext cx="433055" cy="704297"/>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892323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D2B75C-3BE5-4C4F-0A83-78E2F76671D0}"/>
              </a:ext>
            </a:extLst>
          </p:cNvPr>
          <p:cNvSpPr>
            <a:spLocks noGrp="1"/>
          </p:cNvSpPr>
          <p:nvPr>
            <p:ph type="title"/>
          </p:nvPr>
        </p:nvSpPr>
        <p:spPr/>
        <p:txBody>
          <a:bodyPr/>
          <a:lstStyle/>
          <a:p>
            <a:r>
              <a:rPr lang="en-GB" b="1">
                <a:latin typeface="Amatic SC" panose="00000500000000000000" pitchFamily="2" charset="-79"/>
                <a:cs typeface="Amatic SC" panose="00000500000000000000" pitchFamily="2" charset="-79"/>
              </a:rPr>
              <a:t>Mạch giải mã</a:t>
            </a:r>
          </a:p>
        </p:txBody>
      </p:sp>
      <p:pic>
        <p:nvPicPr>
          <p:cNvPr id="4" name="Picture 3">
            <a:extLst>
              <a:ext uri="{FF2B5EF4-FFF2-40B4-BE49-F238E27FC236}">
                <a16:creationId xmlns:a16="http://schemas.microsoft.com/office/drawing/2014/main" id="{54F7BA94-88A1-E6F1-DED6-8FECCF414A9D}"/>
              </a:ext>
            </a:extLst>
          </p:cNvPr>
          <p:cNvPicPr>
            <a:picLocks noChangeAspect="1"/>
          </p:cNvPicPr>
          <p:nvPr/>
        </p:nvPicPr>
        <p:blipFill>
          <a:blip r:embed="rId2"/>
          <a:stretch>
            <a:fillRect/>
          </a:stretch>
        </p:blipFill>
        <p:spPr>
          <a:xfrm>
            <a:off x="4897131" y="790575"/>
            <a:ext cx="3900472" cy="3562350"/>
          </a:xfrm>
          <a:prstGeom prst="rect">
            <a:avLst/>
          </a:prstGeom>
        </p:spPr>
      </p:pic>
      <p:pic>
        <p:nvPicPr>
          <p:cNvPr id="6" name="Picture 5">
            <a:extLst>
              <a:ext uri="{FF2B5EF4-FFF2-40B4-BE49-F238E27FC236}">
                <a16:creationId xmlns:a16="http://schemas.microsoft.com/office/drawing/2014/main" id="{5BA5A9ED-4373-D997-5C8D-D7C101E6F066}"/>
              </a:ext>
            </a:extLst>
          </p:cNvPr>
          <p:cNvPicPr>
            <a:picLocks noChangeAspect="1"/>
          </p:cNvPicPr>
          <p:nvPr/>
        </p:nvPicPr>
        <p:blipFill>
          <a:blip r:embed="rId3"/>
          <a:stretch>
            <a:fillRect/>
          </a:stretch>
        </p:blipFill>
        <p:spPr>
          <a:xfrm>
            <a:off x="887106" y="1681162"/>
            <a:ext cx="4010025" cy="1781175"/>
          </a:xfrm>
          <a:prstGeom prst="rect">
            <a:avLst/>
          </a:prstGeom>
        </p:spPr>
      </p:pic>
    </p:spTree>
    <p:extLst>
      <p:ext uri="{BB962C8B-B14F-4D97-AF65-F5344CB8AC3E}">
        <p14:creationId xmlns:p14="http://schemas.microsoft.com/office/powerpoint/2010/main" val="1432167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7A663D3-FEF8-07CE-A38A-7E14BD9E785A}"/>
              </a:ext>
            </a:extLst>
          </p:cNvPr>
          <p:cNvSpPr txBox="1"/>
          <p:nvPr/>
        </p:nvSpPr>
        <p:spPr>
          <a:xfrm>
            <a:off x="1295400" y="673100"/>
            <a:ext cx="4914900" cy="707886"/>
          </a:xfrm>
          <a:prstGeom prst="rect">
            <a:avLst/>
          </a:prstGeom>
          <a:noFill/>
        </p:spPr>
        <p:txBody>
          <a:bodyPr wrap="square" rtlCol="0">
            <a:spAutoFit/>
          </a:bodyPr>
          <a:lstStyle/>
          <a:p>
            <a:r>
              <a:rPr lang="en-GB" sz="4000" dirty="0" err="1">
                <a:latin typeface="Amatic SC" panose="00000500000000000000" pitchFamily="2" charset="-79"/>
                <a:cs typeface="Amatic SC" panose="00000500000000000000" pitchFamily="2" charset="-79"/>
              </a:rPr>
              <a:t>Mạch</a:t>
            </a:r>
            <a:r>
              <a:rPr lang="en-GB" sz="4000" dirty="0">
                <a:latin typeface="Amatic SC" panose="00000500000000000000" pitchFamily="2" charset="-79"/>
                <a:cs typeface="Amatic SC" panose="00000500000000000000" pitchFamily="2" charset="-79"/>
              </a:rPr>
              <a:t> flip-flop</a:t>
            </a:r>
            <a:endParaRPr lang="en-GB" dirty="0">
              <a:latin typeface="Amatic SC" panose="00000500000000000000" pitchFamily="2" charset="-79"/>
              <a:cs typeface="Amatic SC" panose="00000500000000000000" pitchFamily="2" charset="-79"/>
            </a:endParaRPr>
          </a:p>
        </p:txBody>
      </p:sp>
      <p:sp>
        <p:nvSpPr>
          <p:cNvPr id="8" name="Rectangle: Rounded Corners 7">
            <a:extLst>
              <a:ext uri="{FF2B5EF4-FFF2-40B4-BE49-F238E27FC236}">
                <a16:creationId xmlns:a16="http://schemas.microsoft.com/office/drawing/2014/main" id="{0A11089B-04B3-E6EA-9621-B19B8DB1ABDC}"/>
              </a:ext>
            </a:extLst>
          </p:cNvPr>
          <p:cNvSpPr/>
          <p:nvPr/>
        </p:nvSpPr>
        <p:spPr>
          <a:xfrm>
            <a:off x="298301" y="1499190"/>
            <a:ext cx="4273698" cy="1379574"/>
          </a:xfrm>
          <a:prstGeom prst="roundRect">
            <a:avLst>
              <a:gd name="adj" fmla="val 8499"/>
            </a:avLst>
          </a:prstGeom>
          <a:solidFill>
            <a:srgbClr val="FCCD9E"/>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0">
              <a:spcBef>
                <a:spcPts val="0"/>
              </a:spcBef>
              <a:spcAft>
                <a:spcPts val="0"/>
              </a:spcAft>
            </a:pPr>
            <a:r>
              <a:rPr lang="en-US" sz="18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M</a:t>
            </a:r>
            <a:r>
              <a:rPr lang="en-US"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ạch</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khả</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lật</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lại</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thái</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ngõ</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ra</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tuỳ</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theo</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sự</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tác</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thích</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hợp</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ngõ</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vào</a:t>
            </a:r>
            <a:endParaRPr lang="en-GB" sz="2400" b="1" dirty="0">
              <a:solidFill>
                <a:schemeClr val="tx1"/>
              </a:solidFill>
              <a:effectLst/>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7C440D4A-528D-858D-1DED-82D74739D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5226" y="582169"/>
            <a:ext cx="4090473" cy="2296595"/>
          </a:xfrm>
          <a:prstGeom prst="rect">
            <a:avLst/>
          </a:prstGeom>
        </p:spPr>
      </p:pic>
      <p:sp>
        <p:nvSpPr>
          <p:cNvPr id="11" name="TextBox 10">
            <a:extLst>
              <a:ext uri="{FF2B5EF4-FFF2-40B4-BE49-F238E27FC236}">
                <a16:creationId xmlns:a16="http://schemas.microsoft.com/office/drawing/2014/main" id="{CA3D1863-451F-186E-53EA-E7B6B9A7EFF8}"/>
              </a:ext>
            </a:extLst>
          </p:cNvPr>
          <p:cNvSpPr txBox="1"/>
          <p:nvPr/>
        </p:nvSpPr>
        <p:spPr>
          <a:xfrm>
            <a:off x="5593666" y="2956403"/>
            <a:ext cx="2413592" cy="307777"/>
          </a:xfrm>
          <a:prstGeom prst="rect">
            <a:avLst/>
          </a:prstGeom>
          <a:noFill/>
        </p:spPr>
        <p:txBody>
          <a:bodyPr wrap="square" rtlCol="0">
            <a:spAutoFit/>
          </a:bodyPr>
          <a:lstStyle/>
          <a:p>
            <a:pPr algn="ctr"/>
            <a:r>
              <a:rPr lang="en-GB">
                <a:latin typeface="Times New Roman" panose="02020603050405020304" pitchFamily="18" charset="0"/>
                <a:cs typeface="Times New Roman" panose="02020603050405020304" pitchFamily="18" charset="0"/>
              </a:rPr>
              <a:t>Kí hiệu mạch flip-flop</a:t>
            </a:r>
          </a:p>
        </p:txBody>
      </p:sp>
      <p:sp>
        <p:nvSpPr>
          <p:cNvPr id="13" name="TextBox 12">
            <a:extLst>
              <a:ext uri="{FF2B5EF4-FFF2-40B4-BE49-F238E27FC236}">
                <a16:creationId xmlns:a16="http://schemas.microsoft.com/office/drawing/2014/main" id="{4286DEA4-C930-A11E-1383-1DD3C2083B83}"/>
              </a:ext>
            </a:extLst>
          </p:cNvPr>
          <p:cNvSpPr txBox="1"/>
          <p:nvPr/>
        </p:nvSpPr>
        <p:spPr>
          <a:xfrm>
            <a:off x="124099" y="3110291"/>
            <a:ext cx="4447900" cy="1231106"/>
          </a:xfrm>
          <a:prstGeom prst="rect">
            <a:avLst/>
          </a:prstGeom>
          <a:noFill/>
        </p:spPr>
        <p:txBody>
          <a:bodyPr wrap="square">
            <a:spAutoFit/>
          </a:bodyPr>
          <a:lstStyle/>
          <a:p>
            <a:pPr marL="285750" indent="285750">
              <a:spcAft>
                <a:spcPts val="1200"/>
              </a:spcAft>
              <a:buFont typeface="Wingdings" panose="05000000000000000000" pitchFamily="2" charset="2"/>
              <a:buChar char="§"/>
            </a:pPr>
            <a:r>
              <a:rPr lang="en-US" sz="1600" kern="0" dirty="0" err="1">
                <a:solidFill>
                  <a:srgbClr val="22262A"/>
                </a:solidFill>
                <a:effectLst/>
                <a:latin typeface="Times New Roman" panose="02020603050405020304" pitchFamily="18" charset="0"/>
                <a:ea typeface="Times New Roman" panose="02020603050405020304" pitchFamily="18" charset="0"/>
                <a:cs typeface="Times New Roman" panose="02020603050405020304" pitchFamily="18" charset="0"/>
              </a:rPr>
              <a:t>Chân</a:t>
            </a:r>
            <a:r>
              <a:rPr lang="en-US" sz="1600" kern="0" dirty="0">
                <a:solidFill>
                  <a:srgbClr val="22262A"/>
                </a:solidFill>
                <a:effectLst/>
                <a:latin typeface="Times New Roman" panose="02020603050405020304" pitchFamily="18" charset="0"/>
                <a:ea typeface="Times New Roman" panose="02020603050405020304" pitchFamily="18" charset="0"/>
                <a:cs typeface="Times New Roman" panose="02020603050405020304" pitchFamily="18" charset="0"/>
              </a:rPr>
              <a:t> Ck </a:t>
            </a:r>
            <a:r>
              <a:rPr lang="en-US" sz="1600" kern="0" dirty="0" err="1">
                <a:solidFill>
                  <a:srgbClr val="22262A"/>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600" kern="0" dirty="0">
                <a:solidFill>
                  <a:srgbClr val="22262A"/>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0" dirty="0" err="1">
                <a:solidFill>
                  <a:srgbClr val="22262A"/>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600" kern="0" dirty="0">
                <a:solidFill>
                  <a:srgbClr val="22262A"/>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0" dirty="0" err="1">
                <a:solidFill>
                  <a:srgbClr val="22262A"/>
                </a:solidFill>
                <a:effectLst/>
                <a:latin typeface="Times New Roman" panose="02020603050405020304" pitchFamily="18" charset="0"/>
                <a:ea typeface="Times New Roman" panose="02020603050405020304" pitchFamily="18" charset="0"/>
                <a:cs typeface="Times New Roman" panose="02020603050405020304" pitchFamily="18" charset="0"/>
              </a:rPr>
              <a:t>tác</a:t>
            </a:r>
            <a:r>
              <a:rPr lang="en-US" sz="1600" kern="0" dirty="0">
                <a:solidFill>
                  <a:srgbClr val="22262A"/>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0" dirty="0" err="1">
                <a:solidFill>
                  <a:srgbClr val="22262A"/>
                </a:solidFill>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en-US" sz="1600" kern="0" dirty="0">
                <a:solidFill>
                  <a:srgbClr val="22262A"/>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0" dirty="0" err="1">
                <a:solidFill>
                  <a:srgbClr val="22262A"/>
                </a:solidFill>
                <a:effectLst/>
                <a:latin typeface="Times New Roman" panose="02020603050405020304" pitchFamily="18" charset="0"/>
                <a:ea typeface="Times New Roman" panose="02020603050405020304" pitchFamily="18" charset="0"/>
                <a:cs typeface="Times New Roman" panose="02020603050405020304" pitchFamily="18" charset="0"/>
              </a:rPr>
              <a:t>mức</a:t>
            </a:r>
            <a:r>
              <a:rPr lang="en-US" sz="1600" kern="0" dirty="0">
                <a:solidFill>
                  <a:srgbClr val="22262A"/>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0" dirty="0" err="1">
                <a:solidFill>
                  <a:srgbClr val="22262A"/>
                </a:solidFill>
                <a:effectLst/>
                <a:latin typeface="Times New Roman" panose="02020603050405020304" pitchFamily="18" charset="0"/>
                <a:ea typeface="Times New Roman" panose="02020603050405020304" pitchFamily="18" charset="0"/>
                <a:cs typeface="Times New Roman" panose="02020603050405020304" pitchFamily="18" charset="0"/>
              </a:rPr>
              <a:t>thấp</a:t>
            </a:r>
            <a:r>
              <a:rPr lang="en-US" sz="1600" kern="0" dirty="0">
                <a:solidFill>
                  <a:srgbClr val="22262A"/>
                </a:solidFill>
                <a:effectLst/>
                <a:latin typeface="Times New Roman" panose="02020603050405020304" pitchFamily="18" charset="0"/>
                <a:ea typeface="Times New Roman" panose="02020603050405020304" pitchFamily="18" charset="0"/>
                <a:cs typeface="Times New Roman" panose="02020603050405020304" pitchFamily="18" charset="0"/>
              </a:rPr>
              <a:t> hay </a:t>
            </a:r>
            <a:r>
              <a:rPr lang="en-US" sz="1600" kern="0" dirty="0" err="1">
                <a:solidFill>
                  <a:srgbClr val="22262A"/>
                </a:solidFill>
                <a:effectLst/>
                <a:latin typeface="Times New Roman" panose="02020603050405020304" pitchFamily="18" charset="0"/>
                <a:ea typeface="Times New Roman" panose="02020603050405020304" pitchFamily="18" charset="0"/>
                <a:cs typeface="Times New Roman" panose="02020603050405020304" pitchFamily="18" charset="0"/>
              </a:rPr>
              <a:t>mức</a:t>
            </a:r>
            <a:r>
              <a:rPr lang="en-US" sz="1600" kern="0" dirty="0">
                <a:solidFill>
                  <a:srgbClr val="22262A"/>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0" dirty="0" err="1">
                <a:solidFill>
                  <a:srgbClr val="22262A"/>
                </a:solidFill>
                <a:effectLst/>
                <a:latin typeface="Times New Roman" panose="02020603050405020304" pitchFamily="18" charset="0"/>
                <a:ea typeface="Times New Roman" panose="02020603050405020304" pitchFamily="18" charset="0"/>
                <a:cs typeface="Times New Roman" panose="02020603050405020304" pitchFamily="18" charset="0"/>
              </a:rPr>
              <a:t>cao</a:t>
            </a:r>
            <a:r>
              <a:rPr lang="en-US" sz="1600" kern="0" dirty="0">
                <a:solidFill>
                  <a:srgbClr val="22262A"/>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0" dirty="0" err="1">
                <a:solidFill>
                  <a:srgbClr val="22262A"/>
                </a:solidFill>
                <a:effectLst/>
                <a:latin typeface="Times New Roman" panose="02020603050405020304" pitchFamily="18" charset="0"/>
                <a:ea typeface="Times New Roman" panose="02020603050405020304" pitchFamily="18" charset="0"/>
                <a:cs typeface="Times New Roman" panose="02020603050405020304" pitchFamily="18" charset="0"/>
              </a:rPr>
              <a:t>tuỳ</a:t>
            </a:r>
            <a:r>
              <a:rPr lang="en-US" sz="1600" kern="0" dirty="0">
                <a:solidFill>
                  <a:srgbClr val="22262A"/>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0" dirty="0" err="1">
                <a:solidFill>
                  <a:srgbClr val="22262A"/>
                </a:solidFill>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600" kern="0" dirty="0">
                <a:solidFill>
                  <a:srgbClr val="22262A"/>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0" dirty="0" err="1">
                <a:solidFill>
                  <a:srgbClr val="22262A"/>
                </a:solidFill>
                <a:effectLst/>
                <a:latin typeface="Times New Roman" panose="02020603050405020304" pitchFamily="18" charset="0"/>
                <a:ea typeface="Times New Roman" panose="02020603050405020304" pitchFamily="18" charset="0"/>
                <a:cs typeface="Times New Roman" panose="02020603050405020304" pitchFamily="18" charset="0"/>
              </a:rPr>
              <a:t>cấu</a:t>
            </a:r>
            <a:r>
              <a:rPr lang="en-US" sz="1600" kern="0" dirty="0">
                <a:solidFill>
                  <a:srgbClr val="22262A"/>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0" dirty="0" err="1">
                <a:solidFill>
                  <a:srgbClr val="22262A"/>
                </a:solidFill>
                <a:effectLst/>
                <a:latin typeface="Times New Roman" panose="02020603050405020304" pitchFamily="18" charset="0"/>
                <a:ea typeface="Times New Roman" panose="02020603050405020304" pitchFamily="18" charset="0"/>
                <a:cs typeface="Times New Roman" panose="02020603050405020304" pitchFamily="18" charset="0"/>
              </a:rPr>
              <a:t>trúc</a:t>
            </a:r>
            <a:r>
              <a:rPr lang="en-US" sz="1600" kern="0" dirty="0">
                <a:solidFill>
                  <a:srgbClr val="22262A"/>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0" dirty="0" err="1">
                <a:solidFill>
                  <a:srgbClr val="22262A"/>
                </a:solidFill>
                <a:effectLst/>
                <a:latin typeface="Times New Roman" panose="02020603050405020304" pitchFamily="18" charset="0"/>
                <a:ea typeface="Times New Roman" panose="02020603050405020304" pitchFamily="18" charset="0"/>
                <a:cs typeface="Times New Roman" panose="02020603050405020304" pitchFamily="18" charset="0"/>
              </a:rPr>
              <a:t>bên</a:t>
            </a:r>
            <a:r>
              <a:rPr lang="en-US" sz="1600" kern="0" dirty="0">
                <a:solidFill>
                  <a:srgbClr val="22262A"/>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0" dirty="0" err="1">
                <a:solidFill>
                  <a:srgbClr val="22262A"/>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1600" kern="0" dirty="0">
                <a:solidFill>
                  <a:srgbClr val="22262A"/>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0" dirty="0" err="1">
                <a:solidFill>
                  <a:srgbClr val="22262A"/>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600" kern="0" dirty="0">
                <a:solidFill>
                  <a:srgbClr val="22262A"/>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0" dirty="0" err="1">
                <a:solidFill>
                  <a:srgbClr val="22262A"/>
                </a:solidFill>
                <a:effectLst/>
                <a:latin typeface="Times New Roman" panose="02020603050405020304" pitchFamily="18" charset="0"/>
                <a:ea typeface="Times New Roman" panose="02020603050405020304" pitchFamily="18" charset="0"/>
                <a:cs typeface="Times New Roman" panose="02020603050405020304" pitchFamily="18" charset="0"/>
              </a:rPr>
              <a:t>từng</a:t>
            </a:r>
            <a:r>
              <a:rPr lang="en-US" sz="1600" kern="0" dirty="0">
                <a:solidFill>
                  <a:srgbClr val="22262A"/>
                </a:solidFill>
                <a:effectLst/>
                <a:latin typeface="Times New Roman" panose="02020603050405020304" pitchFamily="18" charset="0"/>
                <a:ea typeface="Times New Roman" panose="02020603050405020304" pitchFamily="18" charset="0"/>
                <a:cs typeface="Times New Roman" panose="02020603050405020304" pitchFamily="18" charset="0"/>
              </a:rPr>
              <a:t> IC FF.</a:t>
            </a:r>
          </a:p>
          <a:p>
            <a:pPr marL="285750" indent="285750">
              <a:spcAft>
                <a:spcPts val="1200"/>
              </a:spcAft>
              <a:buFont typeface="Wingdings" panose="05000000000000000000" pitchFamily="2" charset="2"/>
              <a:buChar char="§"/>
            </a:pPr>
            <a:r>
              <a:rPr lang="en-US" sz="1600" dirty="0">
                <a:solidFill>
                  <a:srgbClr val="22262A"/>
                </a:solidFill>
                <a:latin typeface="Times New Roman" panose="02020603050405020304" pitchFamily="18" charset="0"/>
                <a:cs typeface="Times New Roman" panose="02020603050405020304" pitchFamily="18" charset="0"/>
              </a:rPr>
              <a:t>VD. </a:t>
            </a:r>
            <a:r>
              <a:rPr lang="en-US" sz="1600" kern="0" dirty="0">
                <a:solidFill>
                  <a:srgbClr val="22262A"/>
                </a:solidFill>
                <a:effectLst/>
                <a:latin typeface="Times New Roman" panose="02020603050405020304" pitchFamily="18" charset="0"/>
                <a:ea typeface="Times New Roman" panose="02020603050405020304" pitchFamily="18" charset="0"/>
                <a:cs typeface="Times New Roman" panose="02020603050405020304" pitchFamily="18" charset="0"/>
              </a:rPr>
              <a:t>IC 74112 </a:t>
            </a:r>
            <a:r>
              <a:rPr lang="en-US" sz="1600" kern="0" dirty="0" err="1">
                <a:solidFill>
                  <a:srgbClr val="22262A"/>
                </a:solidFill>
                <a:effectLst/>
                <a:latin typeface="Times New Roman" panose="02020603050405020304" pitchFamily="18" charset="0"/>
                <a:ea typeface="Times New Roman" panose="02020603050405020304" pitchFamily="18" charset="0"/>
                <a:cs typeface="Times New Roman" panose="02020603050405020304" pitchFamily="18" charset="0"/>
              </a:rPr>
              <a:t>chỉ</a:t>
            </a:r>
            <a:r>
              <a:rPr lang="en-US" sz="1600" kern="0" dirty="0">
                <a:solidFill>
                  <a:srgbClr val="22262A"/>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0" dirty="0" err="1">
                <a:solidFill>
                  <a:srgbClr val="22262A"/>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600" kern="0" dirty="0">
                <a:solidFill>
                  <a:srgbClr val="22262A"/>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0" dirty="0" err="1">
                <a:solidFill>
                  <a:srgbClr val="22262A"/>
                </a:solidFill>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1600" kern="0" dirty="0">
                <a:solidFill>
                  <a:srgbClr val="22262A"/>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0" dirty="0" err="1">
                <a:solidFill>
                  <a:srgbClr val="22262A"/>
                </a:solidFill>
                <a:effectLst/>
                <a:latin typeface="Times New Roman" panose="02020603050405020304" pitchFamily="18" charset="0"/>
                <a:ea typeface="Times New Roman" panose="02020603050405020304" pitchFamily="18" charset="0"/>
                <a:cs typeface="Times New Roman" panose="02020603050405020304" pitchFamily="18" charset="0"/>
              </a:rPr>
              <a:t>cách</a:t>
            </a:r>
            <a:r>
              <a:rPr lang="en-US" sz="1600" kern="0" dirty="0">
                <a:solidFill>
                  <a:srgbClr val="22262A"/>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0" dirty="0" err="1">
                <a:solidFill>
                  <a:srgbClr val="22262A"/>
                </a:solidFill>
                <a:effectLst/>
                <a:latin typeface="Times New Roman" panose="02020603050405020304" pitchFamily="18" charset="0"/>
                <a:ea typeface="Times New Roman" panose="02020603050405020304" pitchFamily="18" charset="0"/>
                <a:cs typeface="Times New Roman" panose="02020603050405020304" pitchFamily="18" charset="0"/>
              </a:rPr>
              <a:t>tác</a:t>
            </a:r>
            <a:r>
              <a:rPr lang="en-US" sz="1600" kern="0" dirty="0">
                <a:solidFill>
                  <a:srgbClr val="22262A"/>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0" dirty="0" err="1">
                <a:solidFill>
                  <a:srgbClr val="22262A"/>
                </a:solidFill>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en-US" sz="1600" kern="0" dirty="0">
                <a:solidFill>
                  <a:srgbClr val="22262A"/>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0" dirty="0" err="1">
                <a:solidFill>
                  <a:srgbClr val="22262A"/>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600" kern="0" dirty="0">
                <a:solidFill>
                  <a:srgbClr val="22262A"/>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0" dirty="0" err="1">
                <a:solidFill>
                  <a:srgbClr val="22262A"/>
                </a:solidFill>
                <a:effectLst/>
                <a:latin typeface="Times New Roman" panose="02020603050405020304" pitchFamily="18" charset="0"/>
                <a:ea typeface="Times New Roman" panose="02020603050405020304" pitchFamily="18" charset="0"/>
                <a:cs typeface="Times New Roman" panose="02020603050405020304" pitchFamily="18" charset="0"/>
              </a:rPr>
              <a:t>xung</a:t>
            </a:r>
            <a:r>
              <a:rPr lang="en-US" sz="1600" kern="0" dirty="0">
                <a:solidFill>
                  <a:srgbClr val="22262A"/>
                </a:solidFill>
                <a:effectLst/>
                <a:latin typeface="Times New Roman" panose="02020603050405020304" pitchFamily="18" charset="0"/>
                <a:ea typeface="Times New Roman" panose="02020603050405020304" pitchFamily="18" charset="0"/>
                <a:cs typeface="Times New Roman" panose="02020603050405020304" pitchFamily="18" charset="0"/>
              </a:rPr>
              <a:t> Ck </a:t>
            </a:r>
            <a:r>
              <a:rPr lang="en-US" sz="1600" kern="0" dirty="0" err="1">
                <a:solidFill>
                  <a:srgbClr val="22262A"/>
                </a:solidFill>
                <a:effectLst/>
                <a:latin typeface="Times New Roman" panose="02020603050405020304" pitchFamily="18" charset="0"/>
                <a:ea typeface="Times New Roman" panose="02020603050405020304" pitchFamily="18" charset="0"/>
                <a:cs typeface="Times New Roman" panose="02020603050405020304" pitchFamily="18" charset="0"/>
              </a:rPr>
              <a:t>tác</a:t>
            </a:r>
            <a:r>
              <a:rPr lang="en-US" sz="1600" kern="0" dirty="0">
                <a:solidFill>
                  <a:srgbClr val="22262A"/>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0" dirty="0" err="1">
                <a:solidFill>
                  <a:srgbClr val="22262A"/>
                </a:solidFill>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en-US" sz="1600" kern="0" dirty="0">
                <a:solidFill>
                  <a:srgbClr val="22262A"/>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0" dirty="0" err="1">
                <a:solidFill>
                  <a:srgbClr val="22262A"/>
                </a:solidFill>
                <a:effectLst/>
                <a:latin typeface="Times New Roman" panose="02020603050405020304" pitchFamily="18" charset="0"/>
                <a:ea typeface="Times New Roman" panose="02020603050405020304" pitchFamily="18" charset="0"/>
                <a:cs typeface="Times New Roman" panose="02020603050405020304" pitchFamily="18" charset="0"/>
              </a:rPr>
              <a:t>theo</a:t>
            </a:r>
            <a:r>
              <a:rPr lang="en-US" sz="1600" kern="0" dirty="0">
                <a:solidFill>
                  <a:srgbClr val="22262A"/>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0" dirty="0" err="1">
                <a:solidFill>
                  <a:srgbClr val="22262A"/>
                </a:solidFill>
                <a:effectLst/>
                <a:latin typeface="Times New Roman" panose="02020603050405020304" pitchFamily="18" charset="0"/>
                <a:ea typeface="Times New Roman" panose="02020603050405020304" pitchFamily="18" charset="0"/>
                <a:cs typeface="Times New Roman" panose="02020603050405020304" pitchFamily="18" charset="0"/>
              </a:rPr>
              <a:t>cạnh</a:t>
            </a:r>
            <a:r>
              <a:rPr lang="en-US" sz="1600" kern="0" dirty="0">
                <a:solidFill>
                  <a:srgbClr val="22262A"/>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0" dirty="0" err="1">
                <a:solidFill>
                  <a:srgbClr val="22262A"/>
                </a:solidFill>
                <a:effectLst/>
                <a:latin typeface="Times New Roman" panose="02020603050405020304" pitchFamily="18" charset="0"/>
                <a:ea typeface="Times New Roman" panose="02020603050405020304" pitchFamily="18" charset="0"/>
                <a:cs typeface="Times New Roman" panose="02020603050405020304" pitchFamily="18" charset="0"/>
              </a:rPr>
              <a:t>xuống</a:t>
            </a:r>
            <a:endParaRPr lang="en-GB"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9234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7A663D3-FEF8-07CE-A38A-7E14BD9E785A}"/>
              </a:ext>
            </a:extLst>
          </p:cNvPr>
          <p:cNvSpPr txBox="1"/>
          <p:nvPr/>
        </p:nvSpPr>
        <p:spPr>
          <a:xfrm>
            <a:off x="1295400" y="673100"/>
            <a:ext cx="4914900" cy="707886"/>
          </a:xfrm>
          <a:prstGeom prst="rect">
            <a:avLst/>
          </a:prstGeom>
          <a:noFill/>
        </p:spPr>
        <p:txBody>
          <a:bodyPr wrap="square" rtlCol="0">
            <a:spAutoFit/>
          </a:bodyPr>
          <a:lstStyle/>
          <a:p>
            <a:r>
              <a:rPr lang="en-GB" sz="4000">
                <a:latin typeface="Amatic SC" panose="00000500000000000000" pitchFamily="2" charset="-79"/>
                <a:cs typeface="Amatic SC" panose="00000500000000000000" pitchFamily="2" charset="-79"/>
              </a:rPr>
              <a:t>Mạch flip-flop</a:t>
            </a:r>
            <a:endParaRPr lang="en-GB">
              <a:latin typeface="Amatic SC" panose="00000500000000000000" pitchFamily="2" charset="-79"/>
              <a:cs typeface="Amatic SC" panose="00000500000000000000" pitchFamily="2" charset="-79"/>
            </a:endParaRPr>
          </a:p>
        </p:txBody>
      </p:sp>
      <p:sp>
        <p:nvSpPr>
          <p:cNvPr id="2" name="TextBox 1">
            <a:extLst>
              <a:ext uri="{FF2B5EF4-FFF2-40B4-BE49-F238E27FC236}">
                <a16:creationId xmlns:a16="http://schemas.microsoft.com/office/drawing/2014/main" id="{8A6F6A2C-C82F-4A3B-1B8C-B9838BC93353}"/>
              </a:ext>
            </a:extLst>
          </p:cNvPr>
          <p:cNvSpPr txBox="1"/>
          <p:nvPr/>
        </p:nvSpPr>
        <p:spPr>
          <a:xfrm>
            <a:off x="3836581" y="799459"/>
            <a:ext cx="4914900" cy="584775"/>
          </a:xfrm>
          <a:prstGeom prst="rect">
            <a:avLst/>
          </a:prstGeom>
          <a:noFill/>
        </p:spPr>
        <p:txBody>
          <a:bodyPr wrap="square" rtlCol="0">
            <a:spAutoFit/>
          </a:bodyPr>
          <a:lstStyle/>
          <a:p>
            <a:r>
              <a:rPr lang="en-GB" sz="3200">
                <a:latin typeface="Amatic SC" panose="00000500000000000000" pitchFamily="2" charset="-79"/>
                <a:cs typeface="Amatic SC" panose="00000500000000000000" pitchFamily="2" charset="-79"/>
              </a:rPr>
              <a:t>Ứng dụng quan trọng</a:t>
            </a:r>
            <a:endParaRPr lang="en-GB">
              <a:latin typeface="Amatic SC" panose="00000500000000000000" pitchFamily="2" charset="-79"/>
              <a:cs typeface="Amatic SC" panose="00000500000000000000" pitchFamily="2" charset="-79"/>
            </a:endParaRPr>
          </a:p>
        </p:txBody>
      </p:sp>
      <p:cxnSp>
        <p:nvCxnSpPr>
          <p:cNvPr id="6" name="Straight Connector 5">
            <a:extLst>
              <a:ext uri="{FF2B5EF4-FFF2-40B4-BE49-F238E27FC236}">
                <a16:creationId xmlns:a16="http://schemas.microsoft.com/office/drawing/2014/main" id="{756F76A9-97B2-D4C2-2303-0996CA941C76}"/>
              </a:ext>
            </a:extLst>
          </p:cNvPr>
          <p:cNvCxnSpPr>
            <a:cxnSpLocks/>
          </p:cNvCxnSpPr>
          <p:nvPr/>
        </p:nvCxnSpPr>
        <p:spPr>
          <a:xfrm>
            <a:off x="3667790" y="701690"/>
            <a:ext cx="0" cy="707886"/>
          </a:xfrm>
          <a:prstGeom prst="line">
            <a:avLst/>
          </a:prstGeom>
          <a:ln w="38100">
            <a:solidFill>
              <a:srgbClr val="3D4258"/>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44A95C0E-4407-D3E7-5ABD-116A2023EFF9}"/>
              </a:ext>
            </a:extLst>
          </p:cNvPr>
          <p:cNvGrpSpPr/>
          <p:nvPr/>
        </p:nvGrpSpPr>
        <p:grpSpPr>
          <a:xfrm>
            <a:off x="778839" y="1740799"/>
            <a:ext cx="5777901" cy="1661901"/>
            <a:chOff x="1295400" y="2284651"/>
            <a:chExt cx="5777901" cy="1661901"/>
          </a:xfrm>
        </p:grpSpPr>
        <p:sp>
          <p:nvSpPr>
            <p:cNvPr id="14" name="TextBox 13">
              <a:extLst>
                <a:ext uri="{FF2B5EF4-FFF2-40B4-BE49-F238E27FC236}">
                  <a16:creationId xmlns:a16="http://schemas.microsoft.com/office/drawing/2014/main" id="{7F21FC60-861A-11C1-15E3-6123FB1CA375}"/>
                </a:ext>
              </a:extLst>
            </p:cNvPr>
            <p:cNvSpPr txBox="1"/>
            <p:nvPr/>
          </p:nvSpPr>
          <p:spPr>
            <a:xfrm>
              <a:off x="1295400" y="2284652"/>
              <a:ext cx="2472064" cy="374571"/>
            </a:xfrm>
            <a:prstGeom prst="roundRect">
              <a:avLst/>
            </a:prstGeom>
            <a:solidFill>
              <a:srgbClr val="EEB3AA"/>
            </a:solidFill>
            <a:effectLst>
              <a:outerShdw blurRad="50800" dist="38100" dir="2700000" algn="tl" rotWithShape="0">
                <a:prstClr val="black">
                  <a:alpha val="40000"/>
                </a:prstClr>
              </a:outerShdw>
            </a:effectLst>
          </p:spPr>
          <p:txBody>
            <a:bodyPr wrap="square" rtlCol="0">
              <a:spAutoFit/>
            </a:bodyPr>
            <a:lstStyle/>
            <a:p>
              <a:pPr algn="ctr"/>
              <a:r>
                <a:rPr lang="en-GB" sz="1600">
                  <a:solidFill>
                    <a:srgbClr val="3D4258"/>
                  </a:solidFill>
                  <a:latin typeface="Times New Roman" panose="02020603050405020304" pitchFamily="18" charset="0"/>
                  <a:cs typeface="Times New Roman" panose="02020603050405020304" pitchFamily="18" charset="0"/>
                </a:rPr>
                <a:t>Bộ nhớ</a:t>
              </a:r>
            </a:p>
          </p:txBody>
        </p:sp>
        <p:sp>
          <p:nvSpPr>
            <p:cNvPr id="15" name="TextBox 14">
              <a:extLst>
                <a:ext uri="{FF2B5EF4-FFF2-40B4-BE49-F238E27FC236}">
                  <a16:creationId xmlns:a16="http://schemas.microsoft.com/office/drawing/2014/main" id="{17C104B9-D946-920B-A362-6EEEED24D828}"/>
                </a:ext>
              </a:extLst>
            </p:cNvPr>
            <p:cNvSpPr txBox="1"/>
            <p:nvPr/>
          </p:nvSpPr>
          <p:spPr>
            <a:xfrm>
              <a:off x="4601237" y="2284651"/>
              <a:ext cx="2472064" cy="374571"/>
            </a:xfrm>
            <a:prstGeom prst="roundRect">
              <a:avLst/>
            </a:prstGeom>
            <a:solidFill>
              <a:srgbClr val="EEB3AA"/>
            </a:solidFill>
            <a:effectLst>
              <a:outerShdw blurRad="50800" dist="38100" dir="2700000" algn="tl" rotWithShape="0">
                <a:prstClr val="black">
                  <a:alpha val="40000"/>
                </a:prstClr>
              </a:outerShdw>
            </a:effectLst>
          </p:spPr>
          <p:txBody>
            <a:bodyPr wrap="square" rtlCol="0">
              <a:spAutoFit/>
            </a:bodyPr>
            <a:lstStyle/>
            <a:p>
              <a:pPr algn="ctr"/>
              <a:r>
                <a:rPr lang="en-GB" sz="1600">
                  <a:solidFill>
                    <a:srgbClr val="3D4258"/>
                  </a:solidFill>
                  <a:latin typeface="Times New Roman" panose="02020603050405020304" pitchFamily="18" charset="0"/>
                  <a:cs typeface="Times New Roman" panose="02020603050405020304" pitchFamily="18" charset="0"/>
                </a:rPr>
                <a:t>Đồng bộ hoá dữ liệu</a:t>
              </a:r>
            </a:p>
          </p:txBody>
        </p:sp>
        <p:sp>
          <p:nvSpPr>
            <p:cNvPr id="16" name="TextBox 15">
              <a:extLst>
                <a:ext uri="{FF2B5EF4-FFF2-40B4-BE49-F238E27FC236}">
                  <a16:creationId xmlns:a16="http://schemas.microsoft.com/office/drawing/2014/main" id="{E0C08C54-5054-F28A-1A8F-3871BA30AFDA}"/>
                </a:ext>
              </a:extLst>
            </p:cNvPr>
            <p:cNvSpPr txBox="1"/>
            <p:nvPr/>
          </p:nvSpPr>
          <p:spPr>
            <a:xfrm>
              <a:off x="1295400" y="2925112"/>
              <a:ext cx="2472064" cy="374571"/>
            </a:xfrm>
            <a:prstGeom prst="roundRect">
              <a:avLst/>
            </a:prstGeom>
            <a:solidFill>
              <a:srgbClr val="EEB3AA"/>
            </a:solidFill>
            <a:effectLst>
              <a:outerShdw blurRad="50800" dist="38100" dir="2700000" algn="tl" rotWithShape="0">
                <a:prstClr val="black">
                  <a:alpha val="40000"/>
                </a:prstClr>
              </a:outerShdw>
            </a:effectLst>
          </p:spPr>
          <p:txBody>
            <a:bodyPr wrap="square" rtlCol="0">
              <a:spAutoFit/>
            </a:bodyPr>
            <a:lstStyle/>
            <a:p>
              <a:pPr algn="ctr"/>
              <a:r>
                <a:rPr lang="en-GB" sz="1600">
                  <a:solidFill>
                    <a:srgbClr val="3D4258"/>
                  </a:solidFill>
                  <a:latin typeface="Times New Roman" panose="02020603050405020304" pitchFamily="18" charset="0"/>
                  <a:cs typeface="Times New Roman" panose="02020603050405020304" pitchFamily="18" charset="0"/>
                </a:rPr>
                <a:t>Điều khiển thời gian</a:t>
              </a:r>
            </a:p>
          </p:txBody>
        </p:sp>
        <p:sp>
          <p:nvSpPr>
            <p:cNvPr id="17" name="TextBox 16">
              <a:extLst>
                <a:ext uri="{FF2B5EF4-FFF2-40B4-BE49-F238E27FC236}">
                  <a16:creationId xmlns:a16="http://schemas.microsoft.com/office/drawing/2014/main" id="{B8D287B0-AA9B-A4F6-A4F1-BC78A9F9D404}"/>
                </a:ext>
              </a:extLst>
            </p:cNvPr>
            <p:cNvSpPr txBox="1"/>
            <p:nvPr/>
          </p:nvSpPr>
          <p:spPr>
            <a:xfrm>
              <a:off x="4601237" y="2928316"/>
              <a:ext cx="2472064" cy="374571"/>
            </a:xfrm>
            <a:prstGeom prst="roundRect">
              <a:avLst/>
            </a:prstGeom>
            <a:solidFill>
              <a:srgbClr val="EEB3AA"/>
            </a:solidFill>
            <a:effectLst>
              <a:outerShdw blurRad="50800" dist="38100" dir="2700000" algn="tl" rotWithShape="0">
                <a:prstClr val="black">
                  <a:alpha val="40000"/>
                </a:prstClr>
              </a:outerShdw>
            </a:effectLst>
          </p:spPr>
          <p:txBody>
            <a:bodyPr wrap="square" rtlCol="0">
              <a:spAutoFit/>
            </a:bodyPr>
            <a:lstStyle/>
            <a:p>
              <a:pPr algn="ctr"/>
              <a:r>
                <a:rPr lang="en-GB" sz="1600">
                  <a:solidFill>
                    <a:srgbClr val="3D4258"/>
                  </a:solidFill>
                  <a:latin typeface="Times New Roman" panose="02020603050405020304" pitchFamily="18" charset="0"/>
                  <a:cs typeface="Times New Roman" panose="02020603050405020304" pitchFamily="18" charset="0"/>
                </a:rPr>
                <a:t>Xây dựng các bộ đếm</a:t>
              </a:r>
            </a:p>
          </p:txBody>
        </p:sp>
        <p:sp>
          <p:nvSpPr>
            <p:cNvPr id="18" name="TextBox 17">
              <a:extLst>
                <a:ext uri="{FF2B5EF4-FFF2-40B4-BE49-F238E27FC236}">
                  <a16:creationId xmlns:a16="http://schemas.microsoft.com/office/drawing/2014/main" id="{E6E5C766-C1C1-2F2D-747E-692A40B62DE0}"/>
                </a:ext>
              </a:extLst>
            </p:cNvPr>
            <p:cNvSpPr txBox="1"/>
            <p:nvPr/>
          </p:nvSpPr>
          <p:spPr>
            <a:xfrm>
              <a:off x="3024963" y="3571981"/>
              <a:ext cx="2472064" cy="374571"/>
            </a:xfrm>
            <a:prstGeom prst="roundRect">
              <a:avLst/>
            </a:prstGeom>
            <a:solidFill>
              <a:srgbClr val="EEB3AA"/>
            </a:solidFill>
            <a:effectLst>
              <a:outerShdw blurRad="50800" dist="38100" dir="2700000" algn="tl" rotWithShape="0">
                <a:prstClr val="black">
                  <a:alpha val="40000"/>
                </a:prstClr>
              </a:outerShdw>
            </a:effectLst>
          </p:spPr>
          <p:txBody>
            <a:bodyPr wrap="square" rtlCol="0">
              <a:spAutoFit/>
            </a:bodyPr>
            <a:lstStyle/>
            <a:p>
              <a:pPr algn="ctr"/>
              <a:r>
                <a:rPr lang="en-GB" sz="1600">
                  <a:solidFill>
                    <a:srgbClr val="3D4258"/>
                  </a:solidFill>
                  <a:latin typeface="Times New Roman" panose="02020603050405020304" pitchFamily="18" charset="0"/>
                  <a:cs typeface="Times New Roman" panose="02020603050405020304" pitchFamily="18" charset="0"/>
                </a:rPr>
                <a:t>Lưu trữ trạng thái hệ thống</a:t>
              </a:r>
            </a:p>
          </p:txBody>
        </p:sp>
      </p:grpSp>
      <p:pic>
        <p:nvPicPr>
          <p:cNvPr id="2052" name="Picture 4" descr="Bộ nhớ trong trên điện thoại, máy tính là gì? Bao gồm những gì? -  Thegioididong.com">
            <a:extLst>
              <a:ext uri="{FF2B5EF4-FFF2-40B4-BE49-F238E27FC236}">
                <a16:creationId xmlns:a16="http://schemas.microsoft.com/office/drawing/2014/main" id="{6ACDA423-EDAD-49E8-D57B-AF954F1DF4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839" y="3623382"/>
            <a:ext cx="2356002" cy="138415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6" name="Picture 8" descr="BÀI 7: THIẾT KẾ MẠCH ĐẾM">
            <a:extLst>
              <a:ext uri="{FF2B5EF4-FFF2-40B4-BE49-F238E27FC236}">
                <a16:creationId xmlns:a16="http://schemas.microsoft.com/office/drawing/2014/main" id="{73DCE2F7-DDD6-BD7E-72F0-5AF9E6EC18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2018"/>
          <a:stretch/>
        </p:blipFill>
        <p:spPr bwMode="auto">
          <a:xfrm>
            <a:off x="4267089" y="3599399"/>
            <a:ext cx="2401297" cy="1447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5934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6333F-1A56-4B36-84C3-E73629061E3B}"/>
              </a:ext>
            </a:extLst>
          </p:cNvPr>
          <p:cNvSpPr>
            <a:spLocks noGrp="1"/>
          </p:cNvSpPr>
          <p:nvPr>
            <p:ph type="title"/>
          </p:nvPr>
        </p:nvSpPr>
        <p:spPr>
          <a:xfrm>
            <a:off x="720000" y="180528"/>
            <a:ext cx="7704000" cy="572700"/>
          </a:xfrm>
        </p:spPr>
        <p:txBody>
          <a:bodyPr/>
          <a:lstStyle/>
          <a:p>
            <a:pPr algn="ctr"/>
            <a:r>
              <a:rPr lang="en-US" b="1">
                <a:latin typeface="Times New Roman" panose="02020603050405020304" pitchFamily="18" charset="0"/>
                <a:cs typeface="Times New Roman" panose="02020603050405020304" pitchFamily="18" charset="0"/>
              </a:rPr>
              <a:t>Các tiên đề của đại số Boolean</a:t>
            </a:r>
          </a:p>
        </p:txBody>
      </p:sp>
      <p:sp>
        <p:nvSpPr>
          <p:cNvPr id="4" name="TextBox 3">
            <a:extLst>
              <a:ext uri="{FF2B5EF4-FFF2-40B4-BE49-F238E27FC236}">
                <a16:creationId xmlns:a16="http://schemas.microsoft.com/office/drawing/2014/main" id="{379AF5DE-CEB1-4132-907C-51F93716EECE}"/>
              </a:ext>
            </a:extLst>
          </p:cNvPr>
          <p:cNvSpPr txBox="1"/>
          <p:nvPr/>
        </p:nvSpPr>
        <p:spPr>
          <a:xfrm>
            <a:off x="488514" y="867413"/>
            <a:ext cx="7704000" cy="3945247"/>
          </a:xfrm>
          <a:prstGeom prst="rect">
            <a:avLst/>
          </a:prstGeom>
          <a:noFill/>
        </p:spPr>
        <p:txBody>
          <a:bodyPr wrap="square">
            <a:spAutoFit/>
          </a:bodyPr>
          <a:lstStyle/>
          <a:p>
            <a:pPr>
              <a:lnSpc>
                <a:spcPct val="107000"/>
              </a:lnSpc>
              <a:spcAft>
                <a:spcPts val="800"/>
              </a:spcAft>
            </a:pPr>
            <a:r>
              <a:rPr lang="en-US" sz="2400" b="1">
                <a:effectLst/>
                <a:latin typeface="Times New Roman" panose="02020603050405020304" pitchFamily="18" charset="0"/>
                <a:ea typeface="Calibri" panose="020F0502020204030204" pitchFamily="34" charset="0"/>
                <a:cs typeface="Times New Roman" panose="02020603050405020304" pitchFamily="18" charset="0"/>
              </a:rPr>
              <a:t>Tiên đề 1</a:t>
            </a:r>
            <a:r>
              <a:rPr lang="en-US" sz="2400">
                <a:effectLst/>
                <a:latin typeface="Times New Roman" panose="02020603050405020304" pitchFamily="18" charset="0"/>
                <a:ea typeface="Calibri" panose="020F0502020204030204" pitchFamily="34" charset="0"/>
                <a:cs typeface="Times New Roman" panose="02020603050405020304" pitchFamily="18" charset="0"/>
              </a:rPr>
              <a:t>: A = 0 khi và chỉ khi A không bằng 1</a:t>
            </a:r>
          </a:p>
          <a:p>
            <a:pPr>
              <a:lnSpc>
                <a:spcPct val="107000"/>
              </a:lnSpc>
              <a:spcAft>
                <a:spcPts val="80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	      A = 1 khi và chỉ khi A không bằng 0</a:t>
            </a:r>
          </a:p>
          <a:p>
            <a:pPr>
              <a:lnSpc>
                <a:spcPct val="107000"/>
              </a:lnSpc>
              <a:spcAft>
                <a:spcPts val="800"/>
              </a:spcAft>
            </a:pPr>
            <a:r>
              <a:rPr lang="en-US" sz="2400" b="1">
                <a:effectLst/>
                <a:latin typeface="Times New Roman" panose="02020603050405020304" pitchFamily="18" charset="0"/>
                <a:ea typeface="Calibri" panose="020F0502020204030204" pitchFamily="34" charset="0"/>
                <a:cs typeface="Times New Roman" panose="02020603050405020304" pitchFamily="18" charset="0"/>
              </a:rPr>
              <a:t>Tiên đề 2</a:t>
            </a:r>
            <a:r>
              <a:rPr lang="en-US" sz="2400">
                <a:effectLst/>
                <a:latin typeface="Times New Roman" panose="02020603050405020304" pitchFamily="18" charset="0"/>
                <a:ea typeface="Calibri" panose="020F0502020204030204" pitchFamily="34" charset="0"/>
                <a:cs typeface="Times New Roman" panose="02020603050405020304" pitchFamily="18" charset="0"/>
              </a:rPr>
              <a:t>: Phần tử đồng nhất</a:t>
            </a:r>
          </a:p>
          <a:p>
            <a:pPr>
              <a:lnSpc>
                <a:spcPct val="107000"/>
              </a:lnSpc>
              <a:spcAft>
                <a:spcPts val="80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		x + 0 = x</a:t>
            </a:r>
          </a:p>
          <a:p>
            <a:pPr>
              <a:lnSpc>
                <a:spcPct val="107000"/>
              </a:lnSpc>
              <a:spcAft>
                <a:spcPts val="80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		x . 1 = x</a:t>
            </a:r>
          </a:p>
          <a:p>
            <a:pPr>
              <a:lnSpc>
                <a:spcPct val="107000"/>
              </a:lnSpc>
              <a:spcAft>
                <a:spcPts val="800"/>
              </a:spcAft>
            </a:pPr>
            <a:r>
              <a:rPr lang="en-US" sz="2400" b="1">
                <a:effectLst/>
                <a:latin typeface="Times New Roman" panose="02020603050405020304" pitchFamily="18" charset="0"/>
                <a:ea typeface="Calibri" panose="020F0502020204030204" pitchFamily="34" charset="0"/>
                <a:cs typeface="Times New Roman" panose="02020603050405020304" pitchFamily="18" charset="0"/>
              </a:rPr>
              <a:t>Tiên đề 3</a:t>
            </a:r>
            <a:r>
              <a:rPr lang="en-US" sz="2400">
                <a:effectLst/>
                <a:latin typeface="Times New Roman" panose="02020603050405020304" pitchFamily="18" charset="0"/>
                <a:ea typeface="Calibri" panose="020F0502020204030204" pitchFamily="34" charset="0"/>
                <a:cs typeface="Times New Roman" panose="02020603050405020304" pitchFamily="18" charset="0"/>
              </a:rPr>
              <a:t>: Tính giao hoán</a:t>
            </a:r>
          </a:p>
          <a:p>
            <a:pPr>
              <a:lnSpc>
                <a:spcPct val="107000"/>
              </a:lnSpc>
              <a:spcAft>
                <a:spcPts val="80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		x + y = y + x</a:t>
            </a:r>
          </a:p>
          <a:p>
            <a:pPr>
              <a:lnSpc>
                <a:spcPct val="107000"/>
              </a:lnSpc>
              <a:spcAft>
                <a:spcPts val="80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		x . y = y . x </a:t>
            </a:r>
          </a:p>
        </p:txBody>
      </p:sp>
    </p:spTree>
    <p:extLst>
      <p:ext uri="{BB962C8B-B14F-4D97-AF65-F5344CB8AC3E}">
        <p14:creationId xmlns:p14="http://schemas.microsoft.com/office/powerpoint/2010/main" val="143873602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F02C29-CB3C-9F9D-2145-493FBE35A181}"/>
              </a:ext>
            </a:extLst>
          </p:cNvPr>
          <p:cNvSpPr txBox="1"/>
          <p:nvPr/>
        </p:nvSpPr>
        <p:spPr>
          <a:xfrm>
            <a:off x="826265" y="727113"/>
            <a:ext cx="3745735" cy="707886"/>
          </a:xfrm>
          <a:prstGeom prst="rect">
            <a:avLst/>
          </a:prstGeom>
          <a:noFill/>
        </p:spPr>
        <p:txBody>
          <a:bodyPr wrap="square" rtlCol="0">
            <a:spAutoFit/>
          </a:bodyPr>
          <a:lstStyle/>
          <a:p>
            <a:r>
              <a:rPr lang="en-GB" sz="4000">
                <a:latin typeface="Amatic SC" panose="00000500000000000000" pitchFamily="2" charset="-79"/>
                <a:cs typeface="Amatic SC" panose="00000500000000000000" pitchFamily="2" charset="-79"/>
              </a:rPr>
              <a:t>SR Flip-flop</a:t>
            </a:r>
          </a:p>
        </p:txBody>
      </p:sp>
      <p:pic>
        <p:nvPicPr>
          <p:cNvPr id="6" name="Picture 5">
            <a:extLst>
              <a:ext uri="{FF2B5EF4-FFF2-40B4-BE49-F238E27FC236}">
                <a16:creationId xmlns:a16="http://schemas.microsoft.com/office/drawing/2014/main" id="{8F5E68BE-C9E1-2E6B-CD8E-50F4429F85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265" y="1545168"/>
            <a:ext cx="4313316" cy="2718360"/>
          </a:xfrm>
          <a:prstGeom prst="rect">
            <a:avLst/>
          </a:prstGeom>
        </p:spPr>
      </p:pic>
      <p:sp>
        <p:nvSpPr>
          <p:cNvPr id="9" name="Rectangle: Rounded Corners 8">
            <a:extLst>
              <a:ext uri="{FF2B5EF4-FFF2-40B4-BE49-F238E27FC236}">
                <a16:creationId xmlns:a16="http://schemas.microsoft.com/office/drawing/2014/main" id="{8152828C-B4B4-3F60-E20E-7A2ED7837229}"/>
              </a:ext>
            </a:extLst>
          </p:cNvPr>
          <p:cNvSpPr/>
          <p:nvPr/>
        </p:nvSpPr>
        <p:spPr>
          <a:xfrm>
            <a:off x="4257594" y="1337316"/>
            <a:ext cx="4765221" cy="1379574"/>
          </a:xfrm>
          <a:prstGeom prst="roundRect">
            <a:avLst>
              <a:gd name="adj" fmla="val 8499"/>
            </a:avLst>
          </a:prstGeom>
          <a:solidFill>
            <a:srgbClr val="FCCD9E"/>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Là mạch lưu trữ dữ liệu trong điện tử kỹ thuật số</a:t>
            </a:r>
            <a:endParaRPr lang="en-GB" sz="1800">
              <a:solidFill>
                <a:schemeClr val="tx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8A902B8-7763-5452-81A3-5DF17E7F1D14}"/>
              </a:ext>
            </a:extLst>
          </p:cNvPr>
          <p:cNvSpPr txBox="1"/>
          <p:nvPr/>
        </p:nvSpPr>
        <p:spPr>
          <a:xfrm>
            <a:off x="1403273" y="4065920"/>
            <a:ext cx="2591718" cy="307777"/>
          </a:xfrm>
          <a:prstGeom prst="rect">
            <a:avLst/>
          </a:prstGeom>
          <a:noFill/>
        </p:spPr>
        <p:txBody>
          <a:bodyPr wrap="square">
            <a:spAutoFit/>
          </a:bodyPr>
          <a:lstStyle/>
          <a:p>
            <a:pPr algn="ct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Set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đặt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Reset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xóa</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14" name="Rectangle: Rounded Corners 13">
            <a:extLst>
              <a:ext uri="{FF2B5EF4-FFF2-40B4-BE49-F238E27FC236}">
                <a16:creationId xmlns:a16="http://schemas.microsoft.com/office/drawing/2014/main" id="{81021B2C-D6E0-21A4-64AB-2EF60B701B7C}"/>
              </a:ext>
            </a:extLst>
          </p:cNvPr>
          <p:cNvSpPr/>
          <p:nvPr/>
        </p:nvSpPr>
        <p:spPr>
          <a:xfrm>
            <a:off x="4257594" y="2924742"/>
            <a:ext cx="4765221" cy="1379574"/>
          </a:xfrm>
          <a:prstGeom prst="roundRect">
            <a:avLst>
              <a:gd name="adj" fmla="val 8499"/>
            </a:avLst>
          </a:prstGeom>
          <a:solidFill>
            <a:srgbClr val="FCCD9E"/>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Có thể dễ dàng dẫn đến trạng thái không ổn định nếu không được sử dụng cẩn thận</a:t>
            </a:r>
            <a:endParaRPr lang="en-GB" sz="180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7390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F02C29-CB3C-9F9D-2145-493FBE35A181}"/>
              </a:ext>
            </a:extLst>
          </p:cNvPr>
          <p:cNvSpPr txBox="1"/>
          <p:nvPr/>
        </p:nvSpPr>
        <p:spPr>
          <a:xfrm>
            <a:off x="826265" y="326870"/>
            <a:ext cx="3745735" cy="584775"/>
          </a:xfrm>
          <a:prstGeom prst="rect">
            <a:avLst/>
          </a:prstGeom>
          <a:noFill/>
        </p:spPr>
        <p:txBody>
          <a:bodyPr wrap="square" rtlCol="0">
            <a:spAutoFit/>
          </a:bodyPr>
          <a:lstStyle/>
          <a:p>
            <a:r>
              <a:rPr lang="en-GB" sz="3200">
                <a:latin typeface="Amatic SC" panose="00000500000000000000" pitchFamily="2" charset="-79"/>
                <a:cs typeface="Amatic SC" panose="00000500000000000000" pitchFamily="2" charset="-79"/>
              </a:rPr>
              <a:t>SR Flip-flop</a:t>
            </a:r>
          </a:p>
        </p:txBody>
      </p:sp>
      <p:pic>
        <p:nvPicPr>
          <p:cNvPr id="2" name="Picture 1">
            <a:extLst>
              <a:ext uri="{FF2B5EF4-FFF2-40B4-BE49-F238E27FC236}">
                <a16:creationId xmlns:a16="http://schemas.microsoft.com/office/drawing/2014/main" id="{48ECCF29-DE6D-51A8-222E-DFDFBCDBDD0C}"/>
              </a:ext>
            </a:extLst>
          </p:cNvPr>
          <p:cNvPicPr>
            <a:picLocks noChangeAspect="1"/>
          </p:cNvPicPr>
          <p:nvPr/>
        </p:nvPicPr>
        <p:blipFill>
          <a:blip r:embed="rId2"/>
          <a:stretch>
            <a:fillRect/>
          </a:stretch>
        </p:blipFill>
        <p:spPr>
          <a:xfrm>
            <a:off x="2919502" y="1332503"/>
            <a:ext cx="6224498" cy="2478494"/>
          </a:xfrm>
          <a:prstGeom prst="rect">
            <a:avLst/>
          </a:prstGeom>
        </p:spPr>
      </p:pic>
      <p:sp>
        <p:nvSpPr>
          <p:cNvPr id="4" name="TextBox 3">
            <a:extLst>
              <a:ext uri="{FF2B5EF4-FFF2-40B4-BE49-F238E27FC236}">
                <a16:creationId xmlns:a16="http://schemas.microsoft.com/office/drawing/2014/main" id="{376CC0C9-389B-AD9D-FE1F-0EFF99F2C545}"/>
              </a:ext>
            </a:extLst>
          </p:cNvPr>
          <p:cNvSpPr txBox="1"/>
          <p:nvPr/>
        </p:nvSpPr>
        <p:spPr>
          <a:xfrm>
            <a:off x="0" y="1240780"/>
            <a:ext cx="2798284" cy="2661940"/>
          </a:xfrm>
          <a:prstGeom prst="roundRect">
            <a:avLst>
              <a:gd name="adj" fmla="val 8504"/>
            </a:avLst>
          </a:prstGeom>
          <a:solidFill>
            <a:srgbClr val="C9B9D1"/>
          </a:solidFill>
          <a:effectLst>
            <a:outerShdw blurRad="50800" dist="38100" dir="2700000" algn="tl" rotWithShape="0">
              <a:prstClr val="black">
                <a:alpha val="40000"/>
              </a:prstClr>
            </a:outerShdw>
          </a:effectLst>
        </p:spPr>
        <p:txBody>
          <a:bodyPr wrap="square" anchor="ctr">
            <a:spAutoFit/>
          </a:bodyPr>
          <a:lstStyle/>
          <a:p>
            <a:pPr marL="285750" indent="-285750" algn="just">
              <a:spcBef>
                <a:spcPts val="1200"/>
              </a:spcBef>
              <a:spcAft>
                <a:spcPts val="600"/>
              </a:spcAft>
              <a:buFont typeface="Wingdings" panose="05000000000000000000" pitchFamily="2" charset="2"/>
              <a:buChar char="v"/>
            </a:pPr>
            <a:r>
              <a:rPr lang="en-US" sz="1600">
                <a:latin typeface="Times New Roman" panose="02020603050405020304" pitchFamily="18" charset="0"/>
                <a:ea typeface="Calibri" panose="020F0502020204030204" pitchFamily="34" charset="0"/>
                <a:cs typeface="Times New Roman" panose="02020603050405020304" pitchFamily="18" charset="0"/>
              </a:rPr>
              <a:t>H</a:t>
            </a:r>
            <a:r>
              <a:rPr lang="en-US" sz="1600">
                <a:effectLst/>
                <a:latin typeface="Times New Roman" panose="02020603050405020304" pitchFamily="18" charset="0"/>
                <a:ea typeface="Calibri" panose="020F0502020204030204" pitchFamily="34" charset="0"/>
                <a:cs typeface="Times New Roman" panose="02020603050405020304" pitchFamily="18" charset="0"/>
              </a:rPr>
              <a:t>oạt động bằng cách lưu trữ một trạng thái hoặc giá trị ổn định trong một hệ thống điện tử kỹ thuật số</a:t>
            </a:r>
          </a:p>
          <a:p>
            <a:pPr marL="285750" indent="-285750" algn="just">
              <a:spcBef>
                <a:spcPts val="600"/>
              </a:spcBef>
              <a:spcAft>
                <a:spcPts val="600"/>
              </a:spcAft>
              <a:buFont typeface="Wingdings" panose="05000000000000000000" pitchFamily="2" charset="2"/>
              <a:buChar char="v"/>
            </a:pPr>
            <a:r>
              <a:rPr lang="en-US" sz="1600">
                <a:latin typeface="Times New Roman" panose="02020603050405020304" pitchFamily="18" charset="0"/>
                <a:cs typeface="Times New Roman" panose="02020603050405020304" pitchFamily="18" charset="0"/>
              </a:rPr>
              <a:t>Tín hiệu đồng hồ đảm bảo việc đặt và xóa chỉ xảy ra tại những điểm cụ thể trong chu kỳ đồng hồ.</a:t>
            </a:r>
            <a:endParaRPr lang="en-GB" sz="1600">
              <a:latin typeface="Times New Roman" panose="02020603050405020304" pitchFamily="18" charset="0"/>
              <a:cs typeface="Times New Roman" panose="02020603050405020304" pitchFamily="18" charset="0"/>
            </a:endParaRPr>
          </a:p>
          <a:p>
            <a:pPr algn="just"/>
            <a:endParaRPr lang="en-GB" sz="1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42293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38EBA9-005F-2930-F05D-1AFB7098B79C}"/>
              </a:ext>
            </a:extLst>
          </p:cNvPr>
          <p:cNvSpPr txBox="1"/>
          <p:nvPr/>
        </p:nvSpPr>
        <p:spPr>
          <a:xfrm>
            <a:off x="4351663" y="4274364"/>
            <a:ext cx="2864385" cy="646986"/>
          </a:xfrm>
          <a:prstGeom prst="roundRect">
            <a:avLst/>
          </a:prstGeom>
          <a:solidFill>
            <a:srgbClr val="FCCD9E"/>
          </a:solidFill>
          <a:effectLst>
            <a:outerShdw blurRad="50800" dist="38100" dir="2700000" algn="tl" rotWithShape="0">
              <a:prstClr val="black">
                <a:alpha val="40000"/>
              </a:prstClr>
            </a:outerShdw>
          </a:effectLst>
        </p:spPr>
        <p:txBody>
          <a:bodyPr wrap="square" rtlCol="0">
            <a:spAutoFit/>
          </a:bodyPr>
          <a:lstStyle/>
          <a:p>
            <a:pPr algn="ctr"/>
            <a:r>
              <a:rPr lang="en-GB" sz="3200">
                <a:latin typeface="Amatic SC" panose="00000500000000000000" pitchFamily="2" charset="-79"/>
                <a:cs typeface="Amatic SC" panose="00000500000000000000" pitchFamily="2" charset="-79"/>
              </a:rPr>
              <a:t>Mạch D Flip-flop</a:t>
            </a:r>
            <a:endParaRPr lang="en-GB">
              <a:latin typeface="Amatic SC" panose="00000500000000000000" pitchFamily="2" charset="-79"/>
              <a:cs typeface="Amatic SC" panose="00000500000000000000" pitchFamily="2" charset="-79"/>
            </a:endParaRPr>
          </a:p>
        </p:txBody>
      </p:sp>
      <p:sp>
        <p:nvSpPr>
          <p:cNvPr id="3" name="TextBox 2">
            <a:extLst>
              <a:ext uri="{FF2B5EF4-FFF2-40B4-BE49-F238E27FC236}">
                <a16:creationId xmlns:a16="http://schemas.microsoft.com/office/drawing/2014/main" id="{B12E670F-D3AF-CBA1-B89A-38EA34425824}"/>
              </a:ext>
            </a:extLst>
          </p:cNvPr>
          <p:cNvSpPr txBox="1"/>
          <p:nvPr/>
        </p:nvSpPr>
        <p:spPr>
          <a:xfrm rot="21117581">
            <a:off x="244254" y="994402"/>
            <a:ext cx="2864385" cy="646986"/>
          </a:xfrm>
          <a:prstGeom prst="roundRect">
            <a:avLst/>
          </a:prstGeom>
          <a:solidFill>
            <a:srgbClr val="FDEDA0"/>
          </a:solidFill>
          <a:effectLst>
            <a:outerShdw blurRad="50800" dist="38100" dir="2700000" algn="tl" rotWithShape="0">
              <a:prstClr val="black">
                <a:alpha val="40000"/>
              </a:prstClr>
            </a:outerShdw>
          </a:effectLst>
        </p:spPr>
        <p:txBody>
          <a:bodyPr wrap="square" rtlCol="0">
            <a:spAutoFit/>
          </a:bodyPr>
          <a:lstStyle/>
          <a:p>
            <a:pPr algn="ctr"/>
            <a:r>
              <a:rPr lang="en-GB" sz="3200">
                <a:latin typeface="Amatic SC" panose="00000500000000000000" pitchFamily="2" charset="-79"/>
                <a:cs typeface="Amatic SC" panose="00000500000000000000" pitchFamily="2" charset="-79"/>
              </a:rPr>
              <a:t>Mạch JK Flip-flop</a:t>
            </a:r>
            <a:endParaRPr lang="en-GB">
              <a:latin typeface="Amatic SC" panose="00000500000000000000" pitchFamily="2" charset="-79"/>
              <a:cs typeface="Amatic SC" panose="00000500000000000000" pitchFamily="2" charset="-79"/>
            </a:endParaRPr>
          </a:p>
        </p:txBody>
      </p:sp>
      <p:sp>
        <p:nvSpPr>
          <p:cNvPr id="4" name="TextBox 3">
            <a:extLst>
              <a:ext uri="{FF2B5EF4-FFF2-40B4-BE49-F238E27FC236}">
                <a16:creationId xmlns:a16="http://schemas.microsoft.com/office/drawing/2014/main" id="{AB966268-F3D8-07D7-8670-E75F1831250E}"/>
              </a:ext>
            </a:extLst>
          </p:cNvPr>
          <p:cNvSpPr txBox="1"/>
          <p:nvPr/>
        </p:nvSpPr>
        <p:spPr>
          <a:xfrm rot="392862">
            <a:off x="6031736" y="1030340"/>
            <a:ext cx="2864385" cy="646986"/>
          </a:xfrm>
          <a:prstGeom prst="roundRect">
            <a:avLst/>
          </a:prstGeom>
          <a:solidFill>
            <a:srgbClr val="EEB3AA"/>
          </a:solidFill>
          <a:effectLst>
            <a:outerShdw blurRad="50800" dist="38100" dir="2700000" algn="tl" rotWithShape="0">
              <a:prstClr val="black">
                <a:alpha val="40000"/>
              </a:prstClr>
            </a:outerShdw>
          </a:effectLst>
        </p:spPr>
        <p:txBody>
          <a:bodyPr wrap="square" rtlCol="0">
            <a:spAutoFit/>
          </a:bodyPr>
          <a:lstStyle/>
          <a:p>
            <a:pPr algn="ctr"/>
            <a:r>
              <a:rPr lang="en-GB" sz="3200">
                <a:latin typeface="Amatic SC" panose="00000500000000000000" pitchFamily="2" charset="-79"/>
                <a:cs typeface="Amatic SC" panose="00000500000000000000" pitchFamily="2" charset="-79"/>
              </a:rPr>
              <a:t>Mạch T Flip-flop</a:t>
            </a:r>
            <a:endParaRPr lang="en-GB">
              <a:latin typeface="Amatic SC" panose="00000500000000000000" pitchFamily="2" charset="-79"/>
              <a:cs typeface="Amatic SC" panose="00000500000000000000" pitchFamily="2" charset="-79"/>
            </a:endParaRPr>
          </a:p>
        </p:txBody>
      </p:sp>
      <p:sp>
        <p:nvSpPr>
          <p:cNvPr id="5" name="TextBox 4">
            <a:extLst>
              <a:ext uri="{FF2B5EF4-FFF2-40B4-BE49-F238E27FC236}">
                <a16:creationId xmlns:a16="http://schemas.microsoft.com/office/drawing/2014/main" id="{21AE94E7-45CC-046B-98BC-9B6D2A17769A}"/>
              </a:ext>
            </a:extLst>
          </p:cNvPr>
          <p:cNvSpPr txBox="1"/>
          <p:nvPr/>
        </p:nvSpPr>
        <p:spPr>
          <a:xfrm>
            <a:off x="2860109" y="1825923"/>
            <a:ext cx="2020530" cy="1736646"/>
          </a:xfrm>
          <a:prstGeom prst="roundRect">
            <a:avLst/>
          </a:prstGeom>
          <a:solidFill>
            <a:srgbClr val="FDEDA0"/>
          </a:solidFill>
          <a:effectLst>
            <a:outerShdw blurRad="50800" dist="38100" dir="2700000" algn="tl" rotWithShape="0">
              <a:prstClr val="black">
                <a:alpha val="40000"/>
              </a:prstClr>
            </a:outerShdw>
          </a:effectLst>
        </p:spPr>
        <p:txBody>
          <a:bodyPr wrap="square" rtlCol="0">
            <a:spAutoFit/>
          </a:bodyPr>
          <a:lstStyle/>
          <a:p>
            <a:pPr algn="ctr"/>
            <a:r>
              <a:rPr lang="en-GB" sz="2400">
                <a:latin typeface="Amatic SC" panose="00000500000000000000" pitchFamily="2" charset="-79"/>
                <a:cs typeface="Amatic SC" panose="00000500000000000000" pitchFamily="2" charset="-79"/>
              </a:rPr>
              <a:t>Vì dễ dàng gặp trạng thái không ổn định, dẫn đến sự xuất hiện</a:t>
            </a:r>
            <a:endParaRPr lang="en-GB" sz="1100">
              <a:latin typeface="Amatic SC" panose="00000500000000000000" pitchFamily="2" charset="-79"/>
              <a:cs typeface="Amatic SC" panose="00000500000000000000" pitchFamily="2" charset="-79"/>
            </a:endParaRPr>
          </a:p>
        </p:txBody>
      </p:sp>
      <p:pic>
        <p:nvPicPr>
          <p:cNvPr id="1026" name="Picture 2" descr="KẾT QUẢ THỰC TẾ - Ring Spa - Spa Trị Mụn Uy Tín ✓ Hiệu quả ✓ Giá Rẻ Sinh  Viên">
            <a:extLst>
              <a:ext uri="{FF2B5EF4-FFF2-40B4-BE49-F238E27FC236}">
                <a16:creationId xmlns:a16="http://schemas.microsoft.com/office/drawing/2014/main" id="{E8890B0E-1CEA-F531-4E8A-CFEAEB695024}"/>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9036" b="81325" l="6369" r="38854">
                        <a14:foregroundMark x1="6369" y1="18072" x2="7325" y2="19880"/>
                      </a14:backgroundRemoval>
                    </a14:imgEffect>
                  </a14:imgLayer>
                </a14:imgProps>
              </a:ext>
              <a:ext uri="{28A0092B-C50C-407E-A947-70E740481C1C}">
                <a14:useLocalDpi xmlns:a14="http://schemas.microsoft.com/office/drawing/2010/main" val="0"/>
              </a:ext>
            </a:extLst>
          </a:blip>
          <a:srcRect l="4325" r="56999" b="9263"/>
          <a:stretch/>
        </p:blipFill>
        <p:spPr bwMode="auto">
          <a:xfrm rot="15470868">
            <a:off x="4816636" y="906243"/>
            <a:ext cx="1156771" cy="14346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ẾT QUẢ THỰC TẾ - Ring Spa - Spa Trị Mụn Uy Tín ✓ Hiệu quả ✓ Giá Rẻ Sinh  Viên">
            <a:extLst>
              <a:ext uri="{FF2B5EF4-FFF2-40B4-BE49-F238E27FC236}">
                <a16:creationId xmlns:a16="http://schemas.microsoft.com/office/drawing/2014/main" id="{A8A3E47D-4A3B-416D-0117-36EE182523C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024" t="-1" r="44964" b="42405"/>
          <a:stretch/>
        </p:blipFill>
        <p:spPr bwMode="auto">
          <a:xfrm rot="20422475">
            <a:off x="4817479" y="3249457"/>
            <a:ext cx="837777" cy="9106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KẾT QUẢ THỰC TẾ - Ring Spa - Spa Trị Mụn Uy Tín ✓ Hiệu quả ✓ Giá Rẻ Sinh  Viên">
            <a:extLst>
              <a:ext uri="{FF2B5EF4-FFF2-40B4-BE49-F238E27FC236}">
                <a16:creationId xmlns:a16="http://schemas.microsoft.com/office/drawing/2014/main" id="{45210B65-DEEB-2AB5-F6E9-F242503B02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107" r="21800" b="38691"/>
          <a:stretch/>
        </p:blipFill>
        <p:spPr bwMode="auto">
          <a:xfrm rot="7954861">
            <a:off x="1949270" y="1637319"/>
            <a:ext cx="660784" cy="969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6920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74F476-1236-73F7-F70E-7F479FE92C31}"/>
              </a:ext>
            </a:extLst>
          </p:cNvPr>
          <p:cNvSpPr txBox="1"/>
          <p:nvPr/>
        </p:nvSpPr>
        <p:spPr>
          <a:xfrm>
            <a:off x="5401044" y="207593"/>
            <a:ext cx="2864385" cy="646986"/>
          </a:xfrm>
          <a:prstGeom prst="roundRect">
            <a:avLst/>
          </a:prstGeom>
          <a:solidFill>
            <a:srgbClr val="FDEDA0"/>
          </a:solidFill>
          <a:effectLst>
            <a:outerShdw blurRad="50800" dist="38100" dir="2700000" algn="tl" rotWithShape="0">
              <a:prstClr val="black">
                <a:alpha val="40000"/>
              </a:prstClr>
            </a:outerShdw>
          </a:effectLst>
        </p:spPr>
        <p:txBody>
          <a:bodyPr wrap="square" rtlCol="0">
            <a:spAutoFit/>
          </a:bodyPr>
          <a:lstStyle/>
          <a:p>
            <a:pPr algn="ctr"/>
            <a:r>
              <a:rPr lang="en-GB" sz="3200">
                <a:latin typeface="Amatic SC" panose="00000500000000000000" pitchFamily="2" charset="-79"/>
                <a:cs typeface="Amatic SC" panose="00000500000000000000" pitchFamily="2" charset="-79"/>
              </a:rPr>
              <a:t>Mạch JK Flip-flop</a:t>
            </a:r>
            <a:endParaRPr lang="en-GB">
              <a:latin typeface="Amatic SC" panose="00000500000000000000" pitchFamily="2" charset="-79"/>
              <a:cs typeface="Amatic SC" panose="00000500000000000000" pitchFamily="2" charset="-79"/>
            </a:endParaRPr>
          </a:p>
        </p:txBody>
      </p:sp>
      <p:pic>
        <p:nvPicPr>
          <p:cNvPr id="7" name="Picture 6">
            <a:extLst>
              <a:ext uri="{FF2B5EF4-FFF2-40B4-BE49-F238E27FC236}">
                <a16:creationId xmlns:a16="http://schemas.microsoft.com/office/drawing/2014/main" id="{F7D9CD0D-4E59-BA3B-9C97-C9CAC9F6FB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628" y="1137405"/>
            <a:ext cx="3891042" cy="2868690"/>
          </a:xfrm>
          <a:prstGeom prst="rect">
            <a:avLst/>
          </a:prstGeom>
        </p:spPr>
      </p:pic>
      <p:sp>
        <p:nvSpPr>
          <p:cNvPr id="9" name="TextBox 8">
            <a:extLst>
              <a:ext uri="{FF2B5EF4-FFF2-40B4-BE49-F238E27FC236}">
                <a16:creationId xmlns:a16="http://schemas.microsoft.com/office/drawing/2014/main" id="{42F619DC-76AB-FBA3-D70F-98B0B39B0C88}"/>
              </a:ext>
            </a:extLst>
          </p:cNvPr>
          <p:cNvSpPr txBox="1"/>
          <p:nvPr/>
        </p:nvSpPr>
        <p:spPr>
          <a:xfrm>
            <a:off x="4722911" y="1770569"/>
            <a:ext cx="4220649" cy="1602362"/>
          </a:xfrm>
          <a:prstGeom prst="rect">
            <a:avLst/>
          </a:prstGeom>
          <a:noFill/>
        </p:spPr>
        <p:txBody>
          <a:bodyPr wrap="square">
            <a:spAutoFit/>
          </a:bodyPr>
          <a:lstStyle/>
          <a:p>
            <a:pPr marL="285750" indent="-285750">
              <a:buFont typeface="Times New Roman" panose="02020603050405020304" pitchFamily="18" charset="0"/>
              <a:buChar char="※"/>
            </a:pPr>
            <a:r>
              <a:rPr lang="en-US" sz="1600">
                <a:latin typeface="Times New Roman" panose="02020603050405020304" pitchFamily="18" charset="0"/>
                <a:ea typeface="Calibri" panose="020F0502020204030204" pitchFamily="34" charset="0"/>
                <a:cs typeface="Times New Roman" panose="02020603050405020304" pitchFamily="18" charset="0"/>
              </a:rPr>
              <a:t>L</a:t>
            </a:r>
            <a:r>
              <a:rPr lang="en-US" sz="1600">
                <a:effectLst/>
                <a:latin typeface="Times New Roman" panose="02020603050405020304" pitchFamily="18" charset="0"/>
                <a:ea typeface="Calibri" panose="020F0502020204030204" pitchFamily="34" charset="0"/>
                <a:cs typeface="Times New Roman" panose="02020603050405020304" pitchFamily="18" charset="0"/>
              </a:rPr>
              <a:t>à một loại flip-flop cung cấp tính năng đa dạng hơn so với mạch lật SR (Set-Reset) thông thường</a:t>
            </a:r>
          </a:p>
          <a:p>
            <a:pPr marL="285750" indent="-285750">
              <a:lnSpc>
                <a:spcPct val="150000"/>
              </a:lnSpc>
              <a:spcBef>
                <a:spcPts val="600"/>
              </a:spcBef>
              <a:spcAft>
                <a:spcPts val="600"/>
              </a:spcAft>
              <a:buFont typeface="Times New Roman" panose="02020603050405020304" pitchFamily="18" charset="0"/>
              <a:buChar char="※"/>
            </a:pPr>
            <a:r>
              <a:rPr lang="en-US" sz="1600">
                <a:latin typeface="Times New Roman" panose="02020603050405020304" pitchFamily="18" charset="0"/>
                <a:ea typeface="Calibri" panose="020F0502020204030204" pitchFamily="34" charset="0"/>
                <a:cs typeface="Times New Roman" panose="02020603050405020304" pitchFamily="18" charset="0"/>
              </a:rPr>
              <a:t>G</a:t>
            </a:r>
            <a:r>
              <a:rPr lang="en-US" sz="1600">
                <a:effectLst/>
                <a:latin typeface="Times New Roman" panose="02020603050405020304" pitchFamily="18" charset="0"/>
                <a:ea typeface="Calibri" panose="020F0502020204030204" pitchFamily="34" charset="0"/>
                <a:cs typeface="Times New Roman" panose="02020603050405020304" pitchFamily="18" charset="0"/>
              </a:rPr>
              <a:t>iải quyết một số vấn đề liên quan đến mạch lật SR, đặc biệt là trạng thái không xác định</a:t>
            </a:r>
            <a:endParaRPr lang="en-GB" sz="1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8094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FD467F-06EA-F668-92FE-16CB413D7734}"/>
              </a:ext>
            </a:extLst>
          </p:cNvPr>
          <p:cNvPicPr>
            <a:picLocks noChangeAspect="1"/>
          </p:cNvPicPr>
          <p:nvPr/>
        </p:nvPicPr>
        <p:blipFill>
          <a:blip r:embed="rId2"/>
          <a:stretch>
            <a:fillRect/>
          </a:stretch>
        </p:blipFill>
        <p:spPr>
          <a:xfrm>
            <a:off x="642205" y="1031358"/>
            <a:ext cx="7859590" cy="3676206"/>
          </a:xfrm>
          <a:prstGeom prst="rect">
            <a:avLst/>
          </a:prstGeom>
        </p:spPr>
      </p:pic>
      <p:sp>
        <p:nvSpPr>
          <p:cNvPr id="6" name="TextBox 5">
            <a:extLst>
              <a:ext uri="{FF2B5EF4-FFF2-40B4-BE49-F238E27FC236}">
                <a16:creationId xmlns:a16="http://schemas.microsoft.com/office/drawing/2014/main" id="{B8092ED3-57FC-08BE-CF81-A65F36C9C06A}"/>
              </a:ext>
            </a:extLst>
          </p:cNvPr>
          <p:cNvSpPr txBox="1"/>
          <p:nvPr/>
        </p:nvSpPr>
        <p:spPr>
          <a:xfrm>
            <a:off x="5401044" y="207593"/>
            <a:ext cx="2864385" cy="646986"/>
          </a:xfrm>
          <a:prstGeom prst="roundRect">
            <a:avLst/>
          </a:prstGeom>
          <a:solidFill>
            <a:srgbClr val="FDEDA0"/>
          </a:solidFill>
          <a:effectLst>
            <a:outerShdw blurRad="50800" dist="38100" dir="2700000" algn="tl" rotWithShape="0">
              <a:prstClr val="black">
                <a:alpha val="40000"/>
              </a:prstClr>
            </a:outerShdw>
          </a:effectLst>
        </p:spPr>
        <p:txBody>
          <a:bodyPr wrap="square" rtlCol="0">
            <a:spAutoFit/>
          </a:bodyPr>
          <a:lstStyle/>
          <a:p>
            <a:pPr algn="ctr"/>
            <a:r>
              <a:rPr lang="en-GB" sz="3200">
                <a:latin typeface="Amatic SC" panose="00000500000000000000" pitchFamily="2" charset="-79"/>
                <a:cs typeface="Amatic SC" panose="00000500000000000000" pitchFamily="2" charset="-79"/>
              </a:rPr>
              <a:t>Mạch JK Flip-flop</a:t>
            </a:r>
            <a:endParaRPr lang="en-GB">
              <a:latin typeface="Amatic SC" panose="00000500000000000000" pitchFamily="2" charset="-79"/>
              <a:cs typeface="Amatic SC" panose="00000500000000000000" pitchFamily="2" charset="-79"/>
            </a:endParaRPr>
          </a:p>
        </p:txBody>
      </p:sp>
    </p:spTree>
    <p:extLst>
      <p:ext uri="{BB962C8B-B14F-4D97-AF65-F5344CB8AC3E}">
        <p14:creationId xmlns:p14="http://schemas.microsoft.com/office/powerpoint/2010/main" val="1711244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38EBA9-005F-2930-F05D-1AFB7098B79C}"/>
              </a:ext>
            </a:extLst>
          </p:cNvPr>
          <p:cNvSpPr txBox="1"/>
          <p:nvPr/>
        </p:nvSpPr>
        <p:spPr>
          <a:xfrm>
            <a:off x="4351663" y="4274364"/>
            <a:ext cx="2864385" cy="646986"/>
          </a:xfrm>
          <a:prstGeom prst="roundRect">
            <a:avLst/>
          </a:prstGeom>
          <a:solidFill>
            <a:srgbClr val="FCCD9E"/>
          </a:solidFill>
          <a:effectLst>
            <a:outerShdw blurRad="50800" dist="38100" dir="2700000" algn="tl" rotWithShape="0">
              <a:prstClr val="black">
                <a:alpha val="40000"/>
              </a:prstClr>
            </a:outerShdw>
          </a:effectLst>
        </p:spPr>
        <p:txBody>
          <a:bodyPr wrap="square" rtlCol="0">
            <a:spAutoFit/>
          </a:bodyPr>
          <a:lstStyle/>
          <a:p>
            <a:pPr algn="ctr"/>
            <a:r>
              <a:rPr lang="en-GB" sz="3200">
                <a:latin typeface="Amatic SC" panose="00000500000000000000" pitchFamily="2" charset="-79"/>
                <a:cs typeface="Amatic SC" panose="00000500000000000000" pitchFamily="2" charset="-79"/>
              </a:rPr>
              <a:t>Mạch D Flip-flop</a:t>
            </a:r>
            <a:endParaRPr lang="en-GB">
              <a:latin typeface="Amatic SC" panose="00000500000000000000" pitchFamily="2" charset="-79"/>
              <a:cs typeface="Amatic SC" panose="00000500000000000000" pitchFamily="2" charset="-79"/>
            </a:endParaRPr>
          </a:p>
        </p:txBody>
      </p:sp>
      <p:sp>
        <p:nvSpPr>
          <p:cNvPr id="3" name="TextBox 2">
            <a:extLst>
              <a:ext uri="{FF2B5EF4-FFF2-40B4-BE49-F238E27FC236}">
                <a16:creationId xmlns:a16="http://schemas.microsoft.com/office/drawing/2014/main" id="{B12E670F-D3AF-CBA1-B89A-38EA34425824}"/>
              </a:ext>
            </a:extLst>
          </p:cNvPr>
          <p:cNvSpPr txBox="1"/>
          <p:nvPr/>
        </p:nvSpPr>
        <p:spPr>
          <a:xfrm rot="21117581">
            <a:off x="244254" y="994402"/>
            <a:ext cx="2864385" cy="646986"/>
          </a:xfrm>
          <a:prstGeom prst="roundRect">
            <a:avLst/>
          </a:prstGeom>
          <a:solidFill>
            <a:srgbClr val="FDEDA0"/>
          </a:solidFill>
          <a:effectLst>
            <a:outerShdw blurRad="50800" dist="38100" dir="2700000" algn="tl" rotWithShape="0">
              <a:prstClr val="black">
                <a:alpha val="40000"/>
              </a:prstClr>
            </a:outerShdw>
          </a:effectLst>
        </p:spPr>
        <p:txBody>
          <a:bodyPr wrap="square" rtlCol="0">
            <a:spAutoFit/>
          </a:bodyPr>
          <a:lstStyle/>
          <a:p>
            <a:pPr algn="ctr"/>
            <a:r>
              <a:rPr lang="en-GB" sz="3200" dirty="0" err="1">
                <a:latin typeface="Amatic SC" panose="00000500000000000000" pitchFamily="2" charset="-79"/>
                <a:cs typeface="Amatic SC" panose="00000500000000000000" pitchFamily="2" charset="-79"/>
              </a:rPr>
              <a:t>Mạch</a:t>
            </a:r>
            <a:r>
              <a:rPr lang="en-GB" sz="3200" dirty="0">
                <a:latin typeface="Amatic SC" panose="00000500000000000000" pitchFamily="2" charset="-79"/>
                <a:cs typeface="Amatic SC" panose="00000500000000000000" pitchFamily="2" charset="-79"/>
              </a:rPr>
              <a:t> JK Flip-flop</a:t>
            </a:r>
            <a:endParaRPr lang="en-GB" dirty="0">
              <a:latin typeface="Amatic SC" panose="00000500000000000000" pitchFamily="2" charset="-79"/>
              <a:cs typeface="Amatic SC" panose="00000500000000000000" pitchFamily="2" charset="-79"/>
            </a:endParaRPr>
          </a:p>
        </p:txBody>
      </p:sp>
      <p:sp>
        <p:nvSpPr>
          <p:cNvPr id="4" name="TextBox 3">
            <a:extLst>
              <a:ext uri="{FF2B5EF4-FFF2-40B4-BE49-F238E27FC236}">
                <a16:creationId xmlns:a16="http://schemas.microsoft.com/office/drawing/2014/main" id="{AB966268-F3D8-07D7-8670-E75F1831250E}"/>
              </a:ext>
            </a:extLst>
          </p:cNvPr>
          <p:cNvSpPr txBox="1"/>
          <p:nvPr/>
        </p:nvSpPr>
        <p:spPr>
          <a:xfrm rot="392862">
            <a:off x="6031736" y="1030340"/>
            <a:ext cx="2864385" cy="646986"/>
          </a:xfrm>
          <a:prstGeom prst="roundRect">
            <a:avLst/>
          </a:prstGeom>
          <a:solidFill>
            <a:srgbClr val="EEB3AA"/>
          </a:solidFill>
          <a:effectLst>
            <a:outerShdw blurRad="50800" dist="38100" dir="2700000" algn="tl" rotWithShape="0">
              <a:prstClr val="black">
                <a:alpha val="40000"/>
              </a:prstClr>
            </a:outerShdw>
          </a:effectLst>
        </p:spPr>
        <p:txBody>
          <a:bodyPr wrap="square" rtlCol="0">
            <a:spAutoFit/>
          </a:bodyPr>
          <a:lstStyle/>
          <a:p>
            <a:pPr algn="ctr"/>
            <a:r>
              <a:rPr lang="en-GB" sz="3200">
                <a:latin typeface="Amatic SC" panose="00000500000000000000" pitchFamily="2" charset="-79"/>
                <a:cs typeface="Amatic SC" panose="00000500000000000000" pitchFamily="2" charset="-79"/>
              </a:rPr>
              <a:t>Mạch T Flip-flop</a:t>
            </a:r>
            <a:endParaRPr lang="en-GB">
              <a:latin typeface="Amatic SC" panose="00000500000000000000" pitchFamily="2" charset="-79"/>
              <a:cs typeface="Amatic SC" panose="00000500000000000000" pitchFamily="2" charset="-79"/>
            </a:endParaRPr>
          </a:p>
        </p:txBody>
      </p:sp>
      <p:sp>
        <p:nvSpPr>
          <p:cNvPr id="5" name="TextBox 4">
            <a:extLst>
              <a:ext uri="{FF2B5EF4-FFF2-40B4-BE49-F238E27FC236}">
                <a16:creationId xmlns:a16="http://schemas.microsoft.com/office/drawing/2014/main" id="{21AE94E7-45CC-046B-98BC-9B6D2A17769A}"/>
              </a:ext>
            </a:extLst>
          </p:cNvPr>
          <p:cNvSpPr txBox="1"/>
          <p:nvPr/>
        </p:nvSpPr>
        <p:spPr>
          <a:xfrm>
            <a:off x="2860109" y="1825923"/>
            <a:ext cx="2020530" cy="1736646"/>
          </a:xfrm>
          <a:prstGeom prst="roundRect">
            <a:avLst/>
          </a:prstGeom>
          <a:solidFill>
            <a:srgbClr val="FDEDA0"/>
          </a:solidFill>
          <a:effectLst>
            <a:outerShdw blurRad="50800" dist="38100" dir="2700000" algn="tl" rotWithShape="0">
              <a:prstClr val="black">
                <a:alpha val="40000"/>
              </a:prstClr>
            </a:outerShdw>
          </a:effectLst>
        </p:spPr>
        <p:txBody>
          <a:bodyPr wrap="square" rtlCol="0">
            <a:spAutoFit/>
          </a:bodyPr>
          <a:lstStyle/>
          <a:p>
            <a:pPr algn="ctr"/>
            <a:r>
              <a:rPr lang="en-GB" sz="2400">
                <a:latin typeface="Amatic SC" panose="00000500000000000000" pitchFamily="2" charset="-79"/>
                <a:cs typeface="Amatic SC" panose="00000500000000000000" pitchFamily="2" charset="-79"/>
              </a:rPr>
              <a:t>Vì dễ dàng gặp trạng thái không ổn định, dẫn đến sự xuất hiện</a:t>
            </a:r>
            <a:endParaRPr lang="en-GB" sz="1100">
              <a:latin typeface="Amatic SC" panose="00000500000000000000" pitchFamily="2" charset="-79"/>
              <a:cs typeface="Amatic SC" panose="00000500000000000000" pitchFamily="2" charset="-79"/>
            </a:endParaRPr>
          </a:p>
        </p:txBody>
      </p:sp>
      <p:pic>
        <p:nvPicPr>
          <p:cNvPr id="1026" name="Picture 2" descr="KẾT QUẢ THỰC TẾ - Ring Spa - Spa Trị Mụn Uy Tín ✓ Hiệu quả ✓ Giá Rẻ Sinh  Viên">
            <a:extLst>
              <a:ext uri="{FF2B5EF4-FFF2-40B4-BE49-F238E27FC236}">
                <a16:creationId xmlns:a16="http://schemas.microsoft.com/office/drawing/2014/main" id="{E8890B0E-1CEA-F531-4E8A-CFEAEB695024}"/>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9036" b="81325" l="6369" r="38854">
                        <a14:foregroundMark x1="6369" y1="18072" x2="7325" y2="19880"/>
                      </a14:backgroundRemoval>
                    </a14:imgEffect>
                  </a14:imgLayer>
                </a14:imgProps>
              </a:ext>
              <a:ext uri="{28A0092B-C50C-407E-A947-70E740481C1C}">
                <a14:useLocalDpi xmlns:a14="http://schemas.microsoft.com/office/drawing/2010/main" val="0"/>
              </a:ext>
            </a:extLst>
          </a:blip>
          <a:srcRect l="4325" r="56999" b="9263"/>
          <a:stretch/>
        </p:blipFill>
        <p:spPr bwMode="auto">
          <a:xfrm rot="15470868">
            <a:off x="4816636" y="906243"/>
            <a:ext cx="1156771" cy="14346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ẾT QUẢ THỰC TẾ - Ring Spa - Spa Trị Mụn Uy Tín ✓ Hiệu quả ✓ Giá Rẻ Sinh  Viên">
            <a:extLst>
              <a:ext uri="{FF2B5EF4-FFF2-40B4-BE49-F238E27FC236}">
                <a16:creationId xmlns:a16="http://schemas.microsoft.com/office/drawing/2014/main" id="{A8A3E47D-4A3B-416D-0117-36EE182523C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024" t="-1" r="44964" b="42405"/>
          <a:stretch/>
        </p:blipFill>
        <p:spPr bwMode="auto">
          <a:xfrm rot="20422475">
            <a:off x="4817479" y="3249457"/>
            <a:ext cx="837777" cy="9106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KẾT QUẢ THỰC TẾ - Ring Spa - Spa Trị Mụn Uy Tín ✓ Hiệu quả ✓ Giá Rẻ Sinh  Viên">
            <a:extLst>
              <a:ext uri="{FF2B5EF4-FFF2-40B4-BE49-F238E27FC236}">
                <a16:creationId xmlns:a16="http://schemas.microsoft.com/office/drawing/2014/main" id="{45210B65-DEEB-2AB5-F6E9-F242503B02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107" r="21800" b="38691"/>
          <a:stretch/>
        </p:blipFill>
        <p:spPr bwMode="auto">
          <a:xfrm rot="7954861">
            <a:off x="1949270" y="1637319"/>
            <a:ext cx="660784" cy="969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1227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B9E63D7-3909-904B-5E48-D2891796C4A1}"/>
              </a:ext>
            </a:extLst>
          </p:cNvPr>
          <p:cNvSpPr txBox="1"/>
          <p:nvPr/>
        </p:nvSpPr>
        <p:spPr>
          <a:xfrm>
            <a:off x="213600" y="704160"/>
            <a:ext cx="2864385" cy="646986"/>
          </a:xfrm>
          <a:prstGeom prst="roundRect">
            <a:avLst/>
          </a:prstGeom>
          <a:solidFill>
            <a:srgbClr val="EEB3AA"/>
          </a:solidFill>
          <a:effectLst>
            <a:outerShdw blurRad="50800" dist="38100" dir="2700000" algn="tl" rotWithShape="0">
              <a:prstClr val="black">
                <a:alpha val="40000"/>
              </a:prstClr>
            </a:outerShdw>
          </a:effectLst>
        </p:spPr>
        <p:txBody>
          <a:bodyPr wrap="square" rtlCol="0">
            <a:spAutoFit/>
          </a:bodyPr>
          <a:lstStyle/>
          <a:p>
            <a:pPr algn="ctr"/>
            <a:r>
              <a:rPr lang="en-GB" sz="3200">
                <a:latin typeface="Amatic SC" panose="00000500000000000000" pitchFamily="2" charset="-79"/>
                <a:cs typeface="Amatic SC" panose="00000500000000000000" pitchFamily="2" charset="-79"/>
              </a:rPr>
              <a:t>Mạch T Flip-flop</a:t>
            </a:r>
            <a:endParaRPr lang="en-GB">
              <a:latin typeface="Amatic SC" panose="00000500000000000000" pitchFamily="2" charset="-79"/>
              <a:cs typeface="Amatic SC" panose="00000500000000000000" pitchFamily="2" charset="-79"/>
            </a:endParaRPr>
          </a:p>
        </p:txBody>
      </p:sp>
      <p:sp>
        <p:nvSpPr>
          <p:cNvPr id="11" name="TextBox 10">
            <a:extLst>
              <a:ext uri="{FF2B5EF4-FFF2-40B4-BE49-F238E27FC236}">
                <a16:creationId xmlns:a16="http://schemas.microsoft.com/office/drawing/2014/main" id="{A5C7C991-8D33-D352-1D80-FB320C58AB64}"/>
              </a:ext>
            </a:extLst>
          </p:cNvPr>
          <p:cNvSpPr txBox="1"/>
          <p:nvPr/>
        </p:nvSpPr>
        <p:spPr>
          <a:xfrm>
            <a:off x="3901870" y="882250"/>
            <a:ext cx="4595923" cy="2048638"/>
          </a:xfrm>
          <a:prstGeom prst="rect">
            <a:avLst/>
          </a:prstGeom>
          <a:noFill/>
        </p:spPr>
        <p:txBody>
          <a:bodyPr wrap="square">
            <a:spAutoFit/>
          </a:bodyPr>
          <a:lstStyle/>
          <a:p>
            <a:pPr marL="285750" indent="-285750">
              <a:lnSpc>
                <a:spcPct val="150000"/>
              </a:lnSpc>
              <a:spcBef>
                <a:spcPts val="600"/>
              </a:spcBef>
              <a:spcAft>
                <a:spcPts val="600"/>
              </a:spcAft>
              <a:buFont typeface="Times New Roman" panose="02020603050405020304" pitchFamily="18" charset="0"/>
              <a:buChar char="⁂"/>
            </a:pP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Thường</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giữ</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thái</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đảo</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ngược</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mạch</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lật</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(flip-flop)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tại</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ct val="150000"/>
              </a:lnSpc>
              <a:spcBef>
                <a:spcPts val="600"/>
              </a:spcBef>
              <a:spcAft>
                <a:spcPts val="600"/>
              </a:spcAft>
              <a:buFont typeface="Times New Roman" panose="02020603050405020304" pitchFamily="18" charset="0"/>
              <a:buChar char="⁂"/>
            </a:pP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Nó</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cung</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cấp</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toggle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đảo</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thái</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mà</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cần</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đến</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Set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Reset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mạch</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lật</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SR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J-K</a:t>
            </a:r>
            <a:endParaRPr lang="en-GB" sz="16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FDDA5132-C2FA-3F97-065F-8F1732A8FB0B}"/>
              </a:ext>
            </a:extLst>
          </p:cNvPr>
          <p:cNvPicPr>
            <a:picLocks noChangeAspect="1"/>
          </p:cNvPicPr>
          <p:nvPr/>
        </p:nvPicPr>
        <p:blipFill>
          <a:blip r:embed="rId2"/>
          <a:stretch>
            <a:fillRect/>
          </a:stretch>
        </p:blipFill>
        <p:spPr>
          <a:xfrm>
            <a:off x="0" y="1576589"/>
            <a:ext cx="3363396" cy="2638424"/>
          </a:xfrm>
          <a:prstGeom prst="rect">
            <a:avLst/>
          </a:prstGeom>
        </p:spPr>
      </p:pic>
    </p:spTree>
    <p:extLst>
      <p:ext uri="{BB962C8B-B14F-4D97-AF65-F5344CB8AC3E}">
        <p14:creationId xmlns:p14="http://schemas.microsoft.com/office/powerpoint/2010/main" val="1147435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8ABA0C-F0BC-22F6-CE12-7A1949E75823}"/>
              </a:ext>
            </a:extLst>
          </p:cNvPr>
          <p:cNvPicPr>
            <a:picLocks noChangeAspect="1"/>
          </p:cNvPicPr>
          <p:nvPr/>
        </p:nvPicPr>
        <p:blipFill>
          <a:blip r:embed="rId2"/>
          <a:stretch>
            <a:fillRect/>
          </a:stretch>
        </p:blipFill>
        <p:spPr>
          <a:xfrm>
            <a:off x="213599" y="1552353"/>
            <a:ext cx="8116223" cy="3369620"/>
          </a:xfrm>
          <a:prstGeom prst="rect">
            <a:avLst/>
          </a:prstGeom>
        </p:spPr>
      </p:pic>
      <p:sp>
        <p:nvSpPr>
          <p:cNvPr id="3" name="TextBox 2">
            <a:extLst>
              <a:ext uri="{FF2B5EF4-FFF2-40B4-BE49-F238E27FC236}">
                <a16:creationId xmlns:a16="http://schemas.microsoft.com/office/drawing/2014/main" id="{42AA7D7A-E3EA-F00C-0819-33E2C24755F6}"/>
              </a:ext>
            </a:extLst>
          </p:cNvPr>
          <p:cNvSpPr txBox="1"/>
          <p:nvPr/>
        </p:nvSpPr>
        <p:spPr>
          <a:xfrm>
            <a:off x="213600" y="704160"/>
            <a:ext cx="2864385" cy="646986"/>
          </a:xfrm>
          <a:prstGeom prst="roundRect">
            <a:avLst/>
          </a:prstGeom>
          <a:solidFill>
            <a:srgbClr val="EEB3AA"/>
          </a:solidFill>
          <a:effectLst>
            <a:outerShdw blurRad="50800" dist="38100" dir="2700000" algn="tl" rotWithShape="0">
              <a:prstClr val="black">
                <a:alpha val="40000"/>
              </a:prstClr>
            </a:outerShdw>
          </a:effectLst>
        </p:spPr>
        <p:txBody>
          <a:bodyPr wrap="square" rtlCol="0">
            <a:spAutoFit/>
          </a:bodyPr>
          <a:lstStyle/>
          <a:p>
            <a:pPr algn="ctr"/>
            <a:r>
              <a:rPr lang="en-GB" sz="3200">
                <a:latin typeface="Amatic SC" panose="00000500000000000000" pitchFamily="2" charset="-79"/>
                <a:cs typeface="Amatic SC" panose="00000500000000000000" pitchFamily="2" charset="-79"/>
              </a:rPr>
              <a:t>Mạch T Flip-flop</a:t>
            </a:r>
            <a:endParaRPr lang="en-GB">
              <a:latin typeface="Amatic SC" panose="00000500000000000000" pitchFamily="2" charset="-79"/>
              <a:cs typeface="Amatic SC" panose="00000500000000000000" pitchFamily="2" charset="-79"/>
            </a:endParaRPr>
          </a:p>
        </p:txBody>
      </p:sp>
    </p:spTree>
    <p:extLst>
      <p:ext uri="{BB962C8B-B14F-4D97-AF65-F5344CB8AC3E}">
        <p14:creationId xmlns:p14="http://schemas.microsoft.com/office/powerpoint/2010/main" val="36336846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38EBA9-005F-2930-F05D-1AFB7098B79C}"/>
              </a:ext>
            </a:extLst>
          </p:cNvPr>
          <p:cNvSpPr txBox="1"/>
          <p:nvPr/>
        </p:nvSpPr>
        <p:spPr>
          <a:xfrm>
            <a:off x="4351663" y="4274364"/>
            <a:ext cx="2864385" cy="646986"/>
          </a:xfrm>
          <a:prstGeom prst="roundRect">
            <a:avLst/>
          </a:prstGeom>
          <a:solidFill>
            <a:srgbClr val="FCCD9E"/>
          </a:solidFill>
          <a:effectLst>
            <a:outerShdw blurRad="50800" dist="38100" dir="2700000" algn="tl" rotWithShape="0">
              <a:prstClr val="black">
                <a:alpha val="40000"/>
              </a:prstClr>
            </a:outerShdw>
          </a:effectLst>
        </p:spPr>
        <p:txBody>
          <a:bodyPr wrap="square" rtlCol="0">
            <a:spAutoFit/>
          </a:bodyPr>
          <a:lstStyle/>
          <a:p>
            <a:pPr algn="ctr"/>
            <a:r>
              <a:rPr lang="en-GB" sz="3200">
                <a:latin typeface="Amatic SC" panose="00000500000000000000" pitchFamily="2" charset="-79"/>
                <a:cs typeface="Amatic SC" panose="00000500000000000000" pitchFamily="2" charset="-79"/>
              </a:rPr>
              <a:t>Mạch D Flip-flop</a:t>
            </a:r>
            <a:endParaRPr lang="en-GB">
              <a:latin typeface="Amatic SC" panose="00000500000000000000" pitchFamily="2" charset="-79"/>
              <a:cs typeface="Amatic SC" panose="00000500000000000000" pitchFamily="2" charset="-79"/>
            </a:endParaRPr>
          </a:p>
        </p:txBody>
      </p:sp>
      <p:sp>
        <p:nvSpPr>
          <p:cNvPr id="3" name="TextBox 2">
            <a:extLst>
              <a:ext uri="{FF2B5EF4-FFF2-40B4-BE49-F238E27FC236}">
                <a16:creationId xmlns:a16="http://schemas.microsoft.com/office/drawing/2014/main" id="{B12E670F-D3AF-CBA1-B89A-38EA34425824}"/>
              </a:ext>
            </a:extLst>
          </p:cNvPr>
          <p:cNvSpPr txBox="1"/>
          <p:nvPr/>
        </p:nvSpPr>
        <p:spPr>
          <a:xfrm rot="21117581">
            <a:off x="244254" y="994402"/>
            <a:ext cx="2864385" cy="646986"/>
          </a:xfrm>
          <a:prstGeom prst="roundRect">
            <a:avLst/>
          </a:prstGeom>
          <a:solidFill>
            <a:srgbClr val="FDEDA0"/>
          </a:solidFill>
          <a:effectLst>
            <a:outerShdw blurRad="50800" dist="38100" dir="2700000" algn="tl" rotWithShape="0">
              <a:prstClr val="black">
                <a:alpha val="40000"/>
              </a:prstClr>
            </a:outerShdw>
          </a:effectLst>
        </p:spPr>
        <p:txBody>
          <a:bodyPr wrap="square" rtlCol="0">
            <a:spAutoFit/>
          </a:bodyPr>
          <a:lstStyle/>
          <a:p>
            <a:pPr algn="ctr"/>
            <a:r>
              <a:rPr lang="en-GB" sz="3200" dirty="0" err="1">
                <a:latin typeface="Amatic SC" panose="00000500000000000000" pitchFamily="2" charset="-79"/>
                <a:cs typeface="Amatic SC" panose="00000500000000000000" pitchFamily="2" charset="-79"/>
              </a:rPr>
              <a:t>Mạch</a:t>
            </a:r>
            <a:r>
              <a:rPr lang="en-GB" sz="3200" dirty="0">
                <a:latin typeface="Amatic SC" panose="00000500000000000000" pitchFamily="2" charset="-79"/>
                <a:cs typeface="Amatic SC" panose="00000500000000000000" pitchFamily="2" charset="-79"/>
              </a:rPr>
              <a:t> JK Flip-flop</a:t>
            </a:r>
            <a:endParaRPr lang="en-GB" dirty="0">
              <a:latin typeface="Amatic SC" panose="00000500000000000000" pitchFamily="2" charset="-79"/>
              <a:cs typeface="Amatic SC" panose="00000500000000000000" pitchFamily="2" charset="-79"/>
            </a:endParaRPr>
          </a:p>
        </p:txBody>
      </p:sp>
      <p:sp>
        <p:nvSpPr>
          <p:cNvPr id="4" name="TextBox 3">
            <a:extLst>
              <a:ext uri="{FF2B5EF4-FFF2-40B4-BE49-F238E27FC236}">
                <a16:creationId xmlns:a16="http://schemas.microsoft.com/office/drawing/2014/main" id="{AB966268-F3D8-07D7-8670-E75F1831250E}"/>
              </a:ext>
            </a:extLst>
          </p:cNvPr>
          <p:cNvSpPr txBox="1"/>
          <p:nvPr/>
        </p:nvSpPr>
        <p:spPr>
          <a:xfrm rot="392862">
            <a:off x="6031736" y="1030340"/>
            <a:ext cx="2864385" cy="646986"/>
          </a:xfrm>
          <a:prstGeom prst="roundRect">
            <a:avLst/>
          </a:prstGeom>
          <a:solidFill>
            <a:srgbClr val="EEB3AA"/>
          </a:solidFill>
          <a:effectLst>
            <a:outerShdw blurRad="50800" dist="38100" dir="2700000" algn="tl" rotWithShape="0">
              <a:prstClr val="black">
                <a:alpha val="40000"/>
              </a:prstClr>
            </a:outerShdw>
          </a:effectLst>
        </p:spPr>
        <p:txBody>
          <a:bodyPr wrap="square" rtlCol="0">
            <a:spAutoFit/>
          </a:bodyPr>
          <a:lstStyle/>
          <a:p>
            <a:pPr algn="ctr"/>
            <a:r>
              <a:rPr lang="en-GB" sz="3200">
                <a:latin typeface="Amatic SC" panose="00000500000000000000" pitchFamily="2" charset="-79"/>
                <a:cs typeface="Amatic SC" panose="00000500000000000000" pitchFamily="2" charset="-79"/>
              </a:rPr>
              <a:t>Mạch T Flip-flop</a:t>
            </a:r>
            <a:endParaRPr lang="en-GB">
              <a:latin typeface="Amatic SC" panose="00000500000000000000" pitchFamily="2" charset="-79"/>
              <a:cs typeface="Amatic SC" panose="00000500000000000000" pitchFamily="2" charset="-79"/>
            </a:endParaRPr>
          </a:p>
        </p:txBody>
      </p:sp>
      <p:sp>
        <p:nvSpPr>
          <p:cNvPr id="5" name="TextBox 4">
            <a:extLst>
              <a:ext uri="{FF2B5EF4-FFF2-40B4-BE49-F238E27FC236}">
                <a16:creationId xmlns:a16="http://schemas.microsoft.com/office/drawing/2014/main" id="{21AE94E7-45CC-046B-98BC-9B6D2A17769A}"/>
              </a:ext>
            </a:extLst>
          </p:cNvPr>
          <p:cNvSpPr txBox="1"/>
          <p:nvPr/>
        </p:nvSpPr>
        <p:spPr>
          <a:xfrm>
            <a:off x="2860109" y="1825923"/>
            <a:ext cx="2020530" cy="1736646"/>
          </a:xfrm>
          <a:prstGeom prst="roundRect">
            <a:avLst/>
          </a:prstGeom>
          <a:solidFill>
            <a:srgbClr val="FDEDA0"/>
          </a:solidFill>
          <a:effectLst>
            <a:outerShdw blurRad="50800" dist="38100" dir="2700000" algn="tl" rotWithShape="0">
              <a:prstClr val="black">
                <a:alpha val="40000"/>
              </a:prstClr>
            </a:outerShdw>
          </a:effectLst>
        </p:spPr>
        <p:txBody>
          <a:bodyPr wrap="square" rtlCol="0">
            <a:spAutoFit/>
          </a:bodyPr>
          <a:lstStyle/>
          <a:p>
            <a:pPr algn="ctr"/>
            <a:r>
              <a:rPr lang="en-GB" sz="2400">
                <a:latin typeface="Amatic SC" panose="00000500000000000000" pitchFamily="2" charset="-79"/>
                <a:cs typeface="Amatic SC" panose="00000500000000000000" pitchFamily="2" charset="-79"/>
              </a:rPr>
              <a:t>Vì dễ dàng gặp trạng thái không ổn định, dẫn đến sự xuất hiện</a:t>
            </a:r>
            <a:endParaRPr lang="en-GB" sz="1100">
              <a:latin typeface="Amatic SC" panose="00000500000000000000" pitchFamily="2" charset="-79"/>
              <a:cs typeface="Amatic SC" panose="00000500000000000000" pitchFamily="2" charset="-79"/>
            </a:endParaRPr>
          </a:p>
        </p:txBody>
      </p:sp>
      <p:pic>
        <p:nvPicPr>
          <p:cNvPr id="1026" name="Picture 2" descr="KẾT QUẢ THỰC TẾ - Ring Spa - Spa Trị Mụn Uy Tín ✓ Hiệu quả ✓ Giá Rẻ Sinh  Viên">
            <a:extLst>
              <a:ext uri="{FF2B5EF4-FFF2-40B4-BE49-F238E27FC236}">
                <a16:creationId xmlns:a16="http://schemas.microsoft.com/office/drawing/2014/main" id="{E8890B0E-1CEA-F531-4E8A-CFEAEB695024}"/>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9036" b="81325" l="6369" r="38854">
                        <a14:foregroundMark x1="6369" y1="18072" x2="7325" y2="19880"/>
                      </a14:backgroundRemoval>
                    </a14:imgEffect>
                  </a14:imgLayer>
                </a14:imgProps>
              </a:ext>
              <a:ext uri="{28A0092B-C50C-407E-A947-70E740481C1C}">
                <a14:useLocalDpi xmlns:a14="http://schemas.microsoft.com/office/drawing/2010/main" val="0"/>
              </a:ext>
            </a:extLst>
          </a:blip>
          <a:srcRect l="4325" r="56999" b="9263"/>
          <a:stretch/>
        </p:blipFill>
        <p:spPr bwMode="auto">
          <a:xfrm rot="15470868">
            <a:off x="4816636" y="906243"/>
            <a:ext cx="1156771" cy="14346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ẾT QUẢ THỰC TẾ - Ring Spa - Spa Trị Mụn Uy Tín ✓ Hiệu quả ✓ Giá Rẻ Sinh  Viên">
            <a:extLst>
              <a:ext uri="{FF2B5EF4-FFF2-40B4-BE49-F238E27FC236}">
                <a16:creationId xmlns:a16="http://schemas.microsoft.com/office/drawing/2014/main" id="{A8A3E47D-4A3B-416D-0117-36EE182523C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024" t="-1" r="44964" b="42405"/>
          <a:stretch/>
        </p:blipFill>
        <p:spPr bwMode="auto">
          <a:xfrm rot="20422475">
            <a:off x="4817479" y="3249457"/>
            <a:ext cx="837777" cy="9106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KẾT QUẢ THỰC TẾ - Ring Spa - Spa Trị Mụn Uy Tín ✓ Hiệu quả ✓ Giá Rẻ Sinh  Viên">
            <a:extLst>
              <a:ext uri="{FF2B5EF4-FFF2-40B4-BE49-F238E27FC236}">
                <a16:creationId xmlns:a16="http://schemas.microsoft.com/office/drawing/2014/main" id="{45210B65-DEEB-2AB5-F6E9-F242503B02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107" r="21800" b="38691"/>
          <a:stretch/>
        </p:blipFill>
        <p:spPr bwMode="auto">
          <a:xfrm rot="7954861">
            <a:off x="1949270" y="1637319"/>
            <a:ext cx="660784" cy="969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9334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1F82FA-B2EE-DC14-6769-8466CE8D3A08}"/>
              </a:ext>
            </a:extLst>
          </p:cNvPr>
          <p:cNvSpPr txBox="1"/>
          <p:nvPr/>
        </p:nvSpPr>
        <p:spPr>
          <a:xfrm>
            <a:off x="815248" y="209140"/>
            <a:ext cx="2864385" cy="646986"/>
          </a:xfrm>
          <a:prstGeom prst="roundRect">
            <a:avLst/>
          </a:prstGeom>
          <a:solidFill>
            <a:srgbClr val="FCCD9E"/>
          </a:solidFill>
          <a:effectLst>
            <a:outerShdw blurRad="50800" dist="38100" dir="2700000" algn="tl" rotWithShape="0">
              <a:prstClr val="black">
                <a:alpha val="40000"/>
              </a:prstClr>
            </a:outerShdw>
          </a:effectLst>
        </p:spPr>
        <p:txBody>
          <a:bodyPr wrap="square" rtlCol="0">
            <a:spAutoFit/>
          </a:bodyPr>
          <a:lstStyle/>
          <a:p>
            <a:pPr algn="ctr"/>
            <a:r>
              <a:rPr lang="en-GB" sz="3200" dirty="0" err="1">
                <a:latin typeface="Amatic SC" panose="00000500000000000000" pitchFamily="2" charset="-79"/>
                <a:cs typeface="Amatic SC" panose="00000500000000000000" pitchFamily="2" charset="-79"/>
              </a:rPr>
              <a:t>Mạch</a:t>
            </a:r>
            <a:r>
              <a:rPr lang="en-GB" sz="3200" dirty="0">
                <a:latin typeface="Amatic SC" panose="00000500000000000000" pitchFamily="2" charset="-79"/>
                <a:cs typeface="Amatic SC" panose="00000500000000000000" pitchFamily="2" charset="-79"/>
              </a:rPr>
              <a:t> D Flip-flop</a:t>
            </a:r>
            <a:endParaRPr lang="en-GB" dirty="0">
              <a:latin typeface="Amatic SC" panose="00000500000000000000" pitchFamily="2" charset="-79"/>
              <a:cs typeface="Amatic SC" panose="00000500000000000000" pitchFamily="2" charset="-79"/>
            </a:endParaRPr>
          </a:p>
        </p:txBody>
      </p:sp>
      <p:sp>
        <p:nvSpPr>
          <p:cNvPr id="5" name="TextBox 4">
            <a:extLst>
              <a:ext uri="{FF2B5EF4-FFF2-40B4-BE49-F238E27FC236}">
                <a16:creationId xmlns:a16="http://schemas.microsoft.com/office/drawing/2014/main" id="{0561255C-D980-9281-3488-51C6DBD25D46}"/>
              </a:ext>
            </a:extLst>
          </p:cNvPr>
          <p:cNvSpPr txBox="1"/>
          <p:nvPr/>
        </p:nvSpPr>
        <p:spPr>
          <a:xfrm>
            <a:off x="815248" y="1214650"/>
            <a:ext cx="6406308" cy="786754"/>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n-US" sz="1600">
                <a:latin typeface="Times New Roman" panose="02020603050405020304" pitchFamily="18" charset="0"/>
                <a:ea typeface="Calibri" panose="020F0502020204030204" pitchFamily="34" charset="0"/>
                <a:cs typeface="Times New Roman" panose="02020603050405020304" pitchFamily="18" charset="0"/>
              </a:rPr>
              <a:t>H</a:t>
            </a:r>
            <a:r>
              <a:rPr lang="en-US" sz="1600">
                <a:effectLst/>
                <a:latin typeface="Times New Roman" panose="02020603050405020304" pitchFamily="18" charset="0"/>
                <a:ea typeface="Calibri" panose="020F0502020204030204" pitchFamily="34" charset="0"/>
                <a:cs typeface="Times New Roman" panose="02020603050405020304" pitchFamily="18" charset="0"/>
              </a:rPr>
              <a:t>oạt động như một bộ lưu trữ 1-bit dữ liệu</a:t>
            </a:r>
          </a:p>
          <a:p>
            <a:pPr marL="285750" indent="-285750">
              <a:lnSpc>
                <a:spcPct val="150000"/>
              </a:lnSpc>
              <a:buFont typeface="Wingdings" panose="05000000000000000000" pitchFamily="2" charset="2"/>
              <a:buChar char="q"/>
            </a:pPr>
            <a:r>
              <a:rPr lang="en-US" sz="1600">
                <a:latin typeface="Times New Roman" panose="02020603050405020304" pitchFamily="18" charset="0"/>
                <a:ea typeface="Calibri" panose="020F0502020204030204" pitchFamily="34" charset="0"/>
                <a:cs typeface="Times New Roman" panose="02020603050405020304" pitchFamily="18" charset="0"/>
              </a:rPr>
              <a:t>C</a:t>
            </a:r>
            <a:r>
              <a:rPr lang="en-US" sz="1600">
                <a:effectLst/>
                <a:latin typeface="Times New Roman" panose="02020603050405020304" pitchFamily="18" charset="0"/>
                <a:ea typeface="Calibri" panose="020F0502020204030204" pitchFamily="34" charset="0"/>
                <a:cs typeface="Times New Roman" panose="02020603050405020304" pitchFamily="18" charset="0"/>
              </a:rPr>
              <a:t>ó khả năng lưu trữ trạng thái trạng thái "1" hoặc "0"</a:t>
            </a:r>
            <a:endParaRPr lang="en-GB" sz="160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16AED78C-7C0D-A306-C1EE-241465FE5BEA}"/>
              </a:ext>
            </a:extLst>
          </p:cNvPr>
          <p:cNvPicPr>
            <a:picLocks noChangeAspect="1"/>
          </p:cNvPicPr>
          <p:nvPr/>
        </p:nvPicPr>
        <p:blipFill rotWithShape="1">
          <a:blip r:embed="rId2"/>
          <a:srcRect l="8196"/>
          <a:stretch/>
        </p:blipFill>
        <p:spPr>
          <a:xfrm>
            <a:off x="1013552" y="2359928"/>
            <a:ext cx="8130448" cy="2720294"/>
          </a:xfrm>
          <a:prstGeom prst="rect">
            <a:avLst/>
          </a:prstGeom>
        </p:spPr>
      </p:pic>
    </p:spTree>
    <p:extLst>
      <p:ext uri="{BB962C8B-B14F-4D97-AF65-F5344CB8AC3E}">
        <p14:creationId xmlns:p14="http://schemas.microsoft.com/office/powerpoint/2010/main" val="989418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6333F-1A56-4B36-84C3-E73629061E3B}"/>
              </a:ext>
            </a:extLst>
          </p:cNvPr>
          <p:cNvSpPr>
            <a:spLocks noGrp="1"/>
          </p:cNvSpPr>
          <p:nvPr>
            <p:ph type="title"/>
          </p:nvPr>
        </p:nvSpPr>
        <p:spPr>
          <a:xfrm>
            <a:off x="720000" y="107173"/>
            <a:ext cx="7704000" cy="572700"/>
          </a:xfrm>
        </p:spPr>
        <p:txBody>
          <a:bodyPr/>
          <a:lstStyle/>
          <a:p>
            <a:pPr algn="ctr"/>
            <a:r>
              <a:rPr lang="en-US" b="1">
                <a:latin typeface="Times New Roman" panose="02020603050405020304" pitchFamily="18" charset="0"/>
                <a:cs typeface="Times New Roman" panose="02020603050405020304" pitchFamily="18" charset="0"/>
              </a:rPr>
              <a:t>Các tiên đề của đại số Boolean</a:t>
            </a:r>
          </a:p>
        </p:txBody>
      </p:sp>
      <p:sp>
        <p:nvSpPr>
          <p:cNvPr id="4" name="TextBox 3">
            <a:extLst>
              <a:ext uri="{FF2B5EF4-FFF2-40B4-BE49-F238E27FC236}">
                <a16:creationId xmlns:a16="http://schemas.microsoft.com/office/drawing/2014/main" id="{379AF5DE-CEB1-4132-907C-51F93716EECE}"/>
              </a:ext>
            </a:extLst>
          </p:cNvPr>
          <p:cNvSpPr txBox="1"/>
          <p:nvPr/>
        </p:nvSpPr>
        <p:spPr>
          <a:xfrm>
            <a:off x="438410" y="1252189"/>
            <a:ext cx="7704000" cy="460895"/>
          </a:xfrm>
          <a:prstGeom prst="rect">
            <a:avLst/>
          </a:prstGeom>
          <a:noFill/>
        </p:spPr>
        <p:txBody>
          <a:bodyPr wrap="square">
            <a:spAutoFit/>
          </a:bodyPr>
          <a:lstStyle/>
          <a:p>
            <a:pPr>
              <a:lnSpc>
                <a:spcPct val="107000"/>
              </a:lnSpc>
              <a:spcAft>
                <a:spcPts val="800"/>
              </a:spcAft>
            </a:pP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122D0EAC-A173-42F4-910D-2540FC62AEFB}"/>
              </a:ext>
            </a:extLst>
          </p:cNvPr>
          <p:cNvSpPr txBox="1"/>
          <p:nvPr/>
        </p:nvSpPr>
        <p:spPr>
          <a:xfrm>
            <a:off x="720000" y="791294"/>
            <a:ext cx="5661764" cy="460895"/>
          </a:xfrm>
          <a:prstGeom prst="rect">
            <a:avLst/>
          </a:prstGeom>
          <a:noFill/>
        </p:spPr>
        <p:txBody>
          <a:bodyPr wrap="square">
            <a:spAutoFit/>
          </a:bodyPr>
          <a:lstStyle/>
          <a:p>
            <a:pPr>
              <a:lnSpc>
                <a:spcPct val="107000"/>
              </a:lnSpc>
              <a:spcAft>
                <a:spcPts val="800"/>
              </a:spcAft>
            </a:pPr>
            <a:r>
              <a:rPr lang="en-US" sz="2400" b="1">
                <a:effectLst/>
                <a:latin typeface="Times New Roman" panose="02020603050405020304" pitchFamily="18" charset="0"/>
                <a:ea typeface="Calibri" panose="020F0502020204030204" pitchFamily="34" charset="0"/>
                <a:cs typeface="Times New Roman" panose="02020603050405020304" pitchFamily="18" charset="0"/>
              </a:rPr>
              <a:t>Tiên đề 4</a:t>
            </a:r>
            <a:r>
              <a:rPr lang="en-US" sz="2400">
                <a:effectLst/>
                <a:latin typeface="Times New Roman" panose="02020603050405020304" pitchFamily="18" charset="0"/>
                <a:ea typeface="Calibri" panose="020F0502020204030204" pitchFamily="34" charset="0"/>
                <a:cs typeface="Times New Roman" panose="02020603050405020304" pitchFamily="18" charset="0"/>
              </a:rPr>
              <a:t>: Tính kết hợp </a:t>
            </a:r>
          </a:p>
        </p:txBody>
      </p:sp>
      <p:pic>
        <p:nvPicPr>
          <p:cNvPr id="11" name="Picture 10">
            <a:extLst>
              <a:ext uri="{FF2B5EF4-FFF2-40B4-BE49-F238E27FC236}">
                <a16:creationId xmlns:a16="http://schemas.microsoft.com/office/drawing/2014/main" id="{966ADACB-E81A-42EC-9416-671D8A114A65}"/>
              </a:ext>
            </a:extLst>
          </p:cNvPr>
          <p:cNvPicPr/>
          <p:nvPr/>
        </p:nvPicPr>
        <p:blipFill>
          <a:blip r:embed="rId2"/>
          <a:stretch>
            <a:fillRect/>
          </a:stretch>
        </p:blipFill>
        <p:spPr>
          <a:xfrm>
            <a:off x="2065644" y="1283750"/>
            <a:ext cx="2393621" cy="1001650"/>
          </a:xfrm>
          <a:prstGeom prst="rect">
            <a:avLst/>
          </a:prstGeom>
        </p:spPr>
      </p:pic>
      <p:sp>
        <p:nvSpPr>
          <p:cNvPr id="13" name="TextBox 12">
            <a:extLst>
              <a:ext uri="{FF2B5EF4-FFF2-40B4-BE49-F238E27FC236}">
                <a16:creationId xmlns:a16="http://schemas.microsoft.com/office/drawing/2014/main" id="{5B08684B-0A40-4551-B554-4FDB5FD7DF78}"/>
              </a:ext>
            </a:extLst>
          </p:cNvPr>
          <p:cNvSpPr txBox="1"/>
          <p:nvPr/>
        </p:nvSpPr>
        <p:spPr>
          <a:xfrm>
            <a:off x="720000" y="2259947"/>
            <a:ext cx="5661764" cy="460895"/>
          </a:xfrm>
          <a:prstGeom prst="rect">
            <a:avLst/>
          </a:prstGeom>
          <a:noFill/>
        </p:spPr>
        <p:txBody>
          <a:bodyPr wrap="square">
            <a:spAutoFit/>
          </a:bodyPr>
          <a:lstStyle/>
          <a:p>
            <a:pPr>
              <a:lnSpc>
                <a:spcPct val="107000"/>
              </a:lnSpc>
              <a:spcAft>
                <a:spcPts val="800"/>
              </a:spcAft>
            </a:pPr>
            <a:r>
              <a:rPr lang="en-US" sz="2400" b="1">
                <a:effectLst/>
                <a:latin typeface="Times New Roman" panose="02020603050405020304" pitchFamily="18" charset="0"/>
                <a:ea typeface="Calibri" panose="020F0502020204030204" pitchFamily="34" charset="0"/>
                <a:cs typeface="Times New Roman" panose="02020603050405020304" pitchFamily="18" charset="0"/>
              </a:rPr>
              <a:t>Tiên đề 5</a:t>
            </a:r>
            <a:r>
              <a:rPr lang="en-US" sz="2400">
                <a:effectLst/>
                <a:latin typeface="Times New Roman" panose="02020603050405020304" pitchFamily="18" charset="0"/>
                <a:ea typeface="Calibri" panose="020F0502020204030204" pitchFamily="34" charset="0"/>
                <a:cs typeface="Times New Roman" panose="02020603050405020304" pitchFamily="18" charset="0"/>
              </a:rPr>
              <a:t>: Tính phân phối </a:t>
            </a:r>
          </a:p>
        </p:txBody>
      </p:sp>
      <p:pic>
        <p:nvPicPr>
          <p:cNvPr id="14" name="Picture 13">
            <a:extLst>
              <a:ext uri="{FF2B5EF4-FFF2-40B4-BE49-F238E27FC236}">
                <a16:creationId xmlns:a16="http://schemas.microsoft.com/office/drawing/2014/main" id="{BB85B493-D999-4627-938D-967F9EBA56B5}"/>
              </a:ext>
            </a:extLst>
          </p:cNvPr>
          <p:cNvPicPr/>
          <p:nvPr/>
        </p:nvPicPr>
        <p:blipFill>
          <a:blip r:embed="rId3"/>
          <a:stretch>
            <a:fillRect/>
          </a:stretch>
        </p:blipFill>
        <p:spPr>
          <a:xfrm>
            <a:off x="2065645" y="2772199"/>
            <a:ext cx="2230782" cy="772667"/>
          </a:xfrm>
          <a:prstGeom prst="rect">
            <a:avLst/>
          </a:prstGeom>
        </p:spPr>
      </p:pic>
      <p:sp>
        <p:nvSpPr>
          <p:cNvPr id="16" name="TextBox 15">
            <a:extLst>
              <a:ext uri="{FF2B5EF4-FFF2-40B4-BE49-F238E27FC236}">
                <a16:creationId xmlns:a16="http://schemas.microsoft.com/office/drawing/2014/main" id="{28944CA0-1077-430C-9061-576A7A6DF6E7}"/>
              </a:ext>
            </a:extLst>
          </p:cNvPr>
          <p:cNvSpPr txBox="1"/>
          <p:nvPr/>
        </p:nvSpPr>
        <p:spPr>
          <a:xfrm>
            <a:off x="720000" y="3507094"/>
            <a:ext cx="5661764" cy="460895"/>
          </a:xfrm>
          <a:prstGeom prst="rect">
            <a:avLst/>
          </a:prstGeom>
          <a:noFill/>
        </p:spPr>
        <p:txBody>
          <a:bodyPr wrap="square">
            <a:spAutoFit/>
          </a:bodyPr>
          <a:lstStyle/>
          <a:p>
            <a:pPr>
              <a:lnSpc>
                <a:spcPct val="107000"/>
              </a:lnSpc>
              <a:spcAft>
                <a:spcPts val="800"/>
              </a:spcAft>
            </a:pPr>
            <a:r>
              <a:rPr lang="en-US" sz="2400" b="1">
                <a:effectLst/>
                <a:latin typeface="Times New Roman" panose="02020603050405020304" pitchFamily="18" charset="0"/>
                <a:ea typeface="Calibri" panose="020F0502020204030204" pitchFamily="34" charset="0"/>
                <a:cs typeface="Times New Roman" panose="02020603050405020304" pitchFamily="18" charset="0"/>
              </a:rPr>
              <a:t>Tiên đề 6</a:t>
            </a:r>
            <a:r>
              <a:rPr lang="en-US" sz="2400">
                <a:effectLst/>
                <a:latin typeface="Times New Roman" panose="02020603050405020304" pitchFamily="18" charset="0"/>
                <a:ea typeface="Calibri" panose="020F0502020204030204" pitchFamily="34" charset="0"/>
                <a:cs typeface="Times New Roman" panose="02020603050405020304" pitchFamily="18" charset="0"/>
              </a:rPr>
              <a:t>: Tính bù</a:t>
            </a:r>
          </a:p>
        </p:txBody>
      </p:sp>
      <p:pic>
        <p:nvPicPr>
          <p:cNvPr id="17" name="Picture 16">
            <a:extLst>
              <a:ext uri="{FF2B5EF4-FFF2-40B4-BE49-F238E27FC236}">
                <a16:creationId xmlns:a16="http://schemas.microsoft.com/office/drawing/2014/main" id="{1AE92FFD-DD9A-47C6-8410-245BBBA42D3A}"/>
              </a:ext>
            </a:extLst>
          </p:cNvPr>
          <p:cNvPicPr/>
          <p:nvPr/>
        </p:nvPicPr>
        <p:blipFill>
          <a:blip r:embed="rId4"/>
          <a:stretch>
            <a:fillRect/>
          </a:stretch>
        </p:blipFill>
        <p:spPr>
          <a:xfrm>
            <a:off x="2065645" y="4058781"/>
            <a:ext cx="1128492" cy="813844"/>
          </a:xfrm>
          <a:prstGeom prst="rect">
            <a:avLst/>
          </a:prstGeom>
        </p:spPr>
      </p:pic>
    </p:spTree>
    <p:extLst>
      <p:ext uri="{BB962C8B-B14F-4D97-AF65-F5344CB8AC3E}">
        <p14:creationId xmlns:p14="http://schemas.microsoft.com/office/powerpoint/2010/main" val="246505231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1F82FA-B2EE-DC14-6769-8466CE8D3A08}"/>
              </a:ext>
            </a:extLst>
          </p:cNvPr>
          <p:cNvSpPr txBox="1"/>
          <p:nvPr/>
        </p:nvSpPr>
        <p:spPr>
          <a:xfrm>
            <a:off x="815248" y="209140"/>
            <a:ext cx="2864385" cy="646986"/>
          </a:xfrm>
          <a:prstGeom prst="roundRect">
            <a:avLst/>
          </a:prstGeom>
          <a:solidFill>
            <a:srgbClr val="FCCD9E"/>
          </a:solidFill>
          <a:effectLst>
            <a:outerShdw blurRad="50800" dist="38100" dir="2700000" algn="tl" rotWithShape="0">
              <a:prstClr val="black">
                <a:alpha val="40000"/>
              </a:prstClr>
            </a:outerShdw>
          </a:effectLst>
        </p:spPr>
        <p:txBody>
          <a:bodyPr wrap="square" rtlCol="0">
            <a:spAutoFit/>
          </a:bodyPr>
          <a:lstStyle/>
          <a:p>
            <a:pPr algn="ctr"/>
            <a:r>
              <a:rPr lang="en-GB" sz="3200">
                <a:latin typeface="Amatic SC" panose="00000500000000000000" pitchFamily="2" charset="-79"/>
                <a:cs typeface="Amatic SC" panose="00000500000000000000" pitchFamily="2" charset="-79"/>
              </a:rPr>
              <a:t>Mạch D Flip-flop</a:t>
            </a:r>
            <a:endParaRPr lang="en-GB">
              <a:latin typeface="Amatic SC" panose="00000500000000000000" pitchFamily="2" charset="-79"/>
              <a:cs typeface="Amatic SC" panose="00000500000000000000" pitchFamily="2" charset="-79"/>
            </a:endParaRPr>
          </a:p>
        </p:txBody>
      </p:sp>
      <p:sp>
        <p:nvSpPr>
          <p:cNvPr id="5" name="TextBox 4">
            <a:extLst>
              <a:ext uri="{FF2B5EF4-FFF2-40B4-BE49-F238E27FC236}">
                <a16:creationId xmlns:a16="http://schemas.microsoft.com/office/drawing/2014/main" id="{0561255C-D980-9281-3488-51C6DBD25D46}"/>
              </a:ext>
            </a:extLst>
          </p:cNvPr>
          <p:cNvSpPr txBox="1"/>
          <p:nvPr/>
        </p:nvSpPr>
        <p:spPr>
          <a:xfrm>
            <a:off x="815248" y="1214650"/>
            <a:ext cx="6406308" cy="925061"/>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n-US" sz="2000">
                <a:effectLst/>
                <a:latin typeface="Times New Roman" panose="02020603050405020304" pitchFamily="18" charset="0"/>
                <a:ea typeface="Calibri" panose="020F0502020204030204" pitchFamily="34" charset="0"/>
                <a:cs typeface="Times New Roman" panose="02020603050405020304" pitchFamily="18" charset="0"/>
              </a:rPr>
              <a:t>Điểm mạnh</a:t>
            </a:r>
          </a:p>
          <a:p>
            <a:pPr>
              <a:lnSpc>
                <a:spcPct val="150000"/>
              </a:lnSpc>
            </a:pPr>
            <a:r>
              <a:rPr lang="en-US" sz="1800">
                <a:latin typeface="Times New Roman" panose="02020603050405020304" pitchFamily="18" charset="0"/>
                <a:ea typeface="Calibri" panose="020F0502020204030204" pitchFamily="34" charset="0"/>
                <a:cs typeface="Times New Roman" panose="02020603050405020304" pitchFamily="18" charset="0"/>
              </a:rPr>
              <a:t>C</a:t>
            </a:r>
            <a:r>
              <a:rPr lang="en-US" sz="1800">
                <a:effectLst/>
                <a:latin typeface="Times New Roman" panose="02020603050405020304" pitchFamily="18" charset="0"/>
                <a:ea typeface="Calibri" panose="020F0502020204030204" pitchFamily="34" charset="0"/>
                <a:cs typeface="Times New Roman" panose="02020603050405020304" pitchFamily="18" charset="0"/>
              </a:rPr>
              <a:t>ó khả năng đồng bộ hóa trạng thái lưu trữ với tín hiệu đồng hồ</a:t>
            </a:r>
            <a:endParaRPr lang="en-GB" sz="160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16AED78C-7C0D-A306-C1EE-241465FE5BEA}"/>
              </a:ext>
            </a:extLst>
          </p:cNvPr>
          <p:cNvPicPr>
            <a:picLocks noChangeAspect="1"/>
          </p:cNvPicPr>
          <p:nvPr/>
        </p:nvPicPr>
        <p:blipFill rotWithShape="1">
          <a:blip r:embed="rId2"/>
          <a:srcRect l="8196"/>
          <a:stretch/>
        </p:blipFill>
        <p:spPr>
          <a:xfrm>
            <a:off x="1013552" y="2359928"/>
            <a:ext cx="8130448" cy="2720294"/>
          </a:xfrm>
          <a:prstGeom prst="rect">
            <a:avLst/>
          </a:prstGeom>
        </p:spPr>
      </p:pic>
    </p:spTree>
    <p:extLst>
      <p:ext uri="{BB962C8B-B14F-4D97-AF65-F5344CB8AC3E}">
        <p14:creationId xmlns:p14="http://schemas.microsoft.com/office/powerpoint/2010/main" val="2554113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1F82FA-B2EE-DC14-6769-8466CE8D3A08}"/>
              </a:ext>
            </a:extLst>
          </p:cNvPr>
          <p:cNvSpPr txBox="1"/>
          <p:nvPr/>
        </p:nvSpPr>
        <p:spPr>
          <a:xfrm>
            <a:off x="815248" y="209140"/>
            <a:ext cx="2864385" cy="646986"/>
          </a:xfrm>
          <a:prstGeom prst="roundRect">
            <a:avLst/>
          </a:prstGeom>
          <a:solidFill>
            <a:srgbClr val="FCCD9E"/>
          </a:solidFill>
          <a:effectLst>
            <a:outerShdw blurRad="50800" dist="38100" dir="2700000" algn="tl" rotWithShape="0">
              <a:prstClr val="black">
                <a:alpha val="40000"/>
              </a:prstClr>
            </a:outerShdw>
          </a:effectLst>
        </p:spPr>
        <p:txBody>
          <a:bodyPr wrap="square" rtlCol="0">
            <a:spAutoFit/>
          </a:bodyPr>
          <a:lstStyle/>
          <a:p>
            <a:pPr algn="ctr"/>
            <a:r>
              <a:rPr lang="en-GB" sz="3200">
                <a:latin typeface="Amatic SC" panose="00000500000000000000" pitchFamily="2" charset="-79"/>
                <a:cs typeface="Amatic SC" panose="00000500000000000000" pitchFamily="2" charset="-79"/>
              </a:rPr>
              <a:t>Mạch D Flip-flop</a:t>
            </a:r>
            <a:endParaRPr lang="en-GB">
              <a:latin typeface="Amatic SC" panose="00000500000000000000" pitchFamily="2" charset="-79"/>
              <a:cs typeface="Amatic SC" panose="00000500000000000000" pitchFamily="2" charset="-79"/>
            </a:endParaRPr>
          </a:p>
        </p:txBody>
      </p:sp>
      <p:pic>
        <p:nvPicPr>
          <p:cNvPr id="5" name="Picture 4">
            <a:extLst>
              <a:ext uri="{FF2B5EF4-FFF2-40B4-BE49-F238E27FC236}">
                <a16:creationId xmlns:a16="http://schemas.microsoft.com/office/drawing/2014/main" id="{0A95C132-3926-F3A5-AF7B-164301AB0124}"/>
              </a:ext>
            </a:extLst>
          </p:cNvPr>
          <p:cNvPicPr>
            <a:picLocks noChangeAspect="1"/>
          </p:cNvPicPr>
          <p:nvPr/>
        </p:nvPicPr>
        <p:blipFill>
          <a:blip r:embed="rId2"/>
          <a:stretch>
            <a:fillRect/>
          </a:stretch>
        </p:blipFill>
        <p:spPr>
          <a:xfrm>
            <a:off x="0" y="1159503"/>
            <a:ext cx="9144000" cy="2824493"/>
          </a:xfrm>
          <a:prstGeom prst="rect">
            <a:avLst/>
          </a:prstGeom>
        </p:spPr>
      </p:pic>
    </p:spTree>
    <p:extLst>
      <p:ext uri="{BB962C8B-B14F-4D97-AF65-F5344CB8AC3E}">
        <p14:creationId xmlns:p14="http://schemas.microsoft.com/office/powerpoint/2010/main" val="3872197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F74F5F-DEA8-DAB2-E4AB-056CC14720CA}"/>
              </a:ext>
            </a:extLst>
          </p:cNvPr>
          <p:cNvSpPr txBox="1"/>
          <p:nvPr/>
        </p:nvSpPr>
        <p:spPr>
          <a:xfrm>
            <a:off x="3568391" y="287079"/>
            <a:ext cx="2349190" cy="707886"/>
          </a:xfrm>
          <a:prstGeom prst="rect">
            <a:avLst/>
          </a:prstGeom>
          <a:solidFill>
            <a:srgbClr val="FFC000"/>
          </a:solidFill>
        </p:spPr>
        <p:txBody>
          <a:bodyPr wrap="square" rtlCol="0">
            <a:spAutoFit/>
          </a:bodyPr>
          <a:lstStyle/>
          <a:p>
            <a:r>
              <a:rPr lang="en-US" sz="4000" dirty="0" err="1">
                <a:latin typeface="Amatic SC" panose="00000500000000000000" pitchFamily="2" charset="-79"/>
                <a:cs typeface="Amatic SC" panose="00000500000000000000" pitchFamily="2" charset="-79"/>
              </a:rPr>
              <a:t>Mạch</a:t>
            </a:r>
            <a:r>
              <a:rPr lang="en-US" sz="4000" dirty="0">
                <a:latin typeface="Amatic SC" panose="00000500000000000000" pitchFamily="2" charset="-79"/>
                <a:cs typeface="Amatic SC" panose="00000500000000000000" pitchFamily="2" charset="-79"/>
              </a:rPr>
              <a:t> </a:t>
            </a:r>
            <a:r>
              <a:rPr lang="en-US" sz="4000" dirty="0" err="1">
                <a:latin typeface="Amatic SC" panose="00000500000000000000" pitchFamily="2" charset="-79"/>
                <a:cs typeface="Amatic SC" panose="00000500000000000000" pitchFamily="2" charset="-79"/>
              </a:rPr>
              <a:t>tuần</a:t>
            </a:r>
            <a:r>
              <a:rPr lang="en-US" sz="4000" dirty="0">
                <a:latin typeface="Amatic SC" panose="00000500000000000000" pitchFamily="2" charset="-79"/>
                <a:cs typeface="Amatic SC" panose="00000500000000000000" pitchFamily="2" charset="-79"/>
              </a:rPr>
              <a:t> </a:t>
            </a:r>
            <a:r>
              <a:rPr lang="en-US" sz="4000" dirty="0" err="1">
                <a:latin typeface="Amatic SC" panose="00000500000000000000" pitchFamily="2" charset="-79"/>
                <a:cs typeface="Amatic SC" panose="00000500000000000000" pitchFamily="2" charset="-79"/>
              </a:rPr>
              <a:t>tự</a:t>
            </a:r>
            <a:endParaRPr lang="en-US" sz="4000" dirty="0">
              <a:latin typeface="Amatic SC" panose="00000500000000000000" pitchFamily="2" charset="-79"/>
              <a:cs typeface="Amatic SC" panose="00000500000000000000" pitchFamily="2" charset="-79"/>
            </a:endParaRPr>
          </a:p>
        </p:txBody>
      </p:sp>
      <p:sp>
        <p:nvSpPr>
          <p:cNvPr id="9" name="TextBox 8">
            <a:extLst>
              <a:ext uri="{FF2B5EF4-FFF2-40B4-BE49-F238E27FC236}">
                <a16:creationId xmlns:a16="http://schemas.microsoft.com/office/drawing/2014/main" id="{FBD1F7F4-1E87-26D4-BFBD-98E6B8A9B6DB}"/>
              </a:ext>
            </a:extLst>
          </p:cNvPr>
          <p:cNvSpPr txBox="1"/>
          <p:nvPr/>
        </p:nvSpPr>
        <p:spPr>
          <a:xfrm>
            <a:off x="131305" y="1896690"/>
            <a:ext cx="4611681" cy="1055608"/>
          </a:xfrm>
          <a:prstGeom prst="roundRect">
            <a:avLst/>
          </a:prstGeom>
          <a:solidFill>
            <a:srgbClr val="FCCD9E"/>
          </a:solidFill>
          <a:effectLst>
            <a:outerShdw blurRad="50800" dist="38100" dir="2700000" algn="tl" rotWithShape="0">
              <a:prstClr val="black">
                <a:alpha val="40000"/>
              </a:prstClr>
            </a:outerShdw>
          </a:effectLst>
        </p:spPr>
        <p:txBody>
          <a:bodyPr wrap="square" rtlCol="0">
            <a:spAutoFit/>
          </a:bodyPr>
          <a:lstStyle/>
          <a:p>
            <a:r>
              <a:rPr lang="en-GB" dirty="0" err="1">
                <a:latin typeface="Times New Roman" panose="02020603050405020304" pitchFamily="18" charset="0"/>
                <a:cs typeface="Times New Roman" panose="02020603050405020304" pitchFamily="18" charset="0"/>
              </a:rPr>
              <a:t>Mạch</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tuần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là</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mạch</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có</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trạng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thái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ngõ</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ra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không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những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phụ</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thuộc</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vào</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tổ</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hợp</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các</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ngõ</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vào</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mà</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còn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phụ</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thuộc</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vào</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trạng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thái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ngõ</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ra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trước</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đó.Ta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nói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mạch</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tuần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có</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tính</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nhớ</a:t>
            </a:r>
            <a:r>
              <a:rPr lang="en-GB" dirty="0">
                <a:latin typeface="Times New Roman" panose="02020603050405020304" pitchFamily="18" charset="0"/>
                <a:cs typeface="Times New Roman" panose="02020603050405020304" pitchFamily="18" charset="0"/>
              </a:rPr>
              <a:t>.</a:t>
            </a:r>
          </a:p>
          <a:p>
            <a:r>
              <a:rPr lang="en-GB" dirty="0" err="1">
                <a:latin typeface="Times New Roman" panose="02020603050405020304" pitchFamily="18" charset="0"/>
                <a:cs typeface="Times New Roman" panose="02020603050405020304" pitchFamily="18" charset="0"/>
              </a:rPr>
              <a:t>Phần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tử</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cơ</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bản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cấu</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tạo</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thành</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mạch</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tuần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là</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các</a:t>
            </a:r>
            <a:r>
              <a:rPr lang="en-GB" dirty="0">
                <a:latin typeface="Times New Roman" panose="02020603050405020304" pitchFamily="18" charset="0"/>
                <a:cs typeface="Times New Roman" panose="02020603050405020304" pitchFamily="18" charset="0"/>
              </a:rPr>
              <a:t> flip flop.</a:t>
            </a:r>
          </a:p>
        </p:txBody>
      </p:sp>
      <p:pic>
        <p:nvPicPr>
          <p:cNvPr id="4" name="Picture 3">
            <a:extLst>
              <a:ext uri="{FF2B5EF4-FFF2-40B4-BE49-F238E27FC236}">
                <a16:creationId xmlns:a16="http://schemas.microsoft.com/office/drawing/2014/main" id="{2D130F95-1A38-17F9-9928-AC7D8091808B}"/>
              </a:ext>
            </a:extLst>
          </p:cNvPr>
          <p:cNvPicPr>
            <a:picLocks noChangeAspect="1"/>
          </p:cNvPicPr>
          <p:nvPr/>
        </p:nvPicPr>
        <p:blipFill>
          <a:blip r:embed="rId2"/>
          <a:stretch>
            <a:fillRect/>
          </a:stretch>
        </p:blipFill>
        <p:spPr>
          <a:xfrm>
            <a:off x="5321784" y="994965"/>
            <a:ext cx="3124471" cy="2187130"/>
          </a:xfrm>
          <a:prstGeom prst="rect">
            <a:avLst/>
          </a:prstGeom>
        </p:spPr>
      </p:pic>
    </p:spTree>
    <p:extLst>
      <p:ext uri="{BB962C8B-B14F-4D97-AF65-F5344CB8AC3E}">
        <p14:creationId xmlns:p14="http://schemas.microsoft.com/office/powerpoint/2010/main" val="262112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603D06-A589-30F0-24B6-B5934DC7321D}"/>
              </a:ext>
            </a:extLst>
          </p:cNvPr>
          <p:cNvSpPr txBox="1"/>
          <p:nvPr/>
        </p:nvSpPr>
        <p:spPr>
          <a:xfrm>
            <a:off x="911891" y="365258"/>
            <a:ext cx="2864385" cy="646986"/>
          </a:xfrm>
          <a:prstGeom prst="roundRect">
            <a:avLst/>
          </a:prstGeom>
          <a:solidFill>
            <a:srgbClr val="FCCD9E"/>
          </a:solidFill>
          <a:effectLst>
            <a:outerShdw blurRad="50800" dist="38100" dir="2700000" algn="tl" rotWithShape="0">
              <a:prstClr val="black">
                <a:alpha val="40000"/>
              </a:prstClr>
            </a:outerShdw>
          </a:effectLst>
        </p:spPr>
        <p:txBody>
          <a:bodyPr wrap="square" rtlCol="0">
            <a:spAutoFit/>
          </a:bodyPr>
          <a:lstStyle/>
          <a:p>
            <a:pPr algn="ctr"/>
            <a:r>
              <a:rPr lang="en-GB" sz="3200" dirty="0" err="1">
                <a:latin typeface="Amatic SC" panose="00000500000000000000" pitchFamily="2" charset="-79"/>
                <a:cs typeface="Amatic SC" panose="00000500000000000000" pitchFamily="2" charset="-79"/>
              </a:rPr>
              <a:t>Mạch</a:t>
            </a:r>
            <a:r>
              <a:rPr lang="en-GB" sz="3200" dirty="0">
                <a:latin typeface="Amatic SC" panose="00000500000000000000" pitchFamily="2" charset="-79"/>
                <a:cs typeface="Amatic SC" panose="00000500000000000000" pitchFamily="2" charset="-79"/>
              </a:rPr>
              <a:t> </a:t>
            </a:r>
            <a:r>
              <a:rPr lang="en-GB" sz="3200" dirty="0" err="1">
                <a:latin typeface="Amatic SC" panose="00000500000000000000" pitchFamily="2" charset="-79"/>
                <a:cs typeface="Amatic SC" panose="00000500000000000000" pitchFamily="2" charset="-79"/>
              </a:rPr>
              <a:t>chốt</a:t>
            </a:r>
            <a:r>
              <a:rPr lang="en-GB" sz="3200" dirty="0">
                <a:latin typeface="Amatic SC" panose="00000500000000000000" pitchFamily="2" charset="-79"/>
                <a:cs typeface="Amatic SC" panose="00000500000000000000" pitchFamily="2" charset="-79"/>
              </a:rPr>
              <a:t> </a:t>
            </a:r>
            <a:r>
              <a:rPr lang="en-GB" sz="3200" dirty="0" err="1">
                <a:latin typeface="Amatic SC" panose="00000500000000000000" pitchFamily="2" charset="-79"/>
                <a:cs typeface="Amatic SC" panose="00000500000000000000" pitchFamily="2" charset="-79"/>
              </a:rPr>
              <a:t>sr</a:t>
            </a:r>
            <a:endParaRPr lang="en-GB" dirty="0">
              <a:latin typeface="Amatic SC" panose="00000500000000000000" pitchFamily="2" charset="-79"/>
              <a:cs typeface="Amatic SC" panose="00000500000000000000" pitchFamily="2" charset="-79"/>
            </a:endParaRPr>
          </a:p>
        </p:txBody>
      </p:sp>
      <p:sp>
        <p:nvSpPr>
          <p:cNvPr id="3" name="TextBox 2">
            <a:extLst>
              <a:ext uri="{FF2B5EF4-FFF2-40B4-BE49-F238E27FC236}">
                <a16:creationId xmlns:a16="http://schemas.microsoft.com/office/drawing/2014/main" id="{057C002D-20BB-F6F6-9E08-840F344BCFE1}"/>
              </a:ext>
            </a:extLst>
          </p:cNvPr>
          <p:cNvSpPr txBox="1"/>
          <p:nvPr/>
        </p:nvSpPr>
        <p:spPr>
          <a:xfrm>
            <a:off x="275064" y="1186755"/>
            <a:ext cx="4878259" cy="1384995"/>
          </a:xfrm>
          <a:prstGeom prst="rect">
            <a:avLst/>
          </a:prstGeom>
          <a:noFill/>
        </p:spPr>
        <p:txBody>
          <a:bodyPr wrap="none" rtlCol="0">
            <a:spAutoFit/>
          </a:bodyPr>
          <a:lstStyle/>
          <a:p>
            <a:r>
              <a:rPr lang="en-US" i="0" dirty="0">
                <a:solidFill>
                  <a:srgbClr val="22262A"/>
                </a:solidFill>
                <a:effectLst/>
                <a:latin typeface="Times New Roman" panose="02020603050405020304" pitchFamily="18" charset="0"/>
                <a:cs typeface="Times New Roman" panose="02020603050405020304" pitchFamily="18" charset="0"/>
              </a:rPr>
              <a:t>-</a:t>
            </a:r>
            <a:r>
              <a:rPr lang="en-US" dirty="0" err="1">
                <a:solidFill>
                  <a:srgbClr val="22262A"/>
                </a:solidFill>
                <a:latin typeface="Times New Roman" panose="02020603050405020304" pitchFamily="18" charset="0"/>
                <a:cs typeface="Times New Roman" panose="02020603050405020304" pitchFamily="18" charset="0"/>
              </a:rPr>
              <a:t>Mạch</a:t>
            </a:r>
            <a:r>
              <a:rPr lang="en-US" dirty="0">
                <a:solidFill>
                  <a:srgbClr val="22262A"/>
                </a:solidFill>
                <a:latin typeface="Times New Roman" panose="02020603050405020304" pitchFamily="18" charset="0"/>
                <a:cs typeface="Times New Roman" panose="02020603050405020304" pitchFamily="18" charset="0"/>
              </a:rPr>
              <a:t> </a:t>
            </a:r>
            <a:r>
              <a:rPr lang="en-US" dirty="0" err="1">
                <a:solidFill>
                  <a:srgbClr val="22262A"/>
                </a:solidFill>
                <a:latin typeface="Times New Roman" panose="02020603050405020304" pitchFamily="18" charset="0"/>
                <a:cs typeface="Times New Roman" panose="02020603050405020304" pitchFamily="18" charset="0"/>
              </a:rPr>
              <a:t>chốt</a:t>
            </a:r>
            <a:r>
              <a:rPr lang="en-US" dirty="0">
                <a:solidFill>
                  <a:srgbClr val="22262A"/>
                </a:solidFill>
                <a:latin typeface="Times New Roman" panose="02020603050405020304" pitchFamily="18" charset="0"/>
                <a:cs typeface="Times New Roman" panose="02020603050405020304" pitchFamily="18" charset="0"/>
              </a:rPr>
              <a:t> </a:t>
            </a:r>
            <a:r>
              <a:rPr lang="en-US" dirty="0" err="1">
                <a:solidFill>
                  <a:srgbClr val="22262A"/>
                </a:solidFill>
                <a:latin typeface="Times New Roman" panose="02020603050405020304" pitchFamily="18" charset="0"/>
                <a:cs typeface="Times New Roman" panose="02020603050405020304" pitchFamily="18" charset="0"/>
              </a:rPr>
              <a:t>là</a:t>
            </a:r>
            <a:r>
              <a:rPr lang="en-US" dirty="0">
                <a:solidFill>
                  <a:srgbClr val="22262A"/>
                </a:solidFill>
                <a:latin typeface="Times New Roman" panose="02020603050405020304" pitchFamily="18" charset="0"/>
                <a:cs typeface="Times New Roman" panose="02020603050405020304" pitchFamily="18" charset="0"/>
              </a:rPr>
              <a:t> </a:t>
            </a:r>
            <a:r>
              <a:rPr lang="en-US" i="0" dirty="0" err="1">
                <a:solidFill>
                  <a:srgbClr val="22262A"/>
                </a:solidFill>
                <a:effectLst/>
                <a:latin typeface="Times New Roman" panose="02020603050405020304" pitchFamily="18" charset="0"/>
                <a:cs typeface="Times New Roman" panose="02020603050405020304" pitchFamily="18" charset="0"/>
              </a:rPr>
              <a:t>mạch</a:t>
            </a:r>
            <a:r>
              <a:rPr lang="en-US" i="0" dirty="0">
                <a:solidFill>
                  <a:srgbClr val="22262A"/>
                </a:solidFill>
                <a:effectLst/>
                <a:latin typeface="Times New Roman" panose="02020603050405020304" pitchFamily="18" charset="0"/>
                <a:cs typeface="Times New Roman" panose="02020603050405020304" pitchFamily="18" charset="0"/>
              </a:rPr>
              <a:t> </a:t>
            </a:r>
            <a:r>
              <a:rPr lang="en-US" i="0" dirty="0" err="1">
                <a:solidFill>
                  <a:srgbClr val="22262A"/>
                </a:solidFill>
                <a:effectLst/>
                <a:latin typeface="Times New Roman" panose="02020603050405020304" pitchFamily="18" charset="0"/>
                <a:cs typeface="Times New Roman" panose="02020603050405020304" pitchFamily="18" charset="0"/>
              </a:rPr>
              <a:t>có</a:t>
            </a:r>
            <a:r>
              <a:rPr lang="en-US" i="0" dirty="0">
                <a:solidFill>
                  <a:srgbClr val="22262A"/>
                </a:solidFill>
                <a:effectLst/>
                <a:latin typeface="Times New Roman" panose="02020603050405020304" pitchFamily="18" charset="0"/>
                <a:cs typeface="Times New Roman" panose="02020603050405020304" pitchFamily="18" charset="0"/>
              </a:rPr>
              <a:t> </a:t>
            </a:r>
            <a:r>
              <a:rPr lang="en-US" i="0" dirty="0" err="1">
                <a:solidFill>
                  <a:srgbClr val="22262A"/>
                </a:solidFill>
                <a:effectLst/>
                <a:latin typeface="Times New Roman" panose="02020603050405020304" pitchFamily="18" charset="0"/>
                <a:cs typeface="Times New Roman" panose="02020603050405020304" pitchFamily="18" charset="0"/>
              </a:rPr>
              <a:t>thể</a:t>
            </a:r>
            <a:r>
              <a:rPr lang="en-US" i="0" dirty="0">
                <a:solidFill>
                  <a:srgbClr val="22262A"/>
                </a:solidFill>
                <a:effectLst/>
                <a:latin typeface="Times New Roman" panose="02020603050405020304" pitchFamily="18" charset="0"/>
                <a:cs typeface="Times New Roman" panose="02020603050405020304" pitchFamily="18" charset="0"/>
              </a:rPr>
              <a:t> </a:t>
            </a:r>
            <a:r>
              <a:rPr lang="en-US" i="0" dirty="0" err="1">
                <a:solidFill>
                  <a:srgbClr val="22262A"/>
                </a:solidFill>
                <a:effectLst/>
                <a:latin typeface="Times New Roman" panose="02020603050405020304" pitchFamily="18" charset="0"/>
                <a:cs typeface="Times New Roman" panose="02020603050405020304" pitchFamily="18" charset="0"/>
              </a:rPr>
              <a:t>cài</a:t>
            </a:r>
            <a:r>
              <a:rPr lang="en-US" i="0" dirty="0">
                <a:solidFill>
                  <a:srgbClr val="22262A"/>
                </a:solidFill>
                <a:effectLst/>
                <a:latin typeface="Times New Roman" panose="02020603050405020304" pitchFamily="18" charset="0"/>
                <a:cs typeface="Times New Roman" panose="02020603050405020304" pitchFamily="18" charset="0"/>
              </a:rPr>
              <a:t> </a:t>
            </a:r>
            <a:r>
              <a:rPr lang="en-US" i="0" dirty="0" err="1">
                <a:solidFill>
                  <a:srgbClr val="22262A"/>
                </a:solidFill>
                <a:effectLst/>
                <a:latin typeface="Times New Roman" panose="02020603050405020304" pitchFamily="18" charset="0"/>
                <a:cs typeface="Times New Roman" panose="02020603050405020304" pitchFamily="18" charset="0"/>
              </a:rPr>
              <a:t>lại</a:t>
            </a:r>
            <a:r>
              <a:rPr lang="en-US" i="0" dirty="0">
                <a:solidFill>
                  <a:srgbClr val="22262A"/>
                </a:solidFill>
                <a:effectLst/>
                <a:latin typeface="Times New Roman" panose="02020603050405020304" pitchFamily="18" charset="0"/>
                <a:cs typeface="Times New Roman" panose="02020603050405020304" pitchFamily="18" charset="0"/>
              </a:rPr>
              <a:t>, </a:t>
            </a:r>
            <a:r>
              <a:rPr lang="en-US" i="0" dirty="0" err="1">
                <a:solidFill>
                  <a:srgbClr val="22262A"/>
                </a:solidFill>
                <a:effectLst/>
                <a:latin typeface="Times New Roman" panose="02020603050405020304" pitchFamily="18" charset="0"/>
                <a:cs typeface="Times New Roman" panose="02020603050405020304" pitchFamily="18" charset="0"/>
              </a:rPr>
              <a:t>giữ</a:t>
            </a:r>
            <a:r>
              <a:rPr lang="en-US" i="0" dirty="0">
                <a:solidFill>
                  <a:srgbClr val="22262A"/>
                </a:solidFill>
                <a:effectLst/>
                <a:latin typeface="Times New Roman" panose="02020603050405020304" pitchFamily="18" charset="0"/>
                <a:cs typeface="Times New Roman" panose="02020603050405020304" pitchFamily="18" charset="0"/>
              </a:rPr>
              <a:t> </a:t>
            </a:r>
            <a:r>
              <a:rPr lang="en-US" i="0" dirty="0" err="1">
                <a:solidFill>
                  <a:srgbClr val="22262A"/>
                </a:solidFill>
                <a:effectLst/>
                <a:latin typeface="Times New Roman" panose="02020603050405020304" pitchFamily="18" charset="0"/>
                <a:cs typeface="Times New Roman" panose="02020603050405020304" pitchFamily="18" charset="0"/>
              </a:rPr>
              <a:t>lại</a:t>
            </a:r>
            <a:r>
              <a:rPr lang="en-US" i="0" dirty="0">
                <a:solidFill>
                  <a:srgbClr val="22262A"/>
                </a:solidFill>
                <a:effectLst/>
                <a:latin typeface="Times New Roman" panose="02020603050405020304" pitchFamily="18" charset="0"/>
                <a:cs typeface="Times New Roman" panose="02020603050405020304" pitchFamily="18" charset="0"/>
              </a:rPr>
              <a:t> </a:t>
            </a:r>
            <a:r>
              <a:rPr lang="en-US" i="0" dirty="0" err="1">
                <a:solidFill>
                  <a:srgbClr val="22262A"/>
                </a:solidFill>
                <a:effectLst/>
                <a:latin typeface="Times New Roman" panose="02020603050405020304" pitchFamily="18" charset="0"/>
                <a:cs typeface="Times New Roman" panose="02020603050405020304" pitchFamily="18" charset="0"/>
              </a:rPr>
              <a:t>trạng</a:t>
            </a:r>
            <a:r>
              <a:rPr lang="en-US" i="0" dirty="0">
                <a:solidFill>
                  <a:srgbClr val="22262A"/>
                </a:solidFill>
                <a:effectLst/>
                <a:latin typeface="Times New Roman" panose="02020603050405020304" pitchFamily="18" charset="0"/>
                <a:cs typeface="Times New Roman" panose="02020603050405020304" pitchFamily="18" charset="0"/>
              </a:rPr>
              <a:t> </a:t>
            </a:r>
            <a:r>
              <a:rPr lang="en-US" i="0" dirty="0" err="1">
                <a:solidFill>
                  <a:srgbClr val="22262A"/>
                </a:solidFill>
                <a:effectLst/>
                <a:latin typeface="Times New Roman" panose="02020603050405020304" pitchFamily="18" charset="0"/>
                <a:cs typeface="Times New Roman" panose="02020603050405020304" pitchFamily="18" charset="0"/>
              </a:rPr>
              <a:t>thái</a:t>
            </a:r>
            <a:r>
              <a:rPr lang="en-US" i="0" dirty="0">
                <a:solidFill>
                  <a:srgbClr val="22262A"/>
                </a:solidFill>
                <a:effectLst/>
                <a:latin typeface="Times New Roman" panose="02020603050405020304" pitchFamily="18" charset="0"/>
                <a:cs typeface="Times New Roman" panose="02020603050405020304" pitchFamily="18" charset="0"/>
              </a:rPr>
              <a:t> logic </a:t>
            </a:r>
            <a:r>
              <a:rPr lang="en-US" i="0" dirty="0" err="1">
                <a:solidFill>
                  <a:srgbClr val="22262A"/>
                </a:solidFill>
                <a:effectLst/>
                <a:latin typeface="Times New Roman" panose="02020603050405020304" pitchFamily="18" charset="0"/>
                <a:cs typeface="Times New Roman" panose="02020603050405020304" pitchFamily="18" charset="0"/>
              </a:rPr>
              <a:t>ngõ</a:t>
            </a:r>
            <a:r>
              <a:rPr lang="en-US" i="0" dirty="0">
                <a:solidFill>
                  <a:srgbClr val="22262A"/>
                </a:solidFill>
                <a:effectLst/>
                <a:latin typeface="Times New Roman" panose="02020603050405020304" pitchFamily="18" charset="0"/>
                <a:cs typeface="Times New Roman" panose="02020603050405020304" pitchFamily="18" charset="0"/>
              </a:rPr>
              <a:t> </a:t>
            </a:r>
            <a:r>
              <a:rPr lang="en-US" i="0" dirty="0" err="1">
                <a:solidFill>
                  <a:srgbClr val="22262A"/>
                </a:solidFill>
                <a:effectLst/>
                <a:latin typeface="Times New Roman" panose="02020603050405020304" pitchFamily="18" charset="0"/>
                <a:cs typeface="Times New Roman" panose="02020603050405020304" pitchFamily="18" charset="0"/>
              </a:rPr>
              <a:t>vào</a:t>
            </a:r>
            <a:endParaRPr lang="en-US" i="0" dirty="0">
              <a:solidFill>
                <a:srgbClr val="22262A"/>
              </a:solidFill>
              <a:effectLst/>
              <a:latin typeface="Times New Roman" panose="02020603050405020304" pitchFamily="18" charset="0"/>
              <a:cs typeface="Times New Roman" panose="02020603050405020304" pitchFamily="18" charset="0"/>
            </a:endParaRPr>
          </a:p>
          <a:p>
            <a:r>
              <a:rPr lang="en-US" dirty="0">
                <a:solidFill>
                  <a:srgbClr val="22262A"/>
                </a:solidFill>
                <a:latin typeface="Times New Roman" panose="02020603050405020304" pitchFamily="18" charset="0"/>
                <a:cs typeface="Times New Roman" panose="02020603050405020304" pitchFamily="18" charset="0"/>
              </a:rPr>
              <a:t>-</a:t>
            </a:r>
            <a:r>
              <a:rPr lang="en-US" dirty="0" err="1">
                <a:solidFill>
                  <a:srgbClr val="22262A"/>
                </a:solidFill>
                <a:latin typeface="Times New Roman" panose="02020603050405020304" pitchFamily="18" charset="0"/>
                <a:cs typeface="Times New Roman" panose="02020603050405020304" pitchFamily="18" charset="0"/>
              </a:rPr>
              <a:t>Có</a:t>
            </a:r>
            <a:r>
              <a:rPr lang="en-US" dirty="0">
                <a:solidFill>
                  <a:srgbClr val="22262A"/>
                </a:solidFill>
                <a:latin typeface="Times New Roman" panose="02020603050405020304" pitchFamily="18" charset="0"/>
                <a:cs typeface="Times New Roman" panose="02020603050405020304" pitchFamily="18" charset="0"/>
              </a:rPr>
              <a:t> 2 </a:t>
            </a:r>
            <a:r>
              <a:rPr lang="en-US" dirty="0" err="1">
                <a:solidFill>
                  <a:srgbClr val="22262A"/>
                </a:solidFill>
                <a:latin typeface="Times New Roman" panose="02020603050405020304" pitchFamily="18" charset="0"/>
                <a:cs typeface="Times New Roman" panose="02020603050405020304" pitchFamily="18" charset="0"/>
              </a:rPr>
              <a:t>dạng</a:t>
            </a:r>
            <a:r>
              <a:rPr lang="en-US" dirty="0">
                <a:solidFill>
                  <a:srgbClr val="22262A"/>
                </a:solidFill>
                <a:latin typeface="Times New Roman" panose="02020603050405020304" pitchFamily="18" charset="0"/>
                <a:cs typeface="Times New Roman" panose="02020603050405020304" pitchFamily="18" charset="0"/>
              </a:rPr>
              <a:t> </a:t>
            </a:r>
            <a:r>
              <a:rPr lang="en-US" dirty="0" err="1">
                <a:solidFill>
                  <a:srgbClr val="22262A"/>
                </a:solidFill>
                <a:latin typeface="Times New Roman" panose="02020603050405020304" pitchFamily="18" charset="0"/>
                <a:cs typeface="Times New Roman" panose="02020603050405020304" pitchFamily="18" charset="0"/>
              </a:rPr>
              <a:t>mạch</a:t>
            </a:r>
            <a:r>
              <a:rPr lang="en-US" dirty="0">
                <a:solidFill>
                  <a:srgbClr val="22262A"/>
                </a:solidFill>
                <a:latin typeface="Times New Roman" panose="02020603050405020304" pitchFamily="18" charset="0"/>
                <a:cs typeface="Times New Roman" panose="02020603050405020304" pitchFamily="18" charset="0"/>
              </a:rPr>
              <a:t> </a:t>
            </a:r>
            <a:r>
              <a:rPr lang="en-US" dirty="0" err="1">
                <a:solidFill>
                  <a:srgbClr val="22262A"/>
                </a:solidFill>
                <a:latin typeface="Times New Roman" panose="02020603050405020304" pitchFamily="18" charset="0"/>
                <a:cs typeface="Times New Roman" panose="02020603050405020304" pitchFamily="18" charset="0"/>
              </a:rPr>
              <a:t>chốt</a:t>
            </a:r>
            <a:r>
              <a:rPr lang="en-US" dirty="0">
                <a:solidFill>
                  <a:srgbClr val="22262A"/>
                </a:solidFill>
                <a:latin typeface="Times New Roman" panose="02020603050405020304" pitchFamily="18" charset="0"/>
                <a:cs typeface="Times New Roman" panose="02020603050405020304" pitchFamily="18" charset="0"/>
              </a:rPr>
              <a:t> SR:</a:t>
            </a:r>
          </a:p>
          <a:p>
            <a:r>
              <a:rPr lang="en-US" dirty="0">
                <a:solidFill>
                  <a:srgbClr val="22262A"/>
                </a:solidFill>
                <a:latin typeface="Times New Roman" panose="02020603050405020304" pitchFamily="18" charset="0"/>
                <a:cs typeface="Times New Roman" panose="02020603050405020304" pitchFamily="18" charset="0"/>
              </a:rPr>
              <a:t>     +</a:t>
            </a:r>
            <a:r>
              <a:rPr lang="en-US" dirty="0" err="1">
                <a:solidFill>
                  <a:srgbClr val="22262A"/>
                </a:solidFill>
                <a:latin typeface="Times New Roman" panose="02020603050405020304" pitchFamily="18" charset="0"/>
                <a:cs typeface="Times New Roman" panose="02020603050405020304" pitchFamily="18" charset="0"/>
              </a:rPr>
              <a:t>Mạch</a:t>
            </a:r>
            <a:r>
              <a:rPr lang="en-US" dirty="0">
                <a:solidFill>
                  <a:srgbClr val="22262A"/>
                </a:solidFill>
                <a:latin typeface="Times New Roman" panose="02020603050405020304" pitchFamily="18" charset="0"/>
                <a:cs typeface="Times New Roman" panose="02020603050405020304" pitchFamily="18" charset="0"/>
              </a:rPr>
              <a:t> </a:t>
            </a:r>
            <a:r>
              <a:rPr lang="en-US" dirty="0" err="1">
                <a:solidFill>
                  <a:srgbClr val="22262A"/>
                </a:solidFill>
                <a:latin typeface="Times New Roman" panose="02020603050405020304" pitchFamily="18" charset="0"/>
                <a:cs typeface="Times New Roman" panose="02020603050405020304" pitchFamily="18" charset="0"/>
              </a:rPr>
              <a:t>chốt</a:t>
            </a:r>
            <a:r>
              <a:rPr lang="en-US" dirty="0">
                <a:solidFill>
                  <a:srgbClr val="22262A"/>
                </a:solidFill>
                <a:latin typeface="Times New Roman" panose="02020603050405020304" pitchFamily="18" charset="0"/>
                <a:cs typeface="Times New Roman" panose="02020603050405020304" pitchFamily="18" charset="0"/>
              </a:rPr>
              <a:t> </a:t>
            </a:r>
            <a:r>
              <a:rPr lang="en-US" dirty="0" err="1">
                <a:solidFill>
                  <a:srgbClr val="22262A"/>
                </a:solidFill>
                <a:latin typeface="Times New Roman" panose="02020603050405020304" pitchFamily="18" charset="0"/>
                <a:cs typeface="Times New Roman" panose="02020603050405020304" pitchFamily="18" charset="0"/>
              </a:rPr>
              <a:t>có</a:t>
            </a:r>
            <a:r>
              <a:rPr lang="en-US" dirty="0">
                <a:solidFill>
                  <a:srgbClr val="22262A"/>
                </a:solidFill>
                <a:latin typeface="Times New Roman" panose="02020603050405020304" pitchFamily="18" charset="0"/>
                <a:cs typeface="Times New Roman" panose="02020603050405020304" pitchFamily="18" charset="0"/>
              </a:rPr>
              <a:t> </a:t>
            </a:r>
            <a:r>
              <a:rPr lang="en-US" dirty="0" err="1">
                <a:solidFill>
                  <a:srgbClr val="22262A"/>
                </a:solidFill>
                <a:latin typeface="Times New Roman" panose="02020603050405020304" pitchFamily="18" charset="0"/>
                <a:cs typeface="Times New Roman" panose="02020603050405020304" pitchFamily="18" charset="0"/>
              </a:rPr>
              <a:t>ngõ</a:t>
            </a:r>
            <a:r>
              <a:rPr lang="en-US" dirty="0">
                <a:solidFill>
                  <a:srgbClr val="22262A"/>
                </a:solidFill>
                <a:latin typeface="Times New Roman" panose="02020603050405020304" pitchFamily="18" charset="0"/>
                <a:cs typeface="Times New Roman" panose="02020603050405020304" pitchFamily="18" charset="0"/>
              </a:rPr>
              <a:t> </a:t>
            </a:r>
            <a:r>
              <a:rPr lang="en-US" dirty="0" err="1">
                <a:solidFill>
                  <a:srgbClr val="22262A"/>
                </a:solidFill>
                <a:latin typeface="Times New Roman" panose="02020603050405020304" pitchFamily="18" charset="0"/>
                <a:cs typeface="Times New Roman" panose="02020603050405020304" pitchFamily="18" charset="0"/>
              </a:rPr>
              <a:t>vào</a:t>
            </a:r>
            <a:r>
              <a:rPr lang="en-US" dirty="0">
                <a:solidFill>
                  <a:srgbClr val="22262A"/>
                </a:solidFill>
                <a:latin typeface="Times New Roman" panose="02020603050405020304" pitchFamily="18" charset="0"/>
                <a:cs typeface="Times New Roman" panose="02020603050405020304" pitchFamily="18" charset="0"/>
              </a:rPr>
              <a:t> </a:t>
            </a:r>
            <a:r>
              <a:rPr lang="en-US" dirty="0" err="1">
                <a:solidFill>
                  <a:srgbClr val="22262A"/>
                </a:solidFill>
                <a:latin typeface="Times New Roman" panose="02020603050405020304" pitchFamily="18" charset="0"/>
                <a:cs typeface="Times New Roman" panose="02020603050405020304" pitchFamily="18" charset="0"/>
              </a:rPr>
              <a:t>tác</a:t>
            </a:r>
            <a:r>
              <a:rPr lang="en-US" dirty="0">
                <a:solidFill>
                  <a:srgbClr val="22262A"/>
                </a:solidFill>
                <a:latin typeface="Times New Roman" panose="02020603050405020304" pitchFamily="18" charset="0"/>
                <a:cs typeface="Times New Roman" panose="02020603050405020304" pitchFamily="18" charset="0"/>
              </a:rPr>
              <a:t> </a:t>
            </a:r>
            <a:r>
              <a:rPr lang="en-US" dirty="0" err="1">
                <a:solidFill>
                  <a:srgbClr val="22262A"/>
                </a:solidFill>
                <a:latin typeface="Times New Roman" panose="02020603050405020304" pitchFamily="18" charset="0"/>
                <a:cs typeface="Times New Roman" panose="02020603050405020304" pitchFamily="18" charset="0"/>
              </a:rPr>
              <a:t>động</a:t>
            </a:r>
            <a:r>
              <a:rPr lang="en-US" dirty="0">
                <a:solidFill>
                  <a:srgbClr val="22262A"/>
                </a:solidFill>
                <a:latin typeface="Times New Roman" panose="02020603050405020304" pitchFamily="18" charset="0"/>
                <a:cs typeface="Times New Roman" panose="02020603050405020304" pitchFamily="18" charset="0"/>
              </a:rPr>
              <a:t> </a:t>
            </a:r>
            <a:r>
              <a:rPr lang="en-US" dirty="0" err="1">
                <a:solidFill>
                  <a:srgbClr val="22262A"/>
                </a:solidFill>
                <a:latin typeface="Times New Roman" panose="02020603050405020304" pitchFamily="18" charset="0"/>
                <a:cs typeface="Times New Roman" panose="02020603050405020304" pitchFamily="18" charset="0"/>
              </a:rPr>
              <a:t>mức</a:t>
            </a:r>
            <a:r>
              <a:rPr lang="en-US" dirty="0">
                <a:solidFill>
                  <a:srgbClr val="22262A"/>
                </a:solidFill>
                <a:latin typeface="Times New Roman" panose="02020603050405020304" pitchFamily="18" charset="0"/>
                <a:cs typeface="Times New Roman" panose="02020603050405020304" pitchFamily="18" charset="0"/>
              </a:rPr>
              <a:t> </a:t>
            </a:r>
            <a:r>
              <a:rPr lang="en-US" dirty="0" err="1">
                <a:solidFill>
                  <a:srgbClr val="22262A"/>
                </a:solidFill>
                <a:latin typeface="Times New Roman" panose="02020603050405020304" pitchFamily="18" charset="0"/>
                <a:cs typeface="Times New Roman" panose="02020603050405020304" pitchFamily="18" charset="0"/>
              </a:rPr>
              <a:t>cao</a:t>
            </a:r>
            <a:endParaRPr lang="en-US" dirty="0">
              <a:solidFill>
                <a:srgbClr val="22262A"/>
              </a:solidFill>
              <a:latin typeface="Times New Roman" panose="02020603050405020304" pitchFamily="18" charset="0"/>
              <a:cs typeface="Times New Roman" panose="02020603050405020304" pitchFamily="18" charset="0"/>
            </a:endParaRPr>
          </a:p>
          <a:p>
            <a:r>
              <a:rPr lang="en-US" dirty="0">
                <a:solidFill>
                  <a:srgbClr val="22262A"/>
                </a:solidFill>
                <a:latin typeface="Times New Roman" panose="02020603050405020304" pitchFamily="18" charset="0"/>
                <a:cs typeface="Times New Roman" panose="02020603050405020304" pitchFamily="18" charset="0"/>
              </a:rPr>
              <a:t>     +</a:t>
            </a:r>
            <a:r>
              <a:rPr lang="en-US" dirty="0" err="1">
                <a:solidFill>
                  <a:srgbClr val="22262A"/>
                </a:solidFill>
                <a:latin typeface="Times New Roman" panose="02020603050405020304" pitchFamily="18" charset="0"/>
                <a:cs typeface="Times New Roman" panose="02020603050405020304" pitchFamily="18" charset="0"/>
              </a:rPr>
              <a:t>Mạch</a:t>
            </a:r>
            <a:r>
              <a:rPr lang="en-US" dirty="0">
                <a:solidFill>
                  <a:srgbClr val="22262A"/>
                </a:solidFill>
                <a:latin typeface="Times New Roman" panose="02020603050405020304" pitchFamily="18" charset="0"/>
                <a:cs typeface="Times New Roman" panose="02020603050405020304" pitchFamily="18" charset="0"/>
              </a:rPr>
              <a:t> </a:t>
            </a:r>
            <a:r>
              <a:rPr lang="en-US" dirty="0" err="1">
                <a:solidFill>
                  <a:srgbClr val="22262A"/>
                </a:solidFill>
                <a:latin typeface="Times New Roman" panose="02020603050405020304" pitchFamily="18" charset="0"/>
                <a:cs typeface="Times New Roman" panose="02020603050405020304" pitchFamily="18" charset="0"/>
              </a:rPr>
              <a:t>chốt</a:t>
            </a:r>
            <a:r>
              <a:rPr lang="en-US" dirty="0">
                <a:solidFill>
                  <a:srgbClr val="22262A"/>
                </a:solidFill>
                <a:latin typeface="Times New Roman" panose="02020603050405020304" pitchFamily="18" charset="0"/>
                <a:cs typeface="Times New Roman" panose="02020603050405020304" pitchFamily="18" charset="0"/>
              </a:rPr>
              <a:t> </a:t>
            </a:r>
            <a:r>
              <a:rPr lang="en-US" dirty="0" err="1">
                <a:solidFill>
                  <a:srgbClr val="22262A"/>
                </a:solidFill>
                <a:latin typeface="Times New Roman" panose="02020603050405020304" pitchFamily="18" charset="0"/>
                <a:cs typeface="Times New Roman" panose="02020603050405020304" pitchFamily="18" charset="0"/>
              </a:rPr>
              <a:t>có</a:t>
            </a:r>
            <a:r>
              <a:rPr lang="en-US" dirty="0">
                <a:solidFill>
                  <a:srgbClr val="22262A"/>
                </a:solidFill>
                <a:latin typeface="Times New Roman" panose="02020603050405020304" pitchFamily="18" charset="0"/>
                <a:cs typeface="Times New Roman" panose="02020603050405020304" pitchFamily="18" charset="0"/>
              </a:rPr>
              <a:t> </a:t>
            </a:r>
            <a:r>
              <a:rPr lang="en-US" dirty="0" err="1">
                <a:solidFill>
                  <a:srgbClr val="22262A"/>
                </a:solidFill>
                <a:latin typeface="Times New Roman" panose="02020603050405020304" pitchFamily="18" charset="0"/>
                <a:cs typeface="Times New Roman" panose="02020603050405020304" pitchFamily="18" charset="0"/>
              </a:rPr>
              <a:t>ngõ</a:t>
            </a:r>
            <a:r>
              <a:rPr lang="en-US" dirty="0">
                <a:solidFill>
                  <a:srgbClr val="22262A"/>
                </a:solidFill>
                <a:latin typeface="Times New Roman" panose="02020603050405020304" pitchFamily="18" charset="0"/>
                <a:cs typeface="Times New Roman" panose="02020603050405020304" pitchFamily="18" charset="0"/>
              </a:rPr>
              <a:t> </a:t>
            </a:r>
            <a:r>
              <a:rPr lang="en-US" dirty="0" err="1">
                <a:solidFill>
                  <a:srgbClr val="22262A"/>
                </a:solidFill>
                <a:latin typeface="Times New Roman" panose="02020603050405020304" pitchFamily="18" charset="0"/>
                <a:cs typeface="Times New Roman" panose="02020603050405020304" pitchFamily="18" charset="0"/>
              </a:rPr>
              <a:t>vào</a:t>
            </a:r>
            <a:r>
              <a:rPr lang="en-US" dirty="0">
                <a:solidFill>
                  <a:srgbClr val="22262A"/>
                </a:solidFill>
                <a:latin typeface="Times New Roman" panose="02020603050405020304" pitchFamily="18" charset="0"/>
                <a:cs typeface="Times New Roman" panose="02020603050405020304" pitchFamily="18" charset="0"/>
              </a:rPr>
              <a:t> </a:t>
            </a:r>
            <a:r>
              <a:rPr lang="en-US" dirty="0" err="1">
                <a:solidFill>
                  <a:srgbClr val="22262A"/>
                </a:solidFill>
                <a:latin typeface="Times New Roman" panose="02020603050405020304" pitchFamily="18" charset="0"/>
                <a:cs typeface="Times New Roman" panose="02020603050405020304" pitchFamily="18" charset="0"/>
              </a:rPr>
              <a:t>tác</a:t>
            </a:r>
            <a:r>
              <a:rPr lang="en-US" dirty="0">
                <a:solidFill>
                  <a:srgbClr val="22262A"/>
                </a:solidFill>
                <a:latin typeface="Times New Roman" panose="02020603050405020304" pitchFamily="18" charset="0"/>
                <a:cs typeface="Times New Roman" panose="02020603050405020304" pitchFamily="18" charset="0"/>
              </a:rPr>
              <a:t> </a:t>
            </a:r>
            <a:r>
              <a:rPr lang="en-US" dirty="0" err="1">
                <a:solidFill>
                  <a:srgbClr val="22262A"/>
                </a:solidFill>
                <a:latin typeface="Times New Roman" panose="02020603050405020304" pitchFamily="18" charset="0"/>
                <a:cs typeface="Times New Roman" panose="02020603050405020304" pitchFamily="18" charset="0"/>
              </a:rPr>
              <a:t>động</a:t>
            </a:r>
            <a:r>
              <a:rPr lang="en-US" dirty="0">
                <a:solidFill>
                  <a:srgbClr val="22262A"/>
                </a:solidFill>
                <a:latin typeface="Times New Roman" panose="02020603050405020304" pitchFamily="18" charset="0"/>
                <a:cs typeface="Times New Roman" panose="02020603050405020304" pitchFamily="18" charset="0"/>
              </a:rPr>
              <a:t> </a:t>
            </a:r>
            <a:r>
              <a:rPr lang="en-US" dirty="0" err="1">
                <a:solidFill>
                  <a:srgbClr val="22262A"/>
                </a:solidFill>
                <a:latin typeface="Times New Roman" panose="02020603050405020304" pitchFamily="18" charset="0"/>
                <a:cs typeface="Times New Roman" panose="02020603050405020304" pitchFamily="18" charset="0"/>
              </a:rPr>
              <a:t>mức</a:t>
            </a:r>
            <a:r>
              <a:rPr lang="en-US" dirty="0">
                <a:solidFill>
                  <a:srgbClr val="22262A"/>
                </a:solidFill>
                <a:latin typeface="Times New Roman" panose="02020603050405020304" pitchFamily="18" charset="0"/>
                <a:cs typeface="Times New Roman" panose="02020603050405020304" pitchFamily="18" charset="0"/>
              </a:rPr>
              <a:t> </a:t>
            </a:r>
            <a:r>
              <a:rPr lang="en-US" dirty="0" err="1">
                <a:solidFill>
                  <a:srgbClr val="22262A"/>
                </a:solidFill>
                <a:latin typeface="Times New Roman" panose="02020603050405020304" pitchFamily="18" charset="0"/>
                <a:cs typeface="Times New Roman" panose="02020603050405020304" pitchFamily="18" charset="0"/>
              </a:rPr>
              <a:t>thấp</a:t>
            </a:r>
            <a:endParaRPr lang="en-US" i="0" dirty="0">
              <a:solidFill>
                <a:srgbClr val="22262A"/>
              </a:solidFill>
              <a:effectLst/>
              <a:latin typeface="Times New Roman" panose="02020603050405020304" pitchFamily="18" charset="0"/>
              <a:cs typeface="Times New Roman" panose="02020603050405020304" pitchFamily="18" charset="0"/>
            </a:endParaRPr>
          </a:p>
          <a:p>
            <a:endParaRPr lang="en-US" i="0" dirty="0">
              <a:solidFill>
                <a:srgbClr val="22262A"/>
              </a:solidFill>
              <a:effectLst/>
              <a:latin typeface="Times New Roman" panose="02020603050405020304" pitchFamily="18" charset="0"/>
              <a:cs typeface="Times New Roman" panose="02020603050405020304" pitchFamily="18" charset="0"/>
            </a:endParaRPr>
          </a:p>
          <a:p>
            <a:endParaRPr lang="en-US" i="0" dirty="0">
              <a:solidFill>
                <a:srgbClr val="22262A"/>
              </a:solidFill>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582D5B5-4639-DF59-F6FC-13F1ACC383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2576" y="2254543"/>
            <a:ext cx="3567316" cy="2718360"/>
          </a:xfrm>
          <a:prstGeom prst="rect">
            <a:avLst/>
          </a:prstGeom>
        </p:spPr>
      </p:pic>
      <p:sp>
        <p:nvSpPr>
          <p:cNvPr id="6" name="TextBox 5">
            <a:extLst>
              <a:ext uri="{FF2B5EF4-FFF2-40B4-BE49-F238E27FC236}">
                <a16:creationId xmlns:a16="http://schemas.microsoft.com/office/drawing/2014/main" id="{F9721341-1A89-3241-6A9C-365DCFD25CBA}"/>
              </a:ext>
            </a:extLst>
          </p:cNvPr>
          <p:cNvSpPr txBox="1"/>
          <p:nvPr/>
        </p:nvSpPr>
        <p:spPr>
          <a:xfrm>
            <a:off x="1120775" y="4655695"/>
            <a:ext cx="2591718" cy="307777"/>
          </a:xfrm>
          <a:prstGeom prst="rect">
            <a:avLst/>
          </a:prstGeom>
          <a:noFill/>
        </p:spPr>
        <p:txBody>
          <a:bodyPr wrap="square">
            <a:spAutoFit/>
          </a:bodyPr>
          <a:lstStyle/>
          <a:p>
            <a:pPr algn="ct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Set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đặt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Reset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xóa</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780521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down)">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arn(inVertical)">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 calcmode="lin" valueType="num">
                                      <p:cBhvr additive="base">
                                        <p:cTn id="24"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Effect transition="in" filter="barn(inVertical)">
                                      <p:cBhvr>
                                        <p:cTn id="30" dur="500"/>
                                        <p:tgtEl>
                                          <p:spTgt spid="3">
                                            <p:txEl>
                                              <p:pRg st="1" end="1"/>
                                            </p:txEl>
                                          </p:spTgt>
                                        </p:tgtEl>
                                      </p:cBhvr>
                                    </p:animEffect>
                                  </p:childTnLst>
                                </p:cTn>
                              </p:par>
                              <p:par>
                                <p:cTn id="31" presetID="16" presetClass="entr" presetSubtype="21" fill="hold" nodeType="with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barn(inVertical)">
                                      <p:cBhvr>
                                        <p:cTn id="33" dur="500"/>
                                        <p:tgtEl>
                                          <p:spTgt spid="3">
                                            <p:txEl>
                                              <p:pRg st="2" end="2"/>
                                            </p:txEl>
                                          </p:spTgt>
                                        </p:tgtEl>
                                      </p:cBhvr>
                                    </p:animEffect>
                                  </p:childTnLst>
                                </p:cTn>
                              </p:par>
                              <p:par>
                                <p:cTn id="34" presetID="16" presetClass="entr" presetSubtype="21" fill="hold" nodeType="with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Effect transition="in" filter="barn(inVertical)">
                                      <p:cBhvr>
                                        <p:cTn id="3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9476C4-3825-768B-FC21-2FCA24491146}"/>
              </a:ext>
            </a:extLst>
          </p:cNvPr>
          <p:cNvSpPr/>
          <p:nvPr/>
        </p:nvSpPr>
        <p:spPr>
          <a:xfrm>
            <a:off x="148685" y="327103"/>
            <a:ext cx="4170554" cy="260195"/>
          </a:xfrm>
          <a:prstGeom prst="rect">
            <a:avLst/>
          </a:prstGeom>
          <a:solidFill>
            <a:srgbClr val="FDEDA0"/>
          </a:solidFill>
          <a:ln>
            <a:solidFill>
              <a:srgbClr val="FDEDA0"/>
            </a:solidFill>
          </a:ln>
          <a:effectLst>
            <a:reflection blurRad="6350" stA="52000" endA="300" endPos="3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sym typeface="Webdings" panose="05030102010509060703" pitchFamily="18" charset="2"/>
              </a:rPr>
              <a:t></a:t>
            </a:r>
            <a:r>
              <a:rPr lang="en-US" dirty="0" err="1">
                <a:solidFill>
                  <a:schemeClr val="tx1"/>
                </a:solidFill>
                <a:sym typeface="Webdings" panose="05030102010509060703" pitchFamily="18" charset="2"/>
              </a:rPr>
              <a:t>Mạch</a:t>
            </a:r>
            <a:r>
              <a:rPr lang="en-US" dirty="0">
                <a:solidFill>
                  <a:schemeClr val="tx1"/>
                </a:solidFill>
                <a:sym typeface="Webdings" panose="05030102010509060703" pitchFamily="18" charset="2"/>
              </a:rPr>
              <a:t> </a:t>
            </a:r>
            <a:r>
              <a:rPr lang="en-US" dirty="0" err="1">
                <a:solidFill>
                  <a:schemeClr val="tx1"/>
                </a:solidFill>
                <a:sym typeface="Webdings" panose="05030102010509060703" pitchFamily="18" charset="2"/>
              </a:rPr>
              <a:t>chốt</a:t>
            </a:r>
            <a:r>
              <a:rPr lang="en-US" dirty="0">
                <a:solidFill>
                  <a:schemeClr val="tx1"/>
                </a:solidFill>
                <a:sym typeface="Webdings" panose="05030102010509060703" pitchFamily="18" charset="2"/>
              </a:rPr>
              <a:t> SR </a:t>
            </a:r>
            <a:r>
              <a:rPr lang="en-US" dirty="0" err="1">
                <a:solidFill>
                  <a:schemeClr val="tx1"/>
                </a:solidFill>
                <a:sym typeface="Webdings" panose="05030102010509060703" pitchFamily="18" charset="2"/>
              </a:rPr>
              <a:t>ngõ</a:t>
            </a:r>
            <a:r>
              <a:rPr lang="en-US" dirty="0">
                <a:solidFill>
                  <a:schemeClr val="tx1"/>
                </a:solidFill>
                <a:sym typeface="Webdings" panose="05030102010509060703" pitchFamily="18" charset="2"/>
              </a:rPr>
              <a:t> </a:t>
            </a:r>
            <a:r>
              <a:rPr lang="en-US" dirty="0" err="1">
                <a:solidFill>
                  <a:schemeClr val="tx1"/>
                </a:solidFill>
                <a:sym typeface="Webdings" panose="05030102010509060703" pitchFamily="18" charset="2"/>
              </a:rPr>
              <a:t>vào</a:t>
            </a:r>
            <a:r>
              <a:rPr lang="en-US" dirty="0">
                <a:solidFill>
                  <a:schemeClr val="tx1"/>
                </a:solidFill>
                <a:sym typeface="Webdings" panose="05030102010509060703" pitchFamily="18" charset="2"/>
              </a:rPr>
              <a:t> </a:t>
            </a:r>
            <a:r>
              <a:rPr lang="en-US" dirty="0" err="1">
                <a:solidFill>
                  <a:schemeClr val="tx1"/>
                </a:solidFill>
                <a:sym typeface="Webdings" panose="05030102010509060703" pitchFamily="18" charset="2"/>
              </a:rPr>
              <a:t>tát</a:t>
            </a:r>
            <a:r>
              <a:rPr lang="en-US" dirty="0">
                <a:solidFill>
                  <a:schemeClr val="tx1"/>
                </a:solidFill>
                <a:sym typeface="Webdings" panose="05030102010509060703" pitchFamily="18" charset="2"/>
              </a:rPr>
              <a:t> </a:t>
            </a:r>
            <a:r>
              <a:rPr lang="en-US" dirty="0" err="1">
                <a:solidFill>
                  <a:schemeClr val="tx1"/>
                </a:solidFill>
                <a:sym typeface="Webdings" panose="05030102010509060703" pitchFamily="18" charset="2"/>
              </a:rPr>
              <a:t>động</a:t>
            </a:r>
            <a:r>
              <a:rPr lang="en-US" dirty="0">
                <a:solidFill>
                  <a:schemeClr val="tx1"/>
                </a:solidFill>
                <a:sym typeface="Webdings" panose="05030102010509060703" pitchFamily="18" charset="2"/>
              </a:rPr>
              <a:t> </a:t>
            </a:r>
            <a:r>
              <a:rPr lang="en-US" dirty="0" err="1">
                <a:solidFill>
                  <a:schemeClr val="tx1"/>
                </a:solidFill>
                <a:sym typeface="Webdings" panose="05030102010509060703" pitchFamily="18" charset="2"/>
              </a:rPr>
              <a:t>mức</a:t>
            </a:r>
            <a:r>
              <a:rPr lang="en-US" dirty="0">
                <a:solidFill>
                  <a:schemeClr val="tx1"/>
                </a:solidFill>
                <a:sym typeface="Webdings" panose="05030102010509060703" pitchFamily="18" charset="2"/>
              </a:rPr>
              <a:t> </a:t>
            </a:r>
            <a:r>
              <a:rPr lang="en-US" dirty="0" err="1">
                <a:solidFill>
                  <a:schemeClr val="tx1"/>
                </a:solidFill>
                <a:sym typeface="Webdings" panose="05030102010509060703" pitchFamily="18" charset="2"/>
              </a:rPr>
              <a:t>cao</a:t>
            </a:r>
            <a:endParaRPr lang="en-US" dirty="0">
              <a:solidFill>
                <a:schemeClr val="tx1"/>
              </a:solidFill>
            </a:endParaRPr>
          </a:p>
        </p:txBody>
      </p:sp>
      <p:pic>
        <p:nvPicPr>
          <p:cNvPr id="7" name="Picture 6">
            <a:extLst>
              <a:ext uri="{FF2B5EF4-FFF2-40B4-BE49-F238E27FC236}">
                <a16:creationId xmlns:a16="http://schemas.microsoft.com/office/drawing/2014/main" id="{C2A9C605-3D85-1EAB-C938-9DAD99141976}"/>
              </a:ext>
            </a:extLst>
          </p:cNvPr>
          <p:cNvPicPr>
            <a:picLocks noChangeAspect="1"/>
          </p:cNvPicPr>
          <p:nvPr/>
        </p:nvPicPr>
        <p:blipFill rotWithShape="1">
          <a:blip r:embed="rId2"/>
          <a:srcRect l="5228" t="-2667" r="21046" b="14158"/>
          <a:stretch/>
        </p:blipFill>
        <p:spPr bwMode="auto">
          <a:xfrm>
            <a:off x="236220" y="587298"/>
            <a:ext cx="4404360" cy="3286760"/>
          </a:xfrm>
          <a:prstGeom prst="rect">
            <a:avLst/>
          </a:prstGeom>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52073EBF-ACD9-C687-D772-05F9C4BC842D}"/>
              </a:ext>
            </a:extLst>
          </p:cNvPr>
          <p:cNvSpPr txBox="1"/>
          <p:nvPr/>
        </p:nvSpPr>
        <p:spPr>
          <a:xfrm>
            <a:off x="5147507" y="1556087"/>
            <a:ext cx="3543010" cy="2031325"/>
          </a:xfrm>
          <a:prstGeom prst="rect">
            <a:avLst/>
          </a:prstGeom>
          <a:noFill/>
        </p:spPr>
        <p:txBody>
          <a:bodyPr wrap="square" rtlCol="0">
            <a:spAutoFit/>
          </a:bodyPr>
          <a:lstStyle/>
          <a:p>
            <a:pPr algn="just"/>
            <a:r>
              <a:rPr lang="vi-VN" b="0" i="0" dirty="0">
                <a:solidFill>
                  <a:srgbClr val="555555"/>
                </a:solidFill>
                <a:effectLst/>
                <a:latin typeface="+mj-lt"/>
              </a:rPr>
              <a:t>- Khi R=S=0 (cả 2 ngã vào đều không tác động), ngã ra không đổi trạng thái.</a:t>
            </a:r>
          </a:p>
          <a:p>
            <a:pPr algn="just"/>
            <a:r>
              <a:rPr lang="vi-VN" b="0" i="0" dirty="0">
                <a:solidFill>
                  <a:srgbClr val="555555"/>
                </a:solidFill>
                <a:effectLst/>
                <a:latin typeface="+mj-lt"/>
              </a:rPr>
              <a:t>- Khi R=0 và S=1 (ngã vào S tác động), chốt được Set (tức đặt Q</a:t>
            </a:r>
            <a:r>
              <a:rPr lang="vi-VN" b="0" i="0" baseline="-25000" dirty="0">
                <a:solidFill>
                  <a:srgbClr val="555555"/>
                </a:solidFill>
                <a:effectLst/>
                <a:latin typeface="+mj-lt"/>
              </a:rPr>
              <a:t>+</a:t>
            </a:r>
            <a:r>
              <a:rPr lang="vi-VN" b="0" i="0" dirty="0">
                <a:solidFill>
                  <a:srgbClr val="555555"/>
                </a:solidFill>
                <a:effectLst/>
                <a:latin typeface="+mj-lt"/>
              </a:rPr>
              <a:t>=1).</a:t>
            </a:r>
          </a:p>
          <a:p>
            <a:pPr algn="just"/>
            <a:r>
              <a:rPr lang="vi-VN" b="0" i="0" dirty="0">
                <a:solidFill>
                  <a:srgbClr val="555555"/>
                </a:solidFill>
                <a:effectLst/>
                <a:latin typeface="+mj-lt"/>
              </a:rPr>
              <a:t>- Khi R=1 và S=0 (ngã vào R tác động), chốt được Reset (tức đặt lại Q</a:t>
            </a:r>
            <a:r>
              <a:rPr lang="vi-VN" b="0" i="0" baseline="-25000" dirty="0">
                <a:solidFill>
                  <a:srgbClr val="555555"/>
                </a:solidFill>
                <a:effectLst/>
                <a:latin typeface="+mj-lt"/>
              </a:rPr>
              <a:t>+</a:t>
            </a:r>
            <a:r>
              <a:rPr lang="vi-VN" b="0" i="0" dirty="0">
                <a:solidFill>
                  <a:srgbClr val="555555"/>
                </a:solidFill>
                <a:effectLst/>
                <a:latin typeface="+mj-lt"/>
              </a:rPr>
              <a:t>=0).</a:t>
            </a:r>
          </a:p>
          <a:p>
            <a:pPr algn="just"/>
            <a:r>
              <a:rPr lang="vi-VN" b="0" i="0" dirty="0">
                <a:solidFill>
                  <a:srgbClr val="555555"/>
                </a:solidFill>
                <a:effectLst/>
                <a:latin typeface="+mj-lt"/>
              </a:rPr>
              <a:t>- Khi R=S=1 (cả 2 ngã vào đều tác động), chốt rơi vào trạng thái cấm</a:t>
            </a:r>
          </a:p>
          <a:p>
            <a:endParaRPr lang="en-US" dirty="0">
              <a:latin typeface="+mj-lt"/>
            </a:endParaRPr>
          </a:p>
        </p:txBody>
      </p:sp>
    </p:spTree>
    <p:extLst>
      <p:ext uri="{BB962C8B-B14F-4D97-AF65-F5344CB8AC3E}">
        <p14:creationId xmlns:p14="http://schemas.microsoft.com/office/powerpoint/2010/main" val="1187407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BD81C17-4717-EF59-0BDD-D655EC2A3862}"/>
              </a:ext>
            </a:extLst>
          </p:cNvPr>
          <p:cNvSpPr/>
          <p:nvPr/>
        </p:nvSpPr>
        <p:spPr>
          <a:xfrm>
            <a:off x="148685" y="327103"/>
            <a:ext cx="4170554" cy="260195"/>
          </a:xfrm>
          <a:prstGeom prst="rect">
            <a:avLst/>
          </a:prstGeom>
          <a:solidFill>
            <a:srgbClr val="FDEDA0"/>
          </a:solidFill>
          <a:ln>
            <a:solidFill>
              <a:srgbClr val="FDEDA0"/>
            </a:solidFill>
          </a:ln>
          <a:effectLst>
            <a:reflection blurRad="6350" stA="52000" endA="300" endPos="3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sym typeface="Webdings" panose="05030102010509060703" pitchFamily="18" charset="2"/>
              </a:rPr>
              <a:t></a:t>
            </a:r>
            <a:r>
              <a:rPr lang="en-US" dirty="0" err="1">
                <a:solidFill>
                  <a:schemeClr val="tx1"/>
                </a:solidFill>
                <a:sym typeface="Webdings" panose="05030102010509060703" pitchFamily="18" charset="2"/>
              </a:rPr>
              <a:t>Mạch</a:t>
            </a:r>
            <a:r>
              <a:rPr lang="en-US" dirty="0">
                <a:solidFill>
                  <a:schemeClr val="tx1"/>
                </a:solidFill>
                <a:sym typeface="Webdings" panose="05030102010509060703" pitchFamily="18" charset="2"/>
              </a:rPr>
              <a:t> </a:t>
            </a:r>
            <a:r>
              <a:rPr lang="en-US" dirty="0" err="1">
                <a:solidFill>
                  <a:schemeClr val="tx1"/>
                </a:solidFill>
                <a:sym typeface="Webdings" panose="05030102010509060703" pitchFamily="18" charset="2"/>
              </a:rPr>
              <a:t>chốt</a:t>
            </a:r>
            <a:r>
              <a:rPr lang="en-US" dirty="0">
                <a:solidFill>
                  <a:schemeClr val="tx1"/>
                </a:solidFill>
                <a:sym typeface="Webdings" panose="05030102010509060703" pitchFamily="18" charset="2"/>
              </a:rPr>
              <a:t> SR </a:t>
            </a:r>
            <a:r>
              <a:rPr lang="en-US" dirty="0" err="1">
                <a:solidFill>
                  <a:schemeClr val="tx1"/>
                </a:solidFill>
                <a:sym typeface="Webdings" panose="05030102010509060703" pitchFamily="18" charset="2"/>
              </a:rPr>
              <a:t>ngõ</a:t>
            </a:r>
            <a:r>
              <a:rPr lang="en-US" dirty="0">
                <a:solidFill>
                  <a:schemeClr val="tx1"/>
                </a:solidFill>
                <a:sym typeface="Webdings" panose="05030102010509060703" pitchFamily="18" charset="2"/>
              </a:rPr>
              <a:t> </a:t>
            </a:r>
            <a:r>
              <a:rPr lang="en-US" dirty="0" err="1">
                <a:solidFill>
                  <a:schemeClr val="tx1"/>
                </a:solidFill>
                <a:sym typeface="Webdings" panose="05030102010509060703" pitchFamily="18" charset="2"/>
              </a:rPr>
              <a:t>vào</a:t>
            </a:r>
            <a:r>
              <a:rPr lang="en-US" dirty="0">
                <a:solidFill>
                  <a:schemeClr val="tx1"/>
                </a:solidFill>
                <a:sym typeface="Webdings" panose="05030102010509060703" pitchFamily="18" charset="2"/>
              </a:rPr>
              <a:t> </a:t>
            </a:r>
            <a:r>
              <a:rPr lang="en-US" dirty="0" err="1">
                <a:solidFill>
                  <a:schemeClr val="tx1"/>
                </a:solidFill>
                <a:sym typeface="Webdings" panose="05030102010509060703" pitchFamily="18" charset="2"/>
              </a:rPr>
              <a:t>tát</a:t>
            </a:r>
            <a:r>
              <a:rPr lang="en-US" dirty="0">
                <a:solidFill>
                  <a:schemeClr val="tx1"/>
                </a:solidFill>
                <a:sym typeface="Webdings" panose="05030102010509060703" pitchFamily="18" charset="2"/>
              </a:rPr>
              <a:t> </a:t>
            </a:r>
            <a:r>
              <a:rPr lang="en-US" dirty="0" err="1">
                <a:solidFill>
                  <a:schemeClr val="tx1"/>
                </a:solidFill>
                <a:sym typeface="Webdings" panose="05030102010509060703" pitchFamily="18" charset="2"/>
              </a:rPr>
              <a:t>động</a:t>
            </a:r>
            <a:r>
              <a:rPr lang="en-US" dirty="0">
                <a:solidFill>
                  <a:schemeClr val="tx1"/>
                </a:solidFill>
                <a:sym typeface="Webdings" panose="05030102010509060703" pitchFamily="18" charset="2"/>
              </a:rPr>
              <a:t> </a:t>
            </a:r>
            <a:r>
              <a:rPr lang="en-US" dirty="0" err="1">
                <a:solidFill>
                  <a:schemeClr val="tx1"/>
                </a:solidFill>
                <a:sym typeface="Webdings" panose="05030102010509060703" pitchFamily="18" charset="2"/>
              </a:rPr>
              <a:t>mức</a:t>
            </a:r>
            <a:r>
              <a:rPr lang="en-US" dirty="0">
                <a:solidFill>
                  <a:schemeClr val="tx1"/>
                </a:solidFill>
                <a:sym typeface="Webdings" panose="05030102010509060703" pitchFamily="18" charset="2"/>
              </a:rPr>
              <a:t> </a:t>
            </a:r>
            <a:r>
              <a:rPr lang="en-US" dirty="0" err="1">
                <a:solidFill>
                  <a:schemeClr val="tx1"/>
                </a:solidFill>
                <a:sym typeface="Webdings" panose="05030102010509060703" pitchFamily="18" charset="2"/>
              </a:rPr>
              <a:t>thấp</a:t>
            </a:r>
            <a:endParaRPr lang="en-US" dirty="0">
              <a:solidFill>
                <a:schemeClr val="tx1"/>
              </a:solidFill>
            </a:endParaRPr>
          </a:p>
        </p:txBody>
      </p:sp>
      <p:pic>
        <p:nvPicPr>
          <p:cNvPr id="5" name="Picture 4">
            <a:extLst>
              <a:ext uri="{FF2B5EF4-FFF2-40B4-BE49-F238E27FC236}">
                <a16:creationId xmlns:a16="http://schemas.microsoft.com/office/drawing/2014/main" id="{DF18B84A-21FB-BB0F-86C7-6ED8AFDE9234}"/>
              </a:ext>
            </a:extLst>
          </p:cNvPr>
          <p:cNvPicPr>
            <a:picLocks noChangeAspect="1"/>
          </p:cNvPicPr>
          <p:nvPr/>
        </p:nvPicPr>
        <p:blipFill rotWithShape="1">
          <a:blip r:embed="rId2"/>
          <a:srcRect l="3589" t="5997" r="2820" b="2999"/>
          <a:stretch/>
        </p:blipFill>
        <p:spPr bwMode="auto">
          <a:xfrm>
            <a:off x="148685" y="587298"/>
            <a:ext cx="5338646" cy="3712202"/>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17075E1D-52D0-85B8-844A-8E1092D5C135}"/>
              </a:ext>
            </a:extLst>
          </p:cNvPr>
          <p:cNvSpPr txBox="1"/>
          <p:nvPr/>
        </p:nvSpPr>
        <p:spPr>
          <a:xfrm>
            <a:off x="5487331" y="1427736"/>
            <a:ext cx="3583259" cy="2031325"/>
          </a:xfrm>
          <a:prstGeom prst="rect">
            <a:avLst/>
          </a:prstGeom>
          <a:noFill/>
        </p:spPr>
        <p:txBody>
          <a:bodyPr wrap="square">
            <a:spAutoFit/>
          </a:bodyPr>
          <a:lstStyle/>
          <a:p>
            <a:pPr algn="just"/>
            <a:r>
              <a:rPr lang="vi-VN" b="0" i="0" dirty="0">
                <a:solidFill>
                  <a:srgbClr val="555555"/>
                </a:solidFill>
                <a:effectLst/>
                <a:latin typeface="Times New Roman" panose="02020603050405020304" pitchFamily="18" charset="0"/>
                <a:cs typeface="Times New Roman" panose="02020603050405020304" pitchFamily="18" charset="0"/>
              </a:rPr>
              <a:t>- Khi R=S=0 (cả 2 ngã vào đều </a:t>
            </a:r>
            <a:r>
              <a:rPr lang="en-US" dirty="0" err="1">
                <a:solidFill>
                  <a:srgbClr val="555555"/>
                </a:solidFill>
                <a:latin typeface="Times New Roman" panose="02020603050405020304" pitchFamily="18" charset="0"/>
                <a:cs typeface="Times New Roman" panose="02020603050405020304" pitchFamily="18" charset="0"/>
              </a:rPr>
              <a:t>tác</a:t>
            </a:r>
            <a:r>
              <a:rPr lang="en-US" dirty="0">
                <a:solidFill>
                  <a:srgbClr val="555555"/>
                </a:solidFill>
                <a:latin typeface="Times New Roman" panose="02020603050405020304" pitchFamily="18" charset="0"/>
                <a:cs typeface="Times New Roman" panose="02020603050405020304" pitchFamily="18" charset="0"/>
              </a:rPr>
              <a:t> </a:t>
            </a:r>
            <a:r>
              <a:rPr lang="en-US" dirty="0" err="1">
                <a:solidFill>
                  <a:srgbClr val="555555"/>
                </a:solidFill>
                <a:latin typeface="Times New Roman" panose="02020603050405020304" pitchFamily="18" charset="0"/>
                <a:cs typeface="Times New Roman" panose="02020603050405020304" pitchFamily="18" charset="0"/>
              </a:rPr>
              <a:t>động</a:t>
            </a:r>
            <a:r>
              <a:rPr lang="vi-VN" b="0" i="0" dirty="0">
                <a:solidFill>
                  <a:srgbClr val="555555"/>
                </a:solidFill>
                <a:effectLst/>
                <a:latin typeface="Times New Roman" panose="02020603050405020304" pitchFamily="18" charset="0"/>
                <a:cs typeface="Times New Roman" panose="02020603050405020304" pitchFamily="18" charset="0"/>
              </a:rPr>
              <a:t>),</a:t>
            </a:r>
            <a:r>
              <a:rPr lang="en-US" b="0" i="0" dirty="0" err="1">
                <a:solidFill>
                  <a:srgbClr val="555555"/>
                </a:solidFill>
                <a:effectLst/>
                <a:latin typeface="Times New Roman" panose="02020603050405020304" pitchFamily="18" charset="0"/>
                <a:cs typeface="Times New Roman" panose="02020603050405020304" pitchFamily="18" charset="0"/>
              </a:rPr>
              <a:t>mạch</a:t>
            </a:r>
            <a:r>
              <a:rPr lang="en-US" b="0" i="0" dirty="0">
                <a:solidFill>
                  <a:srgbClr val="555555"/>
                </a:solidFill>
                <a:effectLst/>
                <a:latin typeface="Times New Roman" panose="02020603050405020304" pitchFamily="18" charset="0"/>
                <a:cs typeface="Times New Roman" panose="02020603050405020304" pitchFamily="18" charset="0"/>
              </a:rPr>
              <a:t> </a:t>
            </a:r>
            <a:r>
              <a:rPr lang="en-US" b="0" i="0" dirty="0" err="1">
                <a:solidFill>
                  <a:srgbClr val="555555"/>
                </a:solidFill>
                <a:effectLst/>
                <a:latin typeface="Times New Roman" panose="02020603050405020304" pitchFamily="18" charset="0"/>
                <a:cs typeface="Times New Roman" panose="02020603050405020304" pitchFamily="18" charset="0"/>
              </a:rPr>
              <a:t>chốt</a:t>
            </a:r>
            <a:r>
              <a:rPr lang="en-US" b="0" i="0" dirty="0">
                <a:solidFill>
                  <a:srgbClr val="555555"/>
                </a:solidFill>
                <a:effectLst/>
                <a:latin typeface="Times New Roman" panose="02020603050405020304" pitchFamily="18" charset="0"/>
                <a:cs typeface="Times New Roman" panose="02020603050405020304" pitchFamily="18" charset="0"/>
              </a:rPr>
              <a:t> </a:t>
            </a:r>
            <a:r>
              <a:rPr lang="en-US" b="0" i="0" dirty="0" err="1">
                <a:solidFill>
                  <a:srgbClr val="555555"/>
                </a:solidFill>
                <a:effectLst/>
                <a:latin typeface="Times New Roman" panose="02020603050405020304" pitchFamily="18" charset="0"/>
                <a:cs typeface="Times New Roman" panose="02020603050405020304" pitchFamily="18" charset="0"/>
              </a:rPr>
              <a:t>rơi</a:t>
            </a:r>
            <a:r>
              <a:rPr lang="en-US" b="0" i="0" dirty="0">
                <a:solidFill>
                  <a:srgbClr val="555555"/>
                </a:solidFill>
                <a:effectLst/>
                <a:latin typeface="Times New Roman" panose="02020603050405020304" pitchFamily="18" charset="0"/>
                <a:cs typeface="Times New Roman" panose="02020603050405020304" pitchFamily="18" charset="0"/>
              </a:rPr>
              <a:t> </a:t>
            </a:r>
            <a:r>
              <a:rPr lang="en-US" b="0" i="0" dirty="0" err="1">
                <a:solidFill>
                  <a:srgbClr val="555555"/>
                </a:solidFill>
                <a:effectLst/>
                <a:latin typeface="Times New Roman" panose="02020603050405020304" pitchFamily="18" charset="0"/>
                <a:cs typeface="Times New Roman" panose="02020603050405020304" pitchFamily="18" charset="0"/>
              </a:rPr>
              <a:t>vào</a:t>
            </a:r>
            <a:r>
              <a:rPr lang="en-US" b="0" i="0" dirty="0">
                <a:solidFill>
                  <a:srgbClr val="555555"/>
                </a:solidFill>
                <a:effectLst/>
                <a:latin typeface="Times New Roman" panose="02020603050405020304" pitchFamily="18" charset="0"/>
                <a:cs typeface="Times New Roman" panose="02020603050405020304" pitchFamily="18" charset="0"/>
              </a:rPr>
              <a:t> </a:t>
            </a:r>
            <a:r>
              <a:rPr lang="en-US" b="0" i="0" dirty="0" err="1">
                <a:solidFill>
                  <a:srgbClr val="555555"/>
                </a:solidFill>
                <a:effectLst/>
                <a:latin typeface="Times New Roman" panose="02020603050405020304" pitchFamily="18" charset="0"/>
                <a:cs typeface="Times New Roman" panose="02020603050405020304" pitchFamily="18" charset="0"/>
              </a:rPr>
              <a:t>trạng</a:t>
            </a:r>
            <a:r>
              <a:rPr lang="en-US" b="0" i="0" dirty="0">
                <a:solidFill>
                  <a:srgbClr val="555555"/>
                </a:solidFill>
                <a:effectLst/>
                <a:latin typeface="Times New Roman" panose="02020603050405020304" pitchFamily="18" charset="0"/>
                <a:cs typeface="Times New Roman" panose="02020603050405020304" pitchFamily="18" charset="0"/>
              </a:rPr>
              <a:t> </a:t>
            </a:r>
            <a:r>
              <a:rPr lang="en-US" b="0" i="0" dirty="0" err="1">
                <a:solidFill>
                  <a:srgbClr val="555555"/>
                </a:solidFill>
                <a:effectLst/>
                <a:latin typeface="Times New Roman" panose="02020603050405020304" pitchFamily="18" charset="0"/>
                <a:cs typeface="Times New Roman" panose="02020603050405020304" pitchFamily="18" charset="0"/>
              </a:rPr>
              <a:t>thái</a:t>
            </a:r>
            <a:r>
              <a:rPr lang="en-US" b="0" i="0" dirty="0">
                <a:solidFill>
                  <a:srgbClr val="555555"/>
                </a:solidFill>
                <a:effectLst/>
                <a:latin typeface="Times New Roman" panose="02020603050405020304" pitchFamily="18" charset="0"/>
                <a:cs typeface="Times New Roman" panose="02020603050405020304" pitchFamily="18" charset="0"/>
              </a:rPr>
              <a:t> </a:t>
            </a:r>
            <a:r>
              <a:rPr lang="en-US" b="0" i="0" dirty="0" err="1">
                <a:solidFill>
                  <a:srgbClr val="555555"/>
                </a:solidFill>
                <a:effectLst/>
                <a:latin typeface="Times New Roman" panose="02020603050405020304" pitchFamily="18" charset="0"/>
                <a:cs typeface="Times New Roman" panose="02020603050405020304" pitchFamily="18" charset="0"/>
              </a:rPr>
              <a:t>cấm</a:t>
            </a:r>
            <a:r>
              <a:rPr lang="en-US" b="0" i="0" dirty="0">
                <a:solidFill>
                  <a:srgbClr val="555555"/>
                </a:solidFill>
                <a:effectLst/>
                <a:latin typeface="Times New Roman" panose="02020603050405020304" pitchFamily="18" charset="0"/>
                <a:cs typeface="Times New Roman" panose="02020603050405020304" pitchFamily="18" charset="0"/>
              </a:rPr>
              <a:t>.</a:t>
            </a:r>
            <a:endParaRPr lang="vi-VN" b="0" i="0" dirty="0">
              <a:solidFill>
                <a:srgbClr val="555555"/>
              </a:solidFill>
              <a:effectLst/>
              <a:latin typeface="Times New Roman" panose="02020603050405020304" pitchFamily="18" charset="0"/>
              <a:cs typeface="Times New Roman" panose="02020603050405020304" pitchFamily="18" charset="0"/>
            </a:endParaRPr>
          </a:p>
          <a:p>
            <a:pPr algn="just"/>
            <a:r>
              <a:rPr lang="vi-VN" b="0" i="0" dirty="0">
                <a:solidFill>
                  <a:srgbClr val="555555"/>
                </a:solidFill>
                <a:effectLst/>
                <a:latin typeface="Times New Roman" panose="02020603050405020304" pitchFamily="18" charset="0"/>
                <a:cs typeface="Times New Roman" panose="02020603050405020304" pitchFamily="18" charset="0"/>
              </a:rPr>
              <a:t>- Khi R=0 và S=1 (ngã vào </a:t>
            </a:r>
            <a:r>
              <a:rPr lang="en-US" b="0" i="0" dirty="0">
                <a:solidFill>
                  <a:srgbClr val="555555"/>
                </a:solidFill>
                <a:effectLst/>
                <a:latin typeface="Times New Roman" panose="02020603050405020304" pitchFamily="18" charset="0"/>
                <a:cs typeface="Times New Roman" panose="02020603050405020304" pitchFamily="18" charset="0"/>
              </a:rPr>
              <a:t>R</a:t>
            </a:r>
            <a:r>
              <a:rPr lang="vi-VN" b="0" i="0" dirty="0">
                <a:solidFill>
                  <a:srgbClr val="555555"/>
                </a:solidFill>
                <a:effectLst/>
                <a:latin typeface="Times New Roman" panose="02020603050405020304" pitchFamily="18" charset="0"/>
                <a:cs typeface="Times New Roman" panose="02020603050405020304" pitchFamily="18" charset="0"/>
              </a:rPr>
              <a:t> tác động), chốt được </a:t>
            </a:r>
            <a:r>
              <a:rPr lang="en-US" b="0" i="0" dirty="0">
                <a:solidFill>
                  <a:srgbClr val="555555"/>
                </a:solidFill>
                <a:effectLst/>
                <a:latin typeface="Times New Roman" panose="02020603050405020304" pitchFamily="18" charset="0"/>
                <a:cs typeface="Times New Roman" panose="02020603050405020304" pitchFamily="18" charset="0"/>
              </a:rPr>
              <a:t>Re</a:t>
            </a:r>
            <a:r>
              <a:rPr lang="en-US" dirty="0">
                <a:solidFill>
                  <a:srgbClr val="555555"/>
                </a:solidFill>
                <a:latin typeface="Times New Roman" panose="02020603050405020304" pitchFamily="18" charset="0"/>
                <a:cs typeface="Times New Roman" panose="02020603050405020304" pitchFamily="18" charset="0"/>
              </a:rPr>
              <a:t>s</a:t>
            </a:r>
            <a:r>
              <a:rPr lang="vi-VN" b="0" i="0" dirty="0">
                <a:solidFill>
                  <a:srgbClr val="555555"/>
                </a:solidFill>
                <a:effectLst/>
                <a:latin typeface="Times New Roman" panose="02020603050405020304" pitchFamily="18" charset="0"/>
                <a:cs typeface="Times New Roman" panose="02020603050405020304" pitchFamily="18" charset="0"/>
              </a:rPr>
              <a:t>et (tức đặt Q</a:t>
            </a:r>
            <a:r>
              <a:rPr lang="vi-VN" b="0" i="0" baseline="-25000" dirty="0">
                <a:solidFill>
                  <a:srgbClr val="555555"/>
                </a:solidFill>
                <a:effectLst/>
                <a:latin typeface="Times New Roman" panose="02020603050405020304" pitchFamily="18" charset="0"/>
                <a:cs typeface="Times New Roman" panose="02020603050405020304" pitchFamily="18" charset="0"/>
              </a:rPr>
              <a:t>+</a:t>
            </a:r>
            <a:r>
              <a:rPr lang="vi-VN" b="0" i="0" dirty="0">
                <a:solidFill>
                  <a:srgbClr val="555555"/>
                </a:solidFill>
                <a:effectLst/>
                <a:latin typeface="Times New Roman" panose="02020603050405020304" pitchFamily="18" charset="0"/>
                <a:cs typeface="Times New Roman" panose="02020603050405020304" pitchFamily="18" charset="0"/>
              </a:rPr>
              <a:t>=1).</a:t>
            </a:r>
          </a:p>
          <a:p>
            <a:pPr algn="just"/>
            <a:r>
              <a:rPr lang="vi-VN" b="0" i="0" dirty="0">
                <a:solidFill>
                  <a:srgbClr val="555555"/>
                </a:solidFill>
                <a:effectLst/>
                <a:latin typeface="Times New Roman" panose="02020603050405020304" pitchFamily="18" charset="0"/>
                <a:cs typeface="Times New Roman" panose="02020603050405020304" pitchFamily="18" charset="0"/>
              </a:rPr>
              <a:t>- Khi R=1 và S=0 (ngã vào </a:t>
            </a:r>
            <a:r>
              <a:rPr lang="en-US" b="0" i="0" dirty="0">
                <a:solidFill>
                  <a:srgbClr val="555555"/>
                </a:solidFill>
                <a:effectLst/>
                <a:latin typeface="Times New Roman" panose="02020603050405020304" pitchFamily="18" charset="0"/>
                <a:cs typeface="Times New Roman" panose="02020603050405020304" pitchFamily="18" charset="0"/>
              </a:rPr>
              <a:t>S</a:t>
            </a:r>
            <a:r>
              <a:rPr lang="vi-VN" b="0" i="0" dirty="0">
                <a:solidFill>
                  <a:srgbClr val="555555"/>
                </a:solidFill>
                <a:effectLst/>
                <a:latin typeface="Times New Roman" panose="02020603050405020304" pitchFamily="18" charset="0"/>
                <a:cs typeface="Times New Roman" panose="02020603050405020304" pitchFamily="18" charset="0"/>
              </a:rPr>
              <a:t> tác động), chốt được </a:t>
            </a:r>
            <a:r>
              <a:rPr lang="en-US" dirty="0">
                <a:solidFill>
                  <a:srgbClr val="555555"/>
                </a:solidFill>
                <a:latin typeface="Times New Roman" panose="02020603050405020304" pitchFamily="18" charset="0"/>
                <a:cs typeface="Times New Roman" panose="02020603050405020304" pitchFamily="18" charset="0"/>
              </a:rPr>
              <a:t>S</a:t>
            </a:r>
            <a:r>
              <a:rPr lang="vi-VN" b="0" i="0" dirty="0">
                <a:solidFill>
                  <a:srgbClr val="555555"/>
                </a:solidFill>
                <a:effectLst/>
                <a:latin typeface="Times New Roman" panose="02020603050405020304" pitchFamily="18" charset="0"/>
                <a:cs typeface="Times New Roman" panose="02020603050405020304" pitchFamily="18" charset="0"/>
              </a:rPr>
              <a:t>et (tức đặt lại Q=</a:t>
            </a:r>
            <a:r>
              <a:rPr lang="en-US" dirty="0">
                <a:solidFill>
                  <a:srgbClr val="555555"/>
                </a:solidFill>
                <a:latin typeface="Times New Roman" panose="02020603050405020304" pitchFamily="18" charset="0"/>
                <a:cs typeface="Times New Roman" panose="02020603050405020304" pitchFamily="18" charset="0"/>
              </a:rPr>
              <a:t>1</a:t>
            </a:r>
            <a:r>
              <a:rPr lang="vi-VN" b="0" i="0" dirty="0">
                <a:solidFill>
                  <a:srgbClr val="555555"/>
                </a:solidFill>
                <a:effectLst/>
                <a:latin typeface="Times New Roman" panose="02020603050405020304" pitchFamily="18" charset="0"/>
                <a:cs typeface="Times New Roman" panose="02020603050405020304" pitchFamily="18" charset="0"/>
              </a:rPr>
              <a:t>).</a:t>
            </a:r>
          </a:p>
          <a:p>
            <a:pPr algn="just"/>
            <a:r>
              <a:rPr lang="vi-VN" b="0" i="0" dirty="0">
                <a:solidFill>
                  <a:srgbClr val="555555"/>
                </a:solidFill>
                <a:effectLst/>
                <a:latin typeface="Times New Roman" panose="02020603050405020304" pitchFamily="18" charset="0"/>
                <a:cs typeface="Times New Roman" panose="02020603050405020304" pitchFamily="18" charset="0"/>
              </a:rPr>
              <a:t>- Khi R=S=1 (cả 2 ngã vào đều</a:t>
            </a:r>
            <a:r>
              <a:rPr lang="en-US" b="0" i="0" dirty="0">
                <a:solidFill>
                  <a:srgbClr val="555555"/>
                </a:solidFill>
                <a:effectLst/>
                <a:latin typeface="Times New Roman" panose="02020603050405020304" pitchFamily="18" charset="0"/>
                <a:cs typeface="Times New Roman" panose="02020603050405020304" pitchFamily="18" charset="0"/>
              </a:rPr>
              <a:t> </a:t>
            </a:r>
            <a:r>
              <a:rPr lang="en-US" b="0" i="0" dirty="0" err="1">
                <a:solidFill>
                  <a:srgbClr val="555555"/>
                </a:solidFill>
                <a:effectLst/>
                <a:latin typeface="Times New Roman" panose="02020603050405020304" pitchFamily="18" charset="0"/>
                <a:cs typeface="Times New Roman" panose="02020603050405020304" pitchFamily="18" charset="0"/>
              </a:rPr>
              <a:t>không</a:t>
            </a:r>
            <a:r>
              <a:rPr lang="en-US" b="0" i="0" dirty="0">
                <a:solidFill>
                  <a:srgbClr val="555555"/>
                </a:solidFill>
                <a:effectLst/>
                <a:latin typeface="Times New Roman" panose="02020603050405020304" pitchFamily="18" charset="0"/>
                <a:cs typeface="Times New Roman" panose="02020603050405020304" pitchFamily="18" charset="0"/>
              </a:rPr>
              <a:t> </a:t>
            </a:r>
            <a:r>
              <a:rPr lang="vi-VN" b="0" i="0" dirty="0">
                <a:solidFill>
                  <a:srgbClr val="555555"/>
                </a:solidFill>
                <a:effectLst/>
                <a:latin typeface="Times New Roman" panose="02020603050405020304" pitchFamily="18" charset="0"/>
                <a:cs typeface="Times New Roman" panose="02020603050405020304" pitchFamily="18" charset="0"/>
              </a:rPr>
              <a:t> tác động), </a:t>
            </a:r>
            <a:r>
              <a:rPr lang="en-US" b="0" i="0" dirty="0" err="1">
                <a:solidFill>
                  <a:srgbClr val="555555"/>
                </a:solidFill>
                <a:effectLst/>
                <a:latin typeface="Times New Roman" panose="02020603050405020304" pitchFamily="18" charset="0"/>
                <a:cs typeface="Times New Roman" panose="02020603050405020304" pitchFamily="18" charset="0"/>
              </a:rPr>
              <a:t>ngõ</a:t>
            </a:r>
            <a:r>
              <a:rPr lang="en-US" b="0" i="0" dirty="0">
                <a:solidFill>
                  <a:srgbClr val="555555"/>
                </a:solidFill>
                <a:effectLst/>
                <a:latin typeface="Times New Roman" panose="02020603050405020304" pitchFamily="18" charset="0"/>
                <a:cs typeface="Times New Roman" panose="02020603050405020304" pitchFamily="18" charset="0"/>
              </a:rPr>
              <a:t> </a:t>
            </a:r>
            <a:r>
              <a:rPr lang="en-US" b="0" i="0" dirty="0" err="1">
                <a:solidFill>
                  <a:srgbClr val="555555"/>
                </a:solidFill>
                <a:effectLst/>
                <a:latin typeface="Times New Roman" panose="02020603050405020304" pitchFamily="18" charset="0"/>
                <a:cs typeface="Times New Roman" panose="02020603050405020304" pitchFamily="18" charset="0"/>
              </a:rPr>
              <a:t>ra</a:t>
            </a:r>
            <a:r>
              <a:rPr lang="en-US" b="0" i="0" dirty="0">
                <a:solidFill>
                  <a:srgbClr val="555555"/>
                </a:solidFill>
                <a:effectLst/>
                <a:latin typeface="Times New Roman" panose="02020603050405020304" pitchFamily="18" charset="0"/>
                <a:cs typeface="Times New Roman" panose="02020603050405020304" pitchFamily="18" charset="0"/>
              </a:rPr>
              <a:t> </a:t>
            </a:r>
            <a:r>
              <a:rPr lang="en-US" b="0" i="0" dirty="0" err="1">
                <a:solidFill>
                  <a:srgbClr val="555555"/>
                </a:solidFill>
                <a:effectLst/>
                <a:latin typeface="Times New Roman" panose="02020603050405020304" pitchFamily="18" charset="0"/>
                <a:cs typeface="Times New Roman" panose="02020603050405020304" pitchFamily="18" charset="0"/>
              </a:rPr>
              <a:t>không</a:t>
            </a:r>
            <a:r>
              <a:rPr lang="en-US" b="0" i="0" dirty="0">
                <a:solidFill>
                  <a:srgbClr val="555555"/>
                </a:solidFill>
                <a:effectLst/>
                <a:latin typeface="Times New Roman" panose="02020603050405020304" pitchFamily="18" charset="0"/>
                <a:cs typeface="Times New Roman" panose="02020603050405020304" pitchFamily="18" charset="0"/>
              </a:rPr>
              <a:t> </a:t>
            </a:r>
            <a:r>
              <a:rPr lang="en-US" b="0" i="0" dirty="0" err="1">
                <a:solidFill>
                  <a:srgbClr val="555555"/>
                </a:solidFill>
                <a:effectLst/>
                <a:latin typeface="Times New Roman" panose="02020603050405020304" pitchFamily="18" charset="0"/>
                <a:cs typeface="Times New Roman" panose="02020603050405020304" pitchFamily="18" charset="0"/>
              </a:rPr>
              <a:t>thay</a:t>
            </a:r>
            <a:r>
              <a:rPr lang="en-US" b="0" i="0" dirty="0">
                <a:solidFill>
                  <a:srgbClr val="555555"/>
                </a:solidFill>
                <a:effectLst/>
                <a:latin typeface="Times New Roman" panose="02020603050405020304" pitchFamily="18" charset="0"/>
                <a:cs typeface="Times New Roman" panose="02020603050405020304" pitchFamily="18" charset="0"/>
              </a:rPr>
              <a:t> </a:t>
            </a:r>
            <a:r>
              <a:rPr lang="en-US" b="0" i="0" dirty="0" err="1">
                <a:solidFill>
                  <a:srgbClr val="555555"/>
                </a:solidFill>
                <a:effectLst/>
                <a:latin typeface="Times New Roman" panose="02020603050405020304" pitchFamily="18" charset="0"/>
                <a:cs typeface="Times New Roman" panose="02020603050405020304" pitchFamily="18" charset="0"/>
              </a:rPr>
              <a:t>đổi</a:t>
            </a:r>
            <a:r>
              <a:rPr lang="en-US" b="0" i="0" dirty="0">
                <a:solidFill>
                  <a:srgbClr val="555555"/>
                </a:solidFill>
                <a:effectLst/>
                <a:latin typeface="Times New Roman" panose="02020603050405020304" pitchFamily="18" charset="0"/>
                <a:cs typeface="Times New Roman" panose="02020603050405020304" pitchFamily="18" charset="0"/>
              </a:rPr>
              <a:t> </a:t>
            </a:r>
            <a:r>
              <a:rPr lang="en-US" b="0" i="0" dirty="0" err="1">
                <a:solidFill>
                  <a:srgbClr val="555555"/>
                </a:solidFill>
                <a:effectLst/>
                <a:latin typeface="Times New Roman" panose="02020603050405020304" pitchFamily="18" charset="0"/>
                <a:cs typeface="Times New Roman" panose="02020603050405020304" pitchFamily="18" charset="0"/>
              </a:rPr>
              <a:t>trạng</a:t>
            </a:r>
            <a:r>
              <a:rPr lang="en-US" b="0" i="0" dirty="0">
                <a:solidFill>
                  <a:srgbClr val="555555"/>
                </a:solidFill>
                <a:effectLst/>
                <a:latin typeface="Times New Roman" panose="02020603050405020304" pitchFamily="18" charset="0"/>
                <a:cs typeface="Times New Roman" panose="02020603050405020304" pitchFamily="18" charset="0"/>
              </a:rPr>
              <a:t> </a:t>
            </a:r>
            <a:r>
              <a:rPr lang="en-US" b="0" i="0" dirty="0" err="1">
                <a:solidFill>
                  <a:srgbClr val="555555"/>
                </a:solidFill>
                <a:effectLst/>
                <a:latin typeface="Times New Roman" panose="02020603050405020304" pitchFamily="18" charset="0"/>
                <a:cs typeface="Times New Roman" panose="02020603050405020304" pitchFamily="18" charset="0"/>
              </a:rPr>
              <a:t>thái</a:t>
            </a:r>
            <a:endParaRPr lang="vi-VN" b="0" i="0" dirty="0">
              <a:solidFill>
                <a:srgbClr val="555555"/>
              </a:solidFill>
              <a:effectLst/>
              <a:latin typeface="Times New Roman" panose="02020603050405020304" pitchFamily="18" charset="0"/>
              <a:cs typeface="Times New Roman" panose="02020603050405020304" pitchFamily="18" charset="0"/>
            </a:endParaRPr>
          </a:p>
          <a:p>
            <a:endParaRPr lang="en-US" dirty="0">
              <a:latin typeface="+mj-lt"/>
            </a:endParaRPr>
          </a:p>
        </p:txBody>
      </p:sp>
    </p:spTree>
    <p:extLst>
      <p:ext uri="{BB962C8B-B14F-4D97-AF65-F5344CB8AC3E}">
        <p14:creationId xmlns:p14="http://schemas.microsoft.com/office/powerpoint/2010/main" val="286727540"/>
      </p:ext>
    </p:extLst>
  </p:cSld>
  <p:clrMapOvr>
    <a:masterClrMapping/>
  </p:clrMapOvr>
  <p:transition spd="slow">
    <p:wip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CE10D4-68DD-9BE8-AA32-8B1DC1482498}"/>
              </a:ext>
            </a:extLst>
          </p:cNvPr>
          <p:cNvSpPr/>
          <p:nvPr/>
        </p:nvSpPr>
        <p:spPr>
          <a:xfrm>
            <a:off x="170987" y="349405"/>
            <a:ext cx="1523998" cy="260195"/>
          </a:xfrm>
          <a:prstGeom prst="rect">
            <a:avLst/>
          </a:prstGeom>
          <a:solidFill>
            <a:srgbClr val="FDEDA0"/>
          </a:solidFill>
          <a:ln>
            <a:solidFill>
              <a:srgbClr val="FDEDA0"/>
            </a:solidFill>
          </a:ln>
          <a:effectLst>
            <a:reflection blurRad="6350" stA="52000" endA="300" endPos="3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sym typeface="Webdings" panose="05030102010509060703" pitchFamily="18" charset="2"/>
              </a:rPr>
              <a:t></a:t>
            </a:r>
            <a:r>
              <a:rPr lang="en-US" dirty="0" err="1">
                <a:solidFill>
                  <a:schemeClr val="tx1"/>
                </a:solidFill>
                <a:sym typeface="Webdings" panose="05030102010509060703" pitchFamily="18" charset="2"/>
              </a:rPr>
              <a:t>Ứng</a:t>
            </a:r>
            <a:r>
              <a:rPr lang="en-US" dirty="0">
                <a:solidFill>
                  <a:schemeClr val="tx1"/>
                </a:solidFill>
                <a:sym typeface="Webdings" panose="05030102010509060703" pitchFamily="18" charset="2"/>
              </a:rPr>
              <a:t> </a:t>
            </a:r>
            <a:r>
              <a:rPr lang="en-US" dirty="0" err="1">
                <a:solidFill>
                  <a:schemeClr val="tx1"/>
                </a:solidFill>
                <a:sym typeface="Webdings" panose="05030102010509060703" pitchFamily="18" charset="2"/>
              </a:rPr>
              <a:t>dụng</a:t>
            </a:r>
            <a:endParaRPr lang="en-US" dirty="0">
              <a:solidFill>
                <a:schemeClr val="tx1"/>
              </a:solidFill>
            </a:endParaRPr>
          </a:p>
        </p:txBody>
      </p:sp>
      <p:sp>
        <p:nvSpPr>
          <p:cNvPr id="4" name="TextBox 3">
            <a:extLst>
              <a:ext uri="{FF2B5EF4-FFF2-40B4-BE49-F238E27FC236}">
                <a16:creationId xmlns:a16="http://schemas.microsoft.com/office/drawing/2014/main" id="{14AC8550-2980-353C-A4C2-8C9D27411328}"/>
              </a:ext>
            </a:extLst>
          </p:cNvPr>
          <p:cNvSpPr txBox="1"/>
          <p:nvPr/>
        </p:nvSpPr>
        <p:spPr>
          <a:xfrm>
            <a:off x="170987" y="768238"/>
            <a:ext cx="5553307" cy="954107"/>
          </a:xfrm>
          <a:prstGeom prst="rect">
            <a:avLst/>
          </a:prstGeom>
          <a:noFill/>
        </p:spPr>
        <p:txBody>
          <a:bodyPr wrap="square">
            <a:spAutoFit/>
          </a:bodyPr>
          <a:lstStyle/>
          <a:p>
            <a:r>
              <a:rPr lang="vi-VN" i="0" dirty="0">
                <a:solidFill>
                  <a:srgbClr val="22262A"/>
                </a:solidFill>
                <a:effectLst/>
                <a:latin typeface="+mj-lt"/>
              </a:rPr>
              <a:t>Mạch chốt như tên gọi của nó được sử dụng nhiều trong các hệ thống số cần chốt hay đệm dữ liệu trước khi được xử lý điều khiển hay truyền nhận. Ngoài ra nó còn được sử dụng làm mạch chống dội và mạch tạo dạng sóng vuông.</a:t>
            </a:r>
            <a:endParaRPr lang="en-US" dirty="0">
              <a:latin typeface="+mj-lt"/>
            </a:endParaRPr>
          </a:p>
        </p:txBody>
      </p:sp>
      <p:pic>
        <p:nvPicPr>
          <p:cNvPr id="6" name="Picture 5">
            <a:extLst>
              <a:ext uri="{FF2B5EF4-FFF2-40B4-BE49-F238E27FC236}">
                <a16:creationId xmlns:a16="http://schemas.microsoft.com/office/drawing/2014/main" id="{1D0D416E-F6C7-F7FC-E94B-7E4E277F33ED}"/>
              </a:ext>
            </a:extLst>
          </p:cNvPr>
          <p:cNvPicPr>
            <a:picLocks noChangeAspect="1"/>
          </p:cNvPicPr>
          <p:nvPr/>
        </p:nvPicPr>
        <p:blipFill>
          <a:blip r:embed="rId2"/>
          <a:stretch>
            <a:fillRect/>
          </a:stretch>
        </p:blipFill>
        <p:spPr>
          <a:xfrm>
            <a:off x="243783" y="1650343"/>
            <a:ext cx="3467400" cy="3002540"/>
          </a:xfrm>
          <a:prstGeom prst="rect">
            <a:avLst/>
          </a:prstGeom>
        </p:spPr>
      </p:pic>
      <p:pic>
        <p:nvPicPr>
          <p:cNvPr id="8" name="Picture 7">
            <a:extLst>
              <a:ext uri="{FF2B5EF4-FFF2-40B4-BE49-F238E27FC236}">
                <a16:creationId xmlns:a16="http://schemas.microsoft.com/office/drawing/2014/main" id="{65489110-4798-ED4B-0E78-E1832986D92B}"/>
              </a:ext>
            </a:extLst>
          </p:cNvPr>
          <p:cNvPicPr>
            <a:picLocks noChangeAspect="1"/>
          </p:cNvPicPr>
          <p:nvPr/>
        </p:nvPicPr>
        <p:blipFill>
          <a:blip r:embed="rId3"/>
          <a:stretch>
            <a:fillRect/>
          </a:stretch>
        </p:blipFill>
        <p:spPr>
          <a:xfrm>
            <a:off x="3711183" y="1722345"/>
            <a:ext cx="3183092" cy="2354560"/>
          </a:xfrm>
          <a:prstGeom prst="rect">
            <a:avLst/>
          </a:prstGeom>
        </p:spPr>
      </p:pic>
      <p:sp>
        <p:nvSpPr>
          <p:cNvPr id="9" name="TextBox 8">
            <a:extLst>
              <a:ext uri="{FF2B5EF4-FFF2-40B4-BE49-F238E27FC236}">
                <a16:creationId xmlns:a16="http://schemas.microsoft.com/office/drawing/2014/main" id="{DA8CB0DB-E332-5BDA-9658-A6497FC0AA26}"/>
              </a:ext>
            </a:extLst>
          </p:cNvPr>
          <p:cNvSpPr txBox="1"/>
          <p:nvPr/>
        </p:nvSpPr>
        <p:spPr>
          <a:xfrm>
            <a:off x="3783979" y="4221373"/>
            <a:ext cx="2890535" cy="307777"/>
          </a:xfrm>
          <a:prstGeom prst="rect">
            <a:avLst/>
          </a:prstGeom>
          <a:noFill/>
        </p:spPr>
        <p:txBody>
          <a:bodyPr wrap="none" rtlCol="0">
            <a:spAutoFit/>
          </a:bodyPr>
          <a:lstStyle/>
          <a:p>
            <a:r>
              <a:rPr lang="en-US" dirty="0" err="1">
                <a:latin typeface="Times New Roman" panose="02020603050405020304" pitchFamily="18" charset="0"/>
                <a:cs typeface="Times New Roman" panose="02020603050405020304" pitchFamily="18" charset="0"/>
              </a:rPr>
              <a:t>Mạch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báo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cắt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1644847"/>
      </p:ext>
    </p:extLst>
  </p:cSld>
  <p:clrMapOvr>
    <a:masterClrMapping/>
  </p:clrMapOvr>
  <p:transition spd="slow">
    <p:randomBar dir="vert"/>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0C1FC3-32B6-52E0-22AB-80B642879DBD}"/>
              </a:ext>
            </a:extLst>
          </p:cNvPr>
          <p:cNvSpPr txBox="1"/>
          <p:nvPr/>
        </p:nvSpPr>
        <p:spPr>
          <a:xfrm>
            <a:off x="889588" y="365258"/>
            <a:ext cx="2864385" cy="646986"/>
          </a:xfrm>
          <a:prstGeom prst="roundRect">
            <a:avLst/>
          </a:prstGeom>
          <a:solidFill>
            <a:srgbClr val="FCCD9E"/>
          </a:solidFill>
          <a:effectLst>
            <a:outerShdw blurRad="50800" dist="38100" dir="2700000" algn="tl" rotWithShape="0">
              <a:prstClr val="black">
                <a:alpha val="40000"/>
              </a:prstClr>
            </a:outerShdw>
          </a:effectLst>
        </p:spPr>
        <p:txBody>
          <a:bodyPr wrap="square" rtlCol="0">
            <a:spAutoFit/>
          </a:bodyPr>
          <a:lstStyle/>
          <a:p>
            <a:pPr algn="ctr"/>
            <a:r>
              <a:rPr lang="en-GB" sz="3200" dirty="0" err="1">
                <a:latin typeface="Amatic SC" panose="00000500000000000000" pitchFamily="2" charset="-79"/>
                <a:cs typeface="Amatic SC" panose="00000500000000000000" pitchFamily="2" charset="-79"/>
              </a:rPr>
              <a:t>Mạch</a:t>
            </a:r>
            <a:r>
              <a:rPr lang="en-GB" sz="3200" dirty="0">
                <a:latin typeface="Amatic SC" panose="00000500000000000000" pitchFamily="2" charset="-79"/>
                <a:cs typeface="Amatic SC" panose="00000500000000000000" pitchFamily="2" charset="-79"/>
              </a:rPr>
              <a:t> </a:t>
            </a:r>
            <a:r>
              <a:rPr lang="en-GB" sz="3200" dirty="0" err="1">
                <a:latin typeface="Amatic SC" panose="00000500000000000000" pitchFamily="2" charset="-79"/>
                <a:cs typeface="Amatic SC" panose="00000500000000000000" pitchFamily="2" charset="-79"/>
              </a:rPr>
              <a:t>chốt</a:t>
            </a:r>
            <a:r>
              <a:rPr lang="en-GB" sz="3200" dirty="0">
                <a:latin typeface="Amatic SC" panose="00000500000000000000" pitchFamily="2" charset="-79"/>
                <a:cs typeface="Amatic SC" panose="00000500000000000000" pitchFamily="2" charset="-79"/>
              </a:rPr>
              <a:t> d</a:t>
            </a:r>
            <a:endParaRPr lang="en-GB" dirty="0">
              <a:latin typeface="Amatic SC" panose="00000500000000000000" pitchFamily="2" charset="-79"/>
              <a:cs typeface="Amatic SC" panose="00000500000000000000" pitchFamily="2" charset="-79"/>
            </a:endParaRPr>
          </a:p>
        </p:txBody>
      </p:sp>
      <p:sp>
        <p:nvSpPr>
          <p:cNvPr id="4" name="TextBox 3">
            <a:extLst>
              <a:ext uri="{FF2B5EF4-FFF2-40B4-BE49-F238E27FC236}">
                <a16:creationId xmlns:a16="http://schemas.microsoft.com/office/drawing/2014/main" id="{DA56FC4B-85D6-F0E5-5E85-14BE19EB7A3B}"/>
              </a:ext>
            </a:extLst>
          </p:cNvPr>
          <p:cNvSpPr txBox="1"/>
          <p:nvPr/>
        </p:nvSpPr>
        <p:spPr>
          <a:xfrm>
            <a:off x="371708" y="1236443"/>
            <a:ext cx="5397190" cy="738664"/>
          </a:xfrm>
          <a:prstGeom prst="rect">
            <a:avLst/>
          </a:prstGeom>
          <a:noFill/>
        </p:spPr>
        <p:txBody>
          <a:bodyPr wrap="square">
            <a:spAutoFit/>
          </a:bodyPr>
          <a:lstStyle/>
          <a:p>
            <a:r>
              <a:rPr lang="vi-VN" b="0" i="0" dirty="0">
                <a:solidFill>
                  <a:srgbClr val="555555"/>
                </a:solidFill>
                <a:effectLst/>
                <a:latin typeface="Arial" panose="020B0604020202020204" pitchFamily="34" charset="0"/>
              </a:rPr>
              <a:t>Mạch chốt D hoạt động giống FF D, chỉ khác ở điểm ngã vào xung đồng hồ C</a:t>
            </a:r>
            <a:r>
              <a:rPr lang="vi-VN" b="0" i="0" baseline="-25000" dirty="0">
                <a:solidFill>
                  <a:srgbClr val="555555"/>
                </a:solidFill>
                <a:effectLst/>
                <a:latin typeface="Arial" panose="020B0604020202020204" pitchFamily="34" charset="0"/>
              </a:rPr>
              <a:t>K</a:t>
            </a:r>
            <a:r>
              <a:rPr lang="vi-VN" b="0" i="0" dirty="0">
                <a:solidFill>
                  <a:srgbClr val="555555"/>
                </a:solidFill>
                <a:effectLst/>
                <a:latin typeface="Arial" panose="020B0604020202020204" pitchFamily="34" charset="0"/>
              </a:rPr>
              <a:t> được thay bằng ngã vào cho phép G, và tác động bằng mức chứ không bằng cạnh</a:t>
            </a:r>
            <a:endParaRPr lang="en-US" dirty="0"/>
          </a:p>
        </p:txBody>
      </p:sp>
      <p:pic>
        <p:nvPicPr>
          <p:cNvPr id="6" name="Picture 5">
            <a:extLst>
              <a:ext uri="{FF2B5EF4-FFF2-40B4-BE49-F238E27FC236}">
                <a16:creationId xmlns:a16="http://schemas.microsoft.com/office/drawing/2014/main" id="{39100E47-2201-DD03-19AC-7C49D1CA8F3C}"/>
              </a:ext>
            </a:extLst>
          </p:cNvPr>
          <p:cNvPicPr>
            <a:picLocks noChangeAspect="1"/>
          </p:cNvPicPr>
          <p:nvPr/>
        </p:nvPicPr>
        <p:blipFill>
          <a:blip r:embed="rId2"/>
          <a:stretch>
            <a:fillRect/>
          </a:stretch>
        </p:blipFill>
        <p:spPr>
          <a:xfrm>
            <a:off x="889587" y="2141034"/>
            <a:ext cx="4462997" cy="1828799"/>
          </a:xfrm>
          <a:prstGeom prst="rect">
            <a:avLst/>
          </a:prstGeom>
        </p:spPr>
      </p:pic>
    </p:spTree>
    <p:extLst>
      <p:ext uri="{BB962C8B-B14F-4D97-AF65-F5344CB8AC3E}">
        <p14:creationId xmlns:p14="http://schemas.microsoft.com/office/powerpoint/2010/main" val="3751519641"/>
      </p:ext>
    </p:extLst>
  </p:cSld>
  <p:clrMapOvr>
    <a:masterClrMapping/>
  </p:clrMapOvr>
  <p:transition spd="slow">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9D73573-AF62-4086-BD28-B1961144F521}"/>
              </a:ext>
            </a:extLst>
          </p:cNvPr>
          <p:cNvSpPr>
            <a:spLocks noGrp="1"/>
          </p:cNvSpPr>
          <p:nvPr>
            <p:ph type="subTitle" idx="1"/>
          </p:nvPr>
        </p:nvSpPr>
        <p:spPr>
          <a:xfrm>
            <a:off x="720000" y="802368"/>
            <a:ext cx="7409392" cy="3844787"/>
          </a:xfrm>
        </p:spPr>
        <p:txBody>
          <a:bodyPr/>
          <a:lstStyle/>
          <a:p>
            <a:pPr>
              <a:lnSpc>
                <a:spcPct val="107000"/>
              </a:lnSpc>
              <a:spcAft>
                <a:spcPts val="8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Đại số Boolean mang tính đối ngẫu </a:t>
            </a:r>
          </a:p>
          <a:p>
            <a:pPr>
              <a:lnSpc>
                <a:spcPct val="107000"/>
              </a:lnSpc>
              <a:spcAft>
                <a:spcPts val="8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Đổi AND thành OR và OR thành AND</a:t>
            </a:r>
          </a:p>
          <a:p>
            <a:pPr>
              <a:lnSpc>
                <a:spcPct val="107000"/>
              </a:lnSpc>
              <a:spcAft>
                <a:spcPts val="8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Đổi 0 thành 1 và 1 thành 0</a:t>
            </a:r>
          </a:p>
          <a:p>
            <a:endParaRPr lang="en-US"/>
          </a:p>
        </p:txBody>
      </p:sp>
      <p:sp>
        <p:nvSpPr>
          <p:cNvPr id="3" name="Title 2">
            <a:extLst>
              <a:ext uri="{FF2B5EF4-FFF2-40B4-BE49-F238E27FC236}">
                <a16:creationId xmlns:a16="http://schemas.microsoft.com/office/drawing/2014/main" id="{F50B67ED-BFBF-47D8-AA49-0963C13AEB41}"/>
              </a:ext>
            </a:extLst>
          </p:cNvPr>
          <p:cNvSpPr>
            <a:spLocks noGrp="1"/>
          </p:cNvSpPr>
          <p:nvPr>
            <p:ph type="title"/>
          </p:nvPr>
        </p:nvSpPr>
        <p:spPr>
          <a:xfrm>
            <a:off x="720000" y="106822"/>
            <a:ext cx="7704000" cy="572700"/>
          </a:xfrm>
        </p:spPr>
        <p:txBody>
          <a:bodyPr/>
          <a:lstStyle/>
          <a:p>
            <a:pPr algn="ctr"/>
            <a:r>
              <a:rPr lang="en-US" b="1">
                <a:latin typeface="Times New Roman" panose="02020603050405020304" pitchFamily="18" charset="0"/>
                <a:cs typeface="Times New Roman" panose="02020603050405020304" pitchFamily="18" charset="0"/>
              </a:rPr>
              <a:t>Tính đối ngẫu của hàm Boolean</a:t>
            </a:r>
          </a:p>
        </p:txBody>
      </p:sp>
      <p:graphicFrame>
        <p:nvGraphicFramePr>
          <p:cNvPr id="4" name="Table 3">
            <a:extLst>
              <a:ext uri="{FF2B5EF4-FFF2-40B4-BE49-F238E27FC236}">
                <a16:creationId xmlns:a16="http://schemas.microsoft.com/office/drawing/2014/main" id="{09C31EAE-349A-4B3E-8776-6BFC52B3EBB3}"/>
              </a:ext>
            </a:extLst>
          </p:cNvPr>
          <p:cNvGraphicFramePr>
            <a:graphicFrameLocks noGrp="1"/>
          </p:cNvGraphicFramePr>
          <p:nvPr/>
        </p:nvGraphicFramePr>
        <p:xfrm>
          <a:off x="720000" y="2460977"/>
          <a:ext cx="5267441" cy="2023342"/>
        </p:xfrm>
        <a:graphic>
          <a:graphicData uri="http://schemas.openxmlformats.org/drawingml/2006/table">
            <a:tbl>
              <a:tblPr>
                <a:tableStyleId>{1CBBA77C-DB6C-4E68-9C8D-0BC9E4EDBF99}</a:tableStyleId>
              </a:tblPr>
              <a:tblGrid>
                <a:gridCol w="828368">
                  <a:extLst>
                    <a:ext uri="{9D8B030D-6E8A-4147-A177-3AD203B41FA5}">
                      <a16:colId xmlns:a16="http://schemas.microsoft.com/office/drawing/2014/main" val="1233579152"/>
                    </a:ext>
                  </a:extLst>
                </a:gridCol>
                <a:gridCol w="1479691">
                  <a:extLst>
                    <a:ext uri="{9D8B030D-6E8A-4147-A177-3AD203B41FA5}">
                      <a16:colId xmlns:a16="http://schemas.microsoft.com/office/drawing/2014/main" val="1322075574"/>
                    </a:ext>
                  </a:extLst>
                </a:gridCol>
                <a:gridCol w="1479691">
                  <a:extLst>
                    <a:ext uri="{9D8B030D-6E8A-4147-A177-3AD203B41FA5}">
                      <a16:colId xmlns:a16="http://schemas.microsoft.com/office/drawing/2014/main" val="819330747"/>
                    </a:ext>
                  </a:extLst>
                </a:gridCol>
                <a:gridCol w="1479691">
                  <a:extLst>
                    <a:ext uri="{9D8B030D-6E8A-4147-A177-3AD203B41FA5}">
                      <a16:colId xmlns:a16="http://schemas.microsoft.com/office/drawing/2014/main" val="595721851"/>
                    </a:ext>
                  </a:extLst>
                </a:gridCol>
              </a:tblGrid>
              <a:tr h="494258">
                <a:tc>
                  <a:txBody>
                    <a:bodyPr/>
                    <a:lstStyle/>
                    <a:p>
                      <a:pPr>
                        <a:lnSpc>
                          <a:spcPct val="107000"/>
                        </a:lnSpc>
                      </a:pPr>
                      <a:endParaRPr lang="en-US" sz="1400" b="1">
                        <a:effectLst/>
                        <a:latin typeface="Times New Roman" panose="02020603050405020304" pitchFamily="18" charset="0"/>
                        <a:cs typeface="Times New Roman" panose="02020603050405020304" pitchFamily="18" charset="0"/>
                      </a:endParaRPr>
                    </a:p>
                  </a:txBody>
                  <a:tcPr anchor="ctr"/>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Cột 1</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anchor="ctr">
                    <a:solidFill>
                      <a:schemeClr val="accent6">
                        <a:lumMod val="75000"/>
                      </a:schemeClr>
                    </a:solidFill>
                  </a:tcPr>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Cột 2</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anchor="ctr">
                    <a:solidFill>
                      <a:schemeClr val="accent6">
                        <a:lumMod val="75000"/>
                      </a:schemeClr>
                    </a:solidFill>
                  </a:tcPr>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Cột 3</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anchor="ctr">
                    <a:solidFill>
                      <a:schemeClr val="accent6">
                        <a:lumMod val="75000"/>
                      </a:schemeClr>
                    </a:solidFill>
                  </a:tcPr>
                </a:tc>
                <a:extLst>
                  <a:ext uri="{0D108BD9-81ED-4DB2-BD59-A6C34878D82A}">
                    <a16:rowId xmlns:a16="http://schemas.microsoft.com/office/drawing/2014/main" val="479437612"/>
                  </a:ext>
                </a:extLst>
              </a:tr>
              <a:tr h="762016">
                <a:tc>
                  <a:txBody>
                    <a:bodyPr/>
                    <a:lstStyle/>
                    <a:p>
                      <a:pPr>
                        <a:lnSpc>
                          <a:spcPct val="107000"/>
                        </a:lnSpc>
                        <a:spcAft>
                          <a:spcPts val="800"/>
                        </a:spcAft>
                      </a:pPr>
                      <a:r>
                        <a:rPr lang="en-US" sz="1400" b="1">
                          <a:effectLst/>
                          <a:latin typeface="Times New Roman" panose="02020603050405020304" pitchFamily="18" charset="0"/>
                          <a:cs typeface="Times New Roman" panose="02020603050405020304" pitchFamily="18" charset="0"/>
                        </a:rPr>
                        <a:t>Dòng 1</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anchor="ctr">
                    <a:solidFill>
                      <a:schemeClr val="accent6">
                        <a:lumMod val="75000"/>
                      </a:schemeClr>
                    </a:solidFill>
                  </a:tcPr>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1 + 1 = 1</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anchor="ctr"/>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1 + 0 = 0 + 1 = 1</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anchor="ctr"/>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0 + 0 = 0</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458743540"/>
                  </a:ext>
                </a:extLst>
              </a:tr>
              <a:tr h="767068">
                <a:tc>
                  <a:txBody>
                    <a:bodyPr/>
                    <a:lstStyle/>
                    <a:p>
                      <a:pPr>
                        <a:lnSpc>
                          <a:spcPct val="107000"/>
                        </a:lnSpc>
                        <a:spcAft>
                          <a:spcPts val="800"/>
                        </a:spcAft>
                      </a:pPr>
                      <a:r>
                        <a:rPr lang="en-US" sz="1400" b="1">
                          <a:effectLst/>
                          <a:latin typeface="Times New Roman" panose="02020603050405020304" pitchFamily="18" charset="0"/>
                          <a:cs typeface="Times New Roman" panose="02020603050405020304" pitchFamily="18" charset="0"/>
                        </a:rPr>
                        <a:t>Dòng 2</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anchor="ctr">
                    <a:solidFill>
                      <a:schemeClr val="accent6">
                        <a:lumMod val="75000"/>
                      </a:schemeClr>
                    </a:solidFill>
                  </a:tcPr>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0 . 0  = 0</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anchor="ctr"/>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0 . 1  = 1 . 0  = 0</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anchor="ctr"/>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1 . 1  = 1</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2567271239"/>
                  </a:ext>
                </a:extLst>
              </a:tr>
            </a:tbl>
          </a:graphicData>
        </a:graphic>
      </p:graphicFrame>
      <p:sp>
        <p:nvSpPr>
          <p:cNvPr id="6" name="TextBox 5">
            <a:extLst>
              <a:ext uri="{FF2B5EF4-FFF2-40B4-BE49-F238E27FC236}">
                <a16:creationId xmlns:a16="http://schemas.microsoft.com/office/drawing/2014/main" id="{D2382620-E5E0-4FBD-A3F8-F35D0809F8B9}"/>
              </a:ext>
            </a:extLst>
          </p:cNvPr>
          <p:cNvSpPr txBox="1"/>
          <p:nvPr/>
        </p:nvSpPr>
        <p:spPr>
          <a:xfrm>
            <a:off x="6044055" y="2460977"/>
            <a:ext cx="5693078" cy="1565621"/>
          </a:xfrm>
          <a:prstGeom prst="rect">
            <a:avLst/>
          </a:prstGeom>
          <a:noFill/>
        </p:spPr>
        <p:txBody>
          <a:bodyPr wrap="square">
            <a:spAutoFit/>
          </a:bodyPr>
          <a:lstStyle/>
          <a:p>
            <a:pPr>
              <a:lnSpc>
                <a:spcPct val="107000"/>
              </a:lnSpc>
              <a:spcAft>
                <a:spcPts val="800"/>
              </a:spcAft>
            </a:pPr>
            <a:r>
              <a:rPr lang="en-US" sz="1800" b="1">
                <a:effectLst/>
                <a:latin typeface="Times New Roman" panose="02020603050405020304" pitchFamily="18" charset="0"/>
                <a:ea typeface="Calibri" panose="020F0502020204030204" pitchFamily="34" charset="0"/>
                <a:cs typeface="Times New Roman" panose="02020603050405020304" pitchFamily="18" charset="0"/>
              </a:rPr>
              <a:t>Ví dụ : </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x . (y + z) = x . y + x . z </a:t>
            </a:r>
          </a:p>
          <a:p>
            <a:pPr>
              <a:lnSpc>
                <a:spcPct val="107000"/>
              </a:lnSpc>
              <a:spcAft>
                <a:spcPts val="800"/>
              </a:spcAft>
            </a:pPr>
            <a:r>
              <a:rPr lang="en-US" sz="1800" b="1">
                <a:effectLst/>
                <a:latin typeface="Times New Roman" panose="02020603050405020304" pitchFamily="18" charset="0"/>
                <a:ea typeface="Calibri" panose="020F0502020204030204" pitchFamily="34" charset="0"/>
                <a:cs typeface="Times New Roman" panose="02020603050405020304" pitchFamily="18" charset="0"/>
              </a:rPr>
              <a:t>đối ngẫu</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p>
          <a:p>
            <a:pPr>
              <a:lnSpc>
                <a:spcPct val="107000"/>
              </a:lnSpc>
              <a:spcAft>
                <a:spcPts val="8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x + yz = (x + y)(x + z)</a:t>
            </a:r>
          </a:p>
        </p:txBody>
      </p:sp>
    </p:spTree>
    <p:extLst>
      <p:ext uri="{BB962C8B-B14F-4D97-AF65-F5344CB8AC3E}">
        <p14:creationId xmlns:p14="http://schemas.microsoft.com/office/powerpoint/2010/main" val="2443882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6333F-1A56-4B36-84C3-E73629061E3B}"/>
              </a:ext>
            </a:extLst>
          </p:cNvPr>
          <p:cNvSpPr>
            <a:spLocks noGrp="1"/>
          </p:cNvSpPr>
          <p:nvPr>
            <p:ph type="title"/>
          </p:nvPr>
        </p:nvSpPr>
        <p:spPr>
          <a:xfrm>
            <a:off x="720000" y="107173"/>
            <a:ext cx="7704000" cy="572700"/>
          </a:xfrm>
        </p:spPr>
        <p:txBody>
          <a:bodyPr/>
          <a:lstStyle/>
          <a:p>
            <a:pPr algn="ctr"/>
            <a:r>
              <a:rPr lang="en-US" b="1">
                <a:latin typeface="Times New Roman" panose="02020603050405020304" pitchFamily="18" charset="0"/>
                <a:cs typeface="Times New Roman" panose="02020603050405020304" pitchFamily="18" charset="0"/>
              </a:rPr>
              <a:t>Các định lý của đại số Boolean</a:t>
            </a:r>
          </a:p>
        </p:txBody>
      </p:sp>
      <p:sp>
        <p:nvSpPr>
          <p:cNvPr id="4" name="TextBox 3">
            <a:extLst>
              <a:ext uri="{FF2B5EF4-FFF2-40B4-BE49-F238E27FC236}">
                <a16:creationId xmlns:a16="http://schemas.microsoft.com/office/drawing/2014/main" id="{379AF5DE-CEB1-4132-907C-51F93716EECE}"/>
              </a:ext>
            </a:extLst>
          </p:cNvPr>
          <p:cNvSpPr txBox="1"/>
          <p:nvPr/>
        </p:nvSpPr>
        <p:spPr>
          <a:xfrm>
            <a:off x="438410" y="1252189"/>
            <a:ext cx="7704000" cy="460895"/>
          </a:xfrm>
          <a:prstGeom prst="rect">
            <a:avLst/>
          </a:prstGeom>
          <a:noFill/>
        </p:spPr>
        <p:txBody>
          <a:bodyPr wrap="square">
            <a:spAutoFit/>
          </a:bodyPr>
          <a:lstStyle/>
          <a:p>
            <a:pPr>
              <a:lnSpc>
                <a:spcPct val="107000"/>
              </a:lnSpc>
              <a:spcAft>
                <a:spcPts val="800"/>
              </a:spcAft>
            </a:pP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C35C5E57-A6EB-432C-BF01-3FBBDE9B05D3}"/>
              </a:ext>
            </a:extLst>
          </p:cNvPr>
          <p:cNvPicPr>
            <a:picLocks noChangeAspect="1"/>
          </p:cNvPicPr>
          <p:nvPr/>
        </p:nvPicPr>
        <p:blipFill rotWithShape="1">
          <a:blip r:embed="rId2"/>
          <a:srcRect b="3539"/>
          <a:stretch/>
        </p:blipFill>
        <p:spPr>
          <a:xfrm>
            <a:off x="329936" y="679873"/>
            <a:ext cx="3565658" cy="4463627"/>
          </a:xfrm>
          <a:prstGeom prst="rect">
            <a:avLst/>
          </a:prstGeom>
        </p:spPr>
      </p:pic>
      <p:pic>
        <p:nvPicPr>
          <p:cNvPr id="7" name="Picture 6">
            <a:extLst>
              <a:ext uri="{FF2B5EF4-FFF2-40B4-BE49-F238E27FC236}">
                <a16:creationId xmlns:a16="http://schemas.microsoft.com/office/drawing/2014/main" id="{77A62603-061C-4505-BA67-8E9BDA09036F}"/>
              </a:ext>
            </a:extLst>
          </p:cNvPr>
          <p:cNvPicPr>
            <a:picLocks noChangeAspect="1"/>
          </p:cNvPicPr>
          <p:nvPr/>
        </p:nvPicPr>
        <p:blipFill rotWithShape="1">
          <a:blip r:embed="rId3"/>
          <a:srcRect t="1" b="1008"/>
          <a:stretch/>
        </p:blipFill>
        <p:spPr>
          <a:xfrm>
            <a:off x="4004068" y="758944"/>
            <a:ext cx="3448918" cy="4384556"/>
          </a:xfrm>
          <a:prstGeom prst="rect">
            <a:avLst/>
          </a:prstGeom>
        </p:spPr>
      </p:pic>
    </p:spTree>
    <p:extLst>
      <p:ext uri="{BB962C8B-B14F-4D97-AF65-F5344CB8AC3E}">
        <p14:creationId xmlns:p14="http://schemas.microsoft.com/office/powerpoint/2010/main" val="441667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6333F-1A56-4B36-84C3-E73629061E3B}"/>
              </a:ext>
            </a:extLst>
          </p:cNvPr>
          <p:cNvSpPr>
            <a:spLocks noGrp="1"/>
          </p:cNvSpPr>
          <p:nvPr>
            <p:ph type="title"/>
          </p:nvPr>
        </p:nvSpPr>
        <p:spPr>
          <a:xfrm>
            <a:off x="720000" y="107173"/>
            <a:ext cx="7704000" cy="572700"/>
          </a:xfrm>
        </p:spPr>
        <p:txBody>
          <a:bodyPr/>
          <a:lstStyle/>
          <a:p>
            <a:pPr algn="ctr"/>
            <a:r>
              <a:rPr lang="en-US" b="1">
                <a:latin typeface="Times New Roman" panose="02020603050405020304" pitchFamily="18" charset="0"/>
                <a:cs typeface="Times New Roman" panose="02020603050405020304" pitchFamily="18" charset="0"/>
              </a:rPr>
              <a:t>Hàm Boolean</a:t>
            </a:r>
          </a:p>
        </p:txBody>
      </p:sp>
      <p:sp>
        <p:nvSpPr>
          <p:cNvPr id="4" name="TextBox 3">
            <a:extLst>
              <a:ext uri="{FF2B5EF4-FFF2-40B4-BE49-F238E27FC236}">
                <a16:creationId xmlns:a16="http://schemas.microsoft.com/office/drawing/2014/main" id="{379AF5DE-CEB1-4132-907C-51F93716EECE}"/>
              </a:ext>
            </a:extLst>
          </p:cNvPr>
          <p:cNvSpPr txBox="1"/>
          <p:nvPr/>
        </p:nvSpPr>
        <p:spPr>
          <a:xfrm>
            <a:off x="450936" y="876408"/>
            <a:ext cx="7704000" cy="4057201"/>
          </a:xfrm>
          <a:prstGeom prst="rect">
            <a:avLst/>
          </a:prstGeom>
          <a:noFill/>
        </p:spPr>
        <p:txBody>
          <a:bodyPr wrap="square">
            <a:spAutoFit/>
          </a:bodyPr>
          <a:lstStyle/>
          <a:p>
            <a:pPr>
              <a:lnSpc>
                <a:spcPct val="107000"/>
              </a:lnSpc>
              <a:spcAft>
                <a:spcPts val="800"/>
              </a:spcAft>
            </a:pPr>
            <a:r>
              <a:rPr lang="en-US" sz="2800">
                <a:effectLst/>
                <a:latin typeface="Times New Roman" panose="02020603050405020304" pitchFamily="18" charset="0"/>
                <a:ea typeface="Calibri" panose="020F0502020204030204" pitchFamily="34" charset="0"/>
                <a:cs typeface="Times New Roman" panose="02020603050405020304" pitchFamily="18" charset="0"/>
              </a:rPr>
              <a:t>Kết hợp các biến, hằng số, toán tử, dấu ngoặc tạo thành 1 </a:t>
            </a:r>
            <a:r>
              <a:rPr lang="en-US" sz="2800" b="1">
                <a:effectLst/>
                <a:latin typeface="Times New Roman" panose="02020603050405020304" pitchFamily="18" charset="0"/>
                <a:ea typeface="Calibri" panose="020F0502020204030204" pitchFamily="34" charset="0"/>
                <a:cs typeface="Times New Roman" panose="02020603050405020304" pitchFamily="18" charset="0"/>
              </a:rPr>
              <a:t>biểu thức boole</a:t>
            </a:r>
            <a:endParaRPr lang="en-US" sz="28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2800">
                <a:effectLst/>
                <a:latin typeface="Times New Roman" panose="02020603050405020304" pitchFamily="18" charset="0"/>
                <a:ea typeface="Calibri" panose="020F0502020204030204" pitchFamily="34" charset="0"/>
                <a:cs typeface="Times New Roman" panose="02020603050405020304" pitchFamily="18" charset="0"/>
              </a:rPr>
              <a:t>	Vd: x + yz</a:t>
            </a:r>
          </a:p>
          <a:p>
            <a:pPr>
              <a:lnSpc>
                <a:spcPct val="107000"/>
              </a:lnSpc>
              <a:spcAft>
                <a:spcPts val="800"/>
              </a:spcAft>
            </a:pPr>
            <a:r>
              <a:rPr lang="en-US" sz="2800">
                <a:effectLst/>
                <a:latin typeface="Times New Roman" panose="02020603050405020304" pitchFamily="18" charset="0"/>
                <a:ea typeface="Calibri" panose="020F0502020204030204" pitchFamily="34" charset="0"/>
                <a:cs typeface="Times New Roman" panose="02020603050405020304" pitchFamily="18" charset="0"/>
              </a:rPr>
              <a:t>Kết hợp theo thứ tự 1 tên hàm, 1 dấu bằng và cuối cùng là 1 biểu thức boole sẽ cho chúng ta đc 1 </a:t>
            </a:r>
            <a:r>
              <a:rPr lang="en-US" sz="2800" b="1">
                <a:effectLst/>
                <a:latin typeface="Times New Roman" panose="02020603050405020304" pitchFamily="18" charset="0"/>
                <a:ea typeface="Calibri" panose="020F0502020204030204" pitchFamily="34" charset="0"/>
                <a:cs typeface="Times New Roman" panose="02020603050405020304" pitchFamily="18" charset="0"/>
              </a:rPr>
              <a:t>hàm boolean</a:t>
            </a:r>
            <a:r>
              <a:rPr lang="en-US" sz="2800">
                <a:effectLst/>
                <a:latin typeface="Times New Roman" panose="02020603050405020304" pitchFamily="18" charset="0"/>
                <a:ea typeface="Calibri" panose="020F0502020204030204" pitchFamily="34" charset="0"/>
                <a:cs typeface="Times New Roman" panose="02020603050405020304" pitchFamily="18" charset="0"/>
              </a:rPr>
              <a:t> ( hàm boolean dạng chuẩn). Giá trị của hàm Boolean có thể là 0 hoặc 1</a:t>
            </a:r>
          </a:p>
          <a:p>
            <a:pPr>
              <a:lnSpc>
                <a:spcPct val="107000"/>
              </a:lnSpc>
              <a:spcAft>
                <a:spcPts val="800"/>
              </a:spcAft>
            </a:pPr>
            <a:r>
              <a:rPr lang="en-US" sz="280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a:effectLst/>
                <a:latin typeface="Times New Roman" panose="02020603050405020304" pitchFamily="18" charset="0"/>
                <a:ea typeface="Calibri" panose="020F0502020204030204" pitchFamily="34" charset="0"/>
                <a:cs typeface="Times New Roman" panose="02020603050405020304" pitchFamily="18" charset="0"/>
              </a:rPr>
              <a:t>Ví dụ</a:t>
            </a:r>
            <a:r>
              <a:rPr lang="en-US" sz="2800">
                <a:effectLst/>
                <a:latin typeface="Times New Roman" panose="02020603050405020304" pitchFamily="18" charset="0"/>
                <a:ea typeface="Calibri" panose="020F0502020204030204" pitchFamily="34" charset="0"/>
                <a:cs typeface="Times New Roman" panose="02020603050405020304" pitchFamily="18" charset="0"/>
              </a:rPr>
              <a:t>: f(x,y,z) = x + yz</a:t>
            </a:r>
          </a:p>
        </p:txBody>
      </p:sp>
    </p:spTree>
    <p:extLst>
      <p:ext uri="{BB962C8B-B14F-4D97-AF65-F5344CB8AC3E}">
        <p14:creationId xmlns:p14="http://schemas.microsoft.com/office/powerpoint/2010/main" val="1923316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6333F-1A56-4B36-84C3-E73629061E3B}"/>
              </a:ext>
            </a:extLst>
          </p:cNvPr>
          <p:cNvSpPr>
            <a:spLocks noGrp="1"/>
          </p:cNvSpPr>
          <p:nvPr>
            <p:ph type="title"/>
          </p:nvPr>
        </p:nvSpPr>
        <p:spPr>
          <a:xfrm>
            <a:off x="720000" y="107173"/>
            <a:ext cx="7704000" cy="572700"/>
          </a:xfrm>
        </p:spPr>
        <p:txBody>
          <a:bodyPr/>
          <a:lstStyle/>
          <a:p>
            <a:pPr algn="ctr"/>
            <a:r>
              <a:rPr lang="en-US" b="1">
                <a:latin typeface="Times New Roman" panose="02020603050405020304" pitchFamily="18" charset="0"/>
                <a:cs typeface="Times New Roman" panose="02020603050405020304" pitchFamily="18" charset="0"/>
              </a:rPr>
              <a:t>Phần bù</a:t>
            </a:r>
          </a:p>
        </p:txBody>
      </p:sp>
      <p:sp>
        <p:nvSpPr>
          <p:cNvPr id="3" name="Rectangle 2">
            <a:extLst>
              <a:ext uri="{FF2B5EF4-FFF2-40B4-BE49-F238E27FC236}">
                <a16:creationId xmlns:a16="http://schemas.microsoft.com/office/drawing/2014/main" id="{8A4525DF-3380-4098-B95A-9F67C8FF2C1D}"/>
              </a:ext>
            </a:extLst>
          </p:cNvPr>
          <p:cNvSpPr>
            <a:spLocks noChangeArrowheads="1"/>
          </p:cNvSpPr>
          <p:nvPr/>
        </p:nvSpPr>
        <p:spPr bwMode="auto">
          <a:xfrm>
            <a:off x="413359" y="834447"/>
            <a:ext cx="374814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Sử dụng định lí De morgan</a:t>
            </a: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4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pic>
        <p:nvPicPr>
          <p:cNvPr id="3073" name="Picture 10">
            <a:extLst>
              <a:ext uri="{FF2B5EF4-FFF2-40B4-BE49-F238E27FC236}">
                <a16:creationId xmlns:a16="http://schemas.microsoft.com/office/drawing/2014/main" id="{B7751062-3410-43EB-90D6-1C3BCE5C0D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1501" y="833303"/>
            <a:ext cx="4588948" cy="1012240"/>
          </a:xfrm>
          <a:prstGeom prst="rect">
            <a:avLst/>
          </a:prstGeom>
          <a:noFill/>
          <a:effectLst/>
          <a:extLst>
            <a:ext uri="{909E8E84-426E-40DD-AFC4-6F175D3DCCD1}">
              <a14:hiddenFill xmlns:a14="http://schemas.microsoft.com/office/drawing/2010/main">
                <a:solidFill>
                  <a:srgbClr val="4472C4"/>
                </a:solidFill>
              </a14:hiddenFill>
            </a:ext>
            <a:ext uri="{AF507438-7753-43E0-B8FC-AC1667EBCBE1}">
              <a14:hiddenEffects xmlns:a14="http://schemas.microsoft.com/office/drawing/2010/main">
                <a:effectLst>
                  <a:outerShdw dist="35921" dir="2700000" algn="ctr" rotWithShape="0">
                    <a:srgbClr val="E7E6E6"/>
                  </a:outerShdw>
                </a:effectLst>
              </a14:hiddenEffects>
            </a:ext>
          </a:extLst>
        </p:spPr>
      </p:pic>
      <p:pic>
        <p:nvPicPr>
          <p:cNvPr id="7" name="Picture 6">
            <a:extLst>
              <a:ext uri="{FF2B5EF4-FFF2-40B4-BE49-F238E27FC236}">
                <a16:creationId xmlns:a16="http://schemas.microsoft.com/office/drawing/2014/main" id="{7767B560-804D-4986-9BA2-DCFC3F9CF7D6}"/>
              </a:ext>
            </a:extLst>
          </p:cNvPr>
          <p:cNvPicPr>
            <a:picLocks noChangeAspect="1"/>
          </p:cNvPicPr>
          <p:nvPr/>
        </p:nvPicPr>
        <p:blipFill>
          <a:blip r:embed="rId3"/>
          <a:stretch>
            <a:fillRect/>
          </a:stretch>
        </p:blipFill>
        <p:spPr>
          <a:xfrm>
            <a:off x="516634" y="2551896"/>
            <a:ext cx="5156409" cy="1921441"/>
          </a:xfrm>
          <a:prstGeom prst="rect">
            <a:avLst/>
          </a:prstGeom>
        </p:spPr>
      </p:pic>
      <p:sp>
        <p:nvSpPr>
          <p:cNvPr id="8" name="TextBox 7">
            <a:extLst>
              <a:ext uri="{FF2B5EF4-FFF2-40B4-BE49-F238E27FC236}">
                <a16:creationId xmlns:a16="http://schemas.microsoft.com/office/drawing/2014/main" id="{00764E08-38F8-488C-90A6-42E31C5D2FAD}"/>
              </a:ext>
            </a:extLst>
          </p:cNvPr>
          <p:cNvSpPr txBox="1"/>
          <p:nvPr/>
        </p:nvSpPr>
        <p:spPr>
          <a:xfrm>
            <a:off x="516634" y="2034776"/>
            <a:ext cx="1587739" cy="369332"/>
          </a:xfrm>
          <a:prstGeom prst="rect">
            <a:avLst/>
          </a:prstGeom>
          <a:noFill/>
        </p:spPr>
        <p:txBody>
          <a:bodyPr wrap="square" rtlCol="0">
            <a:spAutoFit/>
          </a:bodyPr>
          <a:lstStyle/>
          <a:p>
            <a:r>
              <a:rPr lang="en-US" sz="1800" b="1">
                <a:latin typeface="Times New Roman" panose="02020603050405020304" pitchFamily="18" charset="0"/>
                <a:cs typeface="Times New Roman" panose="02020603050405020304" pitchFamily="18" charset="0"/>
              </a:rPr>
              <a:t>Ví dụ</a:t>
            </a:r>
          </a:p>
        </p:txBody>
      </p:sp>
    </p:spTree>
    <p:extLst>
      <p:ext uri="{BB962C8B-B14F-4D97-AF65-F5344CB8AC3E}">
        <p14:creationId xmlns:p14="http://schemas.microsoft.com/office/powerpoint/2010/main" val="180993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6333F-1A56-4B36-84C3-E73629061E3B}"/>
              </a:ext>
            </a:extLst>
          </p:cNvPr>
          <p:cNvSpPr>
            <a:spLocks noGrp="1"/>
          </p:cNvSpPr>
          <p:nvPr>
            <p:ph type="title"/>
          </p:nvPr>
        </p:nvSpPr>
        <p:spPr>
          <a:xfrm>
            <a:off x="720000" y="107173"/>
            <a:ext cx="7704000" cy="572700"/>
          </a:xfrm>
        </p:spPr>
        <p:txBody>
          <a:bodyPr/>
          <a:lstStyle/>
          <a:p>
            <a:pPr algn="ctr"/>
            <a:r>
              <a:rPr lang="en-US" b="1">
                <a:latin typeface="Times New Roman" panose="02020603050405020304" pitchFamily="18" charset="0"/>
                <a:cs typeface="Times New Roman" panose="02020603050405020304" pitchFamily="18" charset="0"/>
              </a:rPr>
              <a:t>Phần bù</a:t>
            </a:r>
          </a:p>
        </p:txBody>
      </p:sp>
      <p:sp>
        <p:nvSpPr>
          <p:cNvPr id="3" name="Rectangle 2">
            <a:extLst>
              <a:ext uri="{FF2B5EF4-FFF2-40B4-BE49-F238E27FC236}">
                <a16:creationId xmlns:a16="http://schemas.microsoft.com/office/drawing/2014/main" id="{8A4525DF-3380-4098-B95A-9F67C8FF2C1D}"/>
              </a:ext>
            </a:extLst>
          </p:cNvPr>
          <p:cNvSpPr>
            <a:spLocks noChangeArrowheads="1"/>
          </p:cNvSpPr>
          <p:nvPr/>
        </p:nvSpPr>
        <p:spPr bwMode="auto">
          <a:xfrm>
            <a:off x="576197" y="765824"/>
            <a:ext cx="5838458" cy="1649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nSpc>
                <a:spcPct val="107000"/>
              </a:lnSpc>
              <a:spcAft>
                <a:spcPts val="800"/>
              </a:spcAft>
            </a:pPr>
            <a:r>
              <a:rPr lang="en-US" sz="2800" b="1">
                <a:effectLst/>
                <a:latin typeface="Times New Roman" panose="02020603050405020304" pitchFamily="18" charset="0"/>
                <a:ea typeface="Calibri" panose="020F0502020204030204" pitchFamily="34" charset="0"/>
                <a:cs typeface="Times New Roman" panose="02020603050405020304" pitchFamily="18" charset="0"/>
              </a:rPr>
              <a:t>Lấy đối ngẫu và lấy bù các biến</a:t>
            </a:r>
            <a:endParaRPr lang="en-US" sz="28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2800">
                <a:effectLst/>
                <a:latin typeface="Times New Roman" panose="02020603050405020304" pitchFamily="18" charset="0"/>
                <a:ea typeface="Calibri" panose="020F0502020204030204" pitchFamily="34" charset="0"/>
                <a:cs typeface="Times New Roman" panose="02020603050405020304" pitchFamily="18" charset="0"/>
              </a:rPr>
              <a:t>Đổi AND thành OR và OR thành AND</a:t>
            </a:r>
          </a:p>
          <a:p>
            <a:pPr>
              <a:lnSpc>
                <a:spcPct val="107000"/>
              </a:lnSpc>
              <a:spcAft>
                <a:spcPts val="800"/>
              </a:spcAft>
            </a:pPr>
            <a:r>
              <a:rPr lang="en-US" sz="2800">
                <a:effectLst/>
                <a:latin typeface="Times New Roman" panose="02020603050405020304" pitchFamily="18" charset="0"/>
                <a:ea typeface="Calibri" panose="020F0502020204030204" pitchFamily="34" charset="0"/>
                <a:cs typeface="Times New Roman" panose="02020603050405020304" pitchFamily="18" charset="0"/>
              </a:rPr>
              <a:t>Đổi 0 thành 1 và 1 thành 0</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2D707D0-B4CF-4FA7-97A4-A4B89A0A7C2C}"/>
                  </a:ext>
                </a:extLst>
              </p:cNvPr>
              <p:cNvSpPr txBox="1"/>
              <p:nvPr/>
            </p:nvSpPr>
            <p:spPr>
              <a:xfrm>
                <a:off x="576197" y="2501267"/>
                <a:ext cx="6976998" cy="1953805"/>
              </a:xfrm>
              <a:prstGeom prst="rect">
                <a:avLst/>
              </a:prstGeom>
              <a:noFill/>
            </p:spPr>
            <p:txBody>
              <a:bodyPr wrap="square">
                <a:spAutoFit/>
              </a:bodyPr>
              <a:lstStyle/>
              <a:p>
                <a:pPr>
                  <a:lnSpc>
                    <a:spcPct val="107000"/>
                  </a:lnSpc>
                  <a:spcAft>
                    <a:spcPts val="800"/>
                  </a:spcAft>
                </a:pPr>
                <a:r>
                  <a:rPr lang="en-US" sz="2400" b="1">
                    <a:effectLst/>
                    <a:latin typeface="Times New Roman" panose="02020603050405020304" pitchFamily="18" charset="0"/>
                    <a:ea typeface="Calibri" panose="020F0502020204030204" pitchFamily="34" charset="0"/>
                    <a:cs typeface="Times New Roman" panose="02020603050405020304" pitchFamily="18" charset="0"/>
                  </a:rPr>
                  <a:t>Ví dụ</a:t>
                </a:r>
                <a:r>
                  <a:rPr lang="en-US" sz="2400">
                    <a:effectLst/>
                    <a:latin typeface="Times New Roman" panose="02020603050405020304" pitchFamily="18" charset="0"/>
                    <a:ea typeface="Calibri" panose="020F0502020204030204" pitchFamily="34" charset="0"/>
                    <a:cs typeface="Times New Roman" panose="02020603050405020304" pitchFamily="18" charset="0"/>
                  </a:rPr>
                  <a:t>:</a:t>
                </a:r>
              </a:p>
              <a:p>
                <a:pPr>
                  <a:lnSpc>
                    <a:spcPct val="107000"/>
                  </a:lnSpc>
                  <a:spcAft>
                    <a:spcPts val="800"/>
                  </a:spcAft>
                </a:pPr>
                <a:r>
                  <a:rPr lang="en-US" sz="2400" b="1">
                    <a:effectLst/>
                    <a:latin typeface="Times New Roman" panose="02020603050405020304" pitchFamily="18" charset="0"/>
                    <a:ea typeface="Calibri" panose="020F0502020204030204" pitchFamily="34" charset="0"/>
                    <a:cs typeface="Times New Roman" panose="02020603050405020304" pitchFamily="18" charset="0"/>
                  </a:rPr>
                  <a:t>F    =    x . y  +  </a:t>
                </a:r>
                <a14:m>
                  <m:oMath xmlns:m="http://schemas.openxmlformats.org/officeDocument/2006/math">
                    <m:acc>
                      <m:accPr>
                        <m:chr m:val="̅"/>
                        <m:ctrlPr>
                          <a:rPr lang="en-US" sz="2400" b="1"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2400" b="1" i="1">
                            <a:effectLst/>
                            <a:latin typeface="Cambria Math" panose="02040503050406030204" pitchFamily="18" charset="0"/>
                            <a:ea typeface="Calibri" panose="020F0502020204030204" pitchFamily="34" charset="0"/>
                            <a:cs typeface="Times New Roman" panose="02020603050405020304" pitchFamily="18" charset="0"/>
                          </a:rPr>
                          <m:t>𝒙</m:t>
                        </m:r>
                      </m:e>
                    </m:acc>
                    <m:r>
                      <a:rPr lang="en-US" sz="2400" b="1" i="1">
                        <a:effectLst/>
                        <a:latin typeface="Cambria Math" panose="02040503050406030204" pitchFamily="18" charset="0"/>
                        <a:ea typeface="Calibri" panose="020F0502020204030204" pitchFamily="34" charset="0"/>
                        <a:cs typeface="Times New Roman" panose="02020603050405020304" pitchFamily="18" charset="0"/>
                      </a:rPr>
                      <m:t> .  </m:t>
                    </m:r>
                    <m:acc>
                      <m:accPr>
                        <m:chr m:val="̅"/>
                        <m:ctrlPr>
                          <a:rPr lang="en-US" sz="2400" b="1"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2400" b="1" i="1">
                            <a:effectLst/>
                            <a:latin typeface="Cambria Math" panose="02040503050406030204" pitchFamily="18" charset="0"/>
                            <a:ea typeface="Calibri" panose="020F0502020204030204" pitchFamily="34" charset="0"/>
                            <a:cs typeface="Times New Roman" panose="02020603050405020304" pitchFamily="18" charset="0"/>
                          </a:rPr>
                          <m:t>𝒚</m:t>
                        </m:r>
                      </m:e>
                    </m:acc>
                    <m:r>
                      <a:rPr lang="en-US" sz="2400" b="1" i="1">
                        <a:effectLst/>
                        <a:latin typeface="Cambria Math" panose="02040503050406030204" pitchFamily="18" charset="0"/>
                        <a:ea typeface="Calibri" panose="020F0502020204030204" pitchFamily="34" charset="0"/>
                        <a:cs typeface="Times New Roman" panose="02020603050405020304" pitchFamily="18" charset="0"/>
                      </a:rPr>
                      <m:t> .  </m:t>
                    </m:r>
                    <m:r>
                      <a:rPr lang="en-US" sz="2400" b="1" i="1">
                        <a:effectLst/>
                        <a:latin typeface="Cambria Math" panose="02040503050406030204" pitchFamily="18" charset="0"/>
                        <a:ea typeface="Calibri" panose="020F0502020204030204" pitchFamily="34" charset="0"/>
                        <a:cs typeface="Times New Roman" panose="02020603050405020304" pitchFamily="18" charset="0"/>
                      </a:rPr>
                      <m:t>𝒛</m:t>
                    </m:r>
                  </m:oMath>
                </a14:m>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Lấy đối ngẫu : (x + y) . ( </a:t>
                </a:r>
                <a14:m>
                  <m:oMath xmlns:m="http://schemas.openxmlformats.org/officeDocument/2006/math">
                    <m:acc>
                      <m:accPr>
                        <m:chr m:val="̅"/>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𝑥</m:t>
                        </m:r>
                      </m:e>
                    </m:acc>
                    <m:r>
                      <a:rPr lang="en-US" sz="2400" i="1">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𝑦</m:t>
                        </m:r>
                      </m:e>
                    </m:acc>
                    <m:r>
                      <a:rPr lang="en-US" sz="2400" i="1">
                        <a:effectLst/>
                        <a:latin typeface="Cambria Math" panose="02040503050406030204" pitchFamily="18" charset="0"/>
                        <a:ea typeface="Calibri" panose="020F0502020204030204" pitchFamily="34" charset="0"/>
                        <a:cs typeface="Times New Roman" panose="02020603050405020304" pitchFamily="18" charset="0"/>
                      </a:rPr>
                      <m:t>+</m:t>
                    </m:r>
                    <m:r>
                      <a:rPr lang="en-US" sz="2400" i="1">
                        <a:effectLst/>
                        <a:latin typeface="Cambria Math" panose="02040503050406030204" pitchFamily="18" charset="0"/>
                        <a:ea typeface="Calibri" panose="020F0502020204030204" pitchFamily="34" charset="0"/>
                        <a:cs typeface="Times New Roman" panose="02020603050405020304" pitchFamily="18" charset="0"/>
                      </a:rPr>
                      <m:t>𝑧</m:t>
                    </m:r>
                    <m:r>
                      <a:rPr lang="en-US" sz="2400" i="1">
                        <a:effectLst/>
                        <a:latin typeface="Cambria Math" panose="02040503050406030204" pitchFamily="18" charset="0"/>
                        <a:ea typeface="Calibri" panose="020F0502020204030204" pitchFamily="34" charset="0"/>
                        <a:cs typeface="Times New Roman" panose="02020603050405020304" pitchFamily="18" charset="0"/>
                      </a:rPr>
                      <m:t> )</m:t>
                    </m:r>
                  </m:oMath>
                </a14:m>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2400">
                    <a:effectLst/>
                    <a:latin typeface="Times New Roman" panose="02020603050405020304" pitchFamily="18" charset="0"/>
                    <a:ea typeface="Times New Roman" panose="02020603050405020304" pitchFamily="18" charset="0"/>
                    <a:cs typeface="Times New Roman" panose="02020603050405020304" pitchFamily="18" charset="0"/>
                  </a:rPr>
                  <a:t>Bù các biến  </a:t>
                </a:r>
                <a14:m>
                  <m:oMath xmlns:m="http://schemas.openxmlformats.org/officeDocument/2006/math">
                    <m:acc>
                      <m:accPr>
                        <m:chr m:val="̅"/>
                        <m:ctrlPr>
                          <a:rPr lang="en-US" sz="2400" b="1"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2400" b="1" i="1">
                            <a:effectLst/>
                            <a:latin typeface="Cambria Math" panose="02040503050406030204" pitchFamily="18" charset="0"/>
                            <a:ea typeface="Calibri" panose="020F0502020204030204" pitchFamily="34" charset="0"/>
                            <a:cs typeface="Times New Roman" panose="02020603050405020304" pitchFamily="18" charset="0"/>
                          </a:rPr>
                          <m:t>𝑭</m:t>
                        </m:r>
                      </m:e>
                    </m:acc>
                    <m:r>
                      <a:rPr lang="en-US" sz="2400" b="1" i="1">
                        <a:effectLst/>
                        <a:latin typeface="Cambria Math" panose="02040503050406030204" pitchFamily="18" charset="0"/>
                        <a:ea typeface="Calibri" panose="020F0502020204030204" pitchFamily="34" charset="0"/>
                        <a:cs typeface="Times New Roman" panose="02020603050405020304" pitchFamily="18" charset="0"/>
                      </a:rPr>
                      <m:t> </m:t>
                    </m:r>
                  </m:oMath>
                </a14:m>
                <a:r>
                  <a:rPr lang="en-US" sz="2400" b="1">
                    <a:effectLst/>
                    <a:latin typeface="Times New Roman" panose="02020603050405020304" pitchFamily="18" charset="0"/>
                    <a:ea typeface="Calibri" panose="020F0502020204030204" pitchFamily="34" charset="0"/>
                    <a:cs typeface="Times New Roman" panose="02020603050405020304" pitchFamily="18" charset="0"/>
                  </a:rPr>
                  <a:t>=  ( </a:t>
                </a:r>
                <a14:m>
                  <m:oMath xmlns:m="http://schemas.openxmlformats.org/officeDocument/2006/math">
                    <m:acc>
                      <m:accPr>
                        <m:chr m:val="̅"/>
                        <m:ctrlPr>
                          <a:rPr lang="en-US" sz="2400" b="1"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2400" b="1" i="1">
                            <a:effectLst/>
                            <a:latin typeface="Cambria Math" panose="02040503050406030204" pitchFamily="18" charset="0"/>
                            <a:ea typeface="Calibri" panose="020F0502020204030204" pitchFamily="34" charset="0"/>
                            <a:cs typeface="Times New Roman" panose="02020603050405020304" pitchFamily="18" charset="0"/>
                          </a:rPr>
                          <m:t>𝒙</m:t>
                        </m:r>
                      </m:e>
                    </m:acc>
                    <m:r>
                      <a:rPr lang="en-US" sz="2400" b="1" i="1">
                        <a:effectLst/>
                        <a:latin typeface="Cambria Math" panose="02040503050406030204" pitchFamily="18" charset="0"/>
                        <a:ea typeface="Calibri" panose="020F0502020204030204" pitchFamily="34" charset="0"/>
                        <a:cs typeface="Times New Roman" panose="02020603050405020304" pitchFamily="18" charset="0"/>
                      </a:rPr>
                      <m:t>+ </m:t>
                    </m:r>
                    <m:acc>
                      <m:accPr>
                        <m:chr m:val="̅"/>
                        <m:ctrlPr>
                          <a:rPr lang="en-US" sz="2400" b="1"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2400" b="1" i="1">
                            <a:effectLst/>
                            <a:latin typeface="Cambria Math" panose="02040503050406030204" pitchFamily="18" charset="0"/>
                            <a:ea typeface="Calibri" panose="020F0502020204030204" pitchFamily="34" charset="0"/>
                            <a:cs typeface="Times New Roman" panose="02020603050405020304" pitchFamily="18" charset="0"/>
                          </a:rPr>
                          <m:t>𝒚</m:t>
                        </m:r>
                      </m:e>
                    </m:acc>
                    <m:r>
                      <a:rPr lang="en-US" sz="2400" b="1" i="1">
                        <a:effectLst/>
                        <a:latin typeface="Cambria Math" panose="02040503050406030204" pitchFamily="18" charset="0"/>
                        <a:ea typeface="Calibri" panose="020F0502020204030204" pitchFamily="34" charset="0"/>
                        <a:cs typeface="Times New Roman" panose="02020603050405020304" pitchFamily="18" charset="0"/>
                      </a:rPr>
                      <m:t>  )</m:t>
                    </m:r>
                  </m:oMath>
                </a14:m>
                <a:r>
                  <a:rPr lang="en-US" sz="2400" b="1">
                    <a:effectLst/>
                    <a:latin typeface="Times New Roman" panose="02020603050405020304" pitchFamily="18" charset="0"/>
                    <a:ea typeface="Times New Roman" panose="02020603050405020304" pitchFamily="18" charset="0"/>
                    <a:cs typeface="Times New Roman" panose="02020603050405020304" pitchFamily="18" charset="0"/>
                  </a:rPr>
                  <a:t> . ( x + y + </a:t>
                </a:r>
                <a14:m>
                  <m:oMath xmlns:m="http://schemas.openxmlformats.org/officeDocument/2006/math">
                    <m:acc>
                      <m:accPr>
                        <m:chr m:val="̅"/>
                        <m:ctrlPr>
                          <a:rPr lang="en-US" sz="2400" b="1"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2400" b="1" i="1">
                            <a:effectLst/>
                            <a:latin typeface="Cambria Math" panose="02040503050406030204" pitchFamily="18" charset="0"/>
                            <a:ea typeface="Calibri" panose="020F0502020204030204" pitchFamily="34" charset="0"/>
                            <a:cs typeface="Times New Roman" panose="02020603050405020304" pitchFamily="18" charset="0"/>
                          </a:rPr>
                          <m:t>𝒛</m:t>
                        </m:r>
                      </m:e>
                    </m:acc>
                  </m:oMath>
                </a14:m>
                <a:r>
                  <a:rPr lang="en-US" sz="24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62D707D0-B4CF-4FA7-97A4-A4B89A0A7C2C}"/>
                  </a:ext>
                </a:extLst>
              </p:cNvPr>
              <p:cNvSpPr txBox="1">
                <a:spLocks noRot="1" noChangeAspect="1" noMove="1" noResize="1" noEditPoints="1" noAdjustHandles="1" noChangeArrowheads="1" noChangeShapeType="1" noTextEdit="1"/>
              </p:cNvSpPr>
              <p:nvPr/>
            </p:nvSpPr>
            <p:spPr>
              <a:xfrm>
                <a:off x="576197" y="2501267"/>
                <a:ext cx="6976998" cy="1953805"/>
              </a:xfrm>
              <a:prstGeom prst="rect">
                <a:avLst/>
              </a:prstGeom>
              <a:blipFill>
                <a:blip r:embed="rId2"/>
                <a:stretch>
                  <a:fillRect l="-1399" t="-2492" b="-6231"/>
                </a:stretch>
              </a:blipFill>
            </p:spPr>
            <p:txBody>
              <a:bodyPr/>
              <a:lstStyle/>
              <a:p>
                <a:r>
                  <a:rPr lang="en-US">
                    <a:noFill/>
                  </a:rPr>
                  <a:t> </a:t>
                </a:r>
              </a:p>
            </p:txBody>
          </p:sp>
        </mc:Fallback>
      </mc:AlternateContent>
    </p:spTree>
    <p:extLst>
      <p:ext uri="{BB962C8B-B14F-4D97-AF65-F5344CB8AC3E}">
        <p14:creationId xmlns:p14="http://schemas.microsoft.com/office/powerpoint/2010/main" val="2496775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52A1EA-2B67-4523-BF33-76F7D5E54FD3}"/>
              </a:ext>
            </a:extLst>
          </p:cNvPr>
          <p:cNvSpPr>
            <a:spLocks noGrp="1"/>
          </p:cNvSpPr>
          <p:nvPr>
            <p:ph type="title"/>
          </p:nvPr>
        </p:nvSpPr>
        <p:spPr>
          <a:xfrm>
            <a:off x="720000" y="156926"/>
            <a:ext cx="7704000" cy="572700"/>
          </a:xfrm>
        </p:spPr>
        <p:txBody>
          <a:bodyPr/>
          <a:lstStyle/>
          <a:p>
            <a:pPr algn="ctr"/>
            <a:r>
              <a:rPr lang="en-US" b="1">
                <a:latin typeface="Times New Roman" panose="02020603050405020304" pitchFamily="18" charset="0"/>
                <a:cs typeface="Times New Roman" panose="02020603050405020304" pitchFamily="18" charset="0"/>
              </a:rPr>
              <a:t>Biểu diễn hàm Boolean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EF6DCD8-C70E-4157-93E4-2083DBAA8109}"/>
                  </a:ext>
                </a:extLst>
              </p:cNvPr>
              <p:cNvSpPr txBox="1"/>
              <p:nvPr/>
            </p:nvSpPr>
            <p:spPr>
              <a:xfrm>
                <a:off x="613775" y="964504"/>
                <a:ext cx="7704000" cy="3534878"/>
              </a:xfrm>
              <a:prstGeom prst="rect">
                <a:avLst/>
              </a:prstGeom>
              <a:noFill/>
            </p:spPr>
            <p:txBody>
              <a:bodyPr wrap="square" rtlCol="0">
                <a:spAutoFit/>
              </a:bodyPr>
              <a:lstStyle/>
              <a:p>
                <a:pPr>
                  <a:lnSpc>
                    <a:spcPct val="107000"/>
                  </a:lnSpc>
                  <a:spcAft>
                    <a:spcPts val="800"/>
                  </a:spcAft>
                </a:pPr>
                <a:r>
                  <a:rPr lang="en-US" sz="2400" b="1">
                    <a:effectLst/>
                    <a:latin typeface="Times New Roman" panose="02020603050405020304" pitchFamily="18" charset="0"/>
                    <a:ea typeface="Calibri" panose="020F0502020204030204" pitchFamily="34" charset="0"/>
                    <a:cs typeface="Times New Roman" panose="02020603050405020304" pitchFamily="18" charset="0"/>
                  </a:rPr>
                  <a:t>Bảng trạng thái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Bảng trạng thái gồm  các cột, liệt kê giá trị  (trạng thái) mỗi biến  theo từng cột và giá trị  hàm theo một cột riêng  (thường là bên  phải  bảng).</a:t>
                </a:r>
              </a:p>
              <a:p>
                <a:pPr>
                  <a:lnSpc>
                    <a:spcPct val="107000"/>
                  </a:lnSpc>
                  <a:spcAft>
                    <a:spcPts val="80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Bảng trạng thái còn  được gọi là bảng sự  thật hay bảng chân trị.</a:t>
                </a:r>
              </a:p>
              <a:p>
                <a:pPr>
                  <a:lnSpc>
                    <a:spcPct val="107000"/>
                  </a:lnSpc>
                  <a:spcAft>
                    <a:spcPts val="80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Số hàng của bảng là </a:t>
                </a:r>
                <a14:m>
                  <m:oMath xmlns:m="http://schemas.openxmlformats.org/officeDocument/2006/math">
                    <m:sSup>
                      <m:sSup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400" i="1">
                            <a:effectLst/>
                            <a:latin typeface="Cambria Math" panose="02040503050406030204" pitchFamily="18" charset="0"/>
                            <a:ea typeface="Calibri" panose="020F0502020204030204" pitchFamily="34" charset="0"/>
                            <a:cs typeface="Times New Roman" panose="02020603050405020304" pitchFamily="18" charset="0"/>
                          </a:rPr>
                          <m:t>2</m:t>
                        </m:r>
                      </m:e>
                      <m:sup>
                        <m:r>
                          <a:rPr lang="en-US" sz="2400" i="1">
                            <a:effectLst/>
                            <a:latin typeface="Cambria Math" panose="02040503050406030204" pitchFamily="18" charset="0"/>
                            <a:ea typeface="Calibri" panose="020F0502020204030204" pitchFamily="34" charset="0"/>
                            <a:cs typeface="Times New Roman" panose="02020603050405020304" pitchFamily="18" charset="0"/>
                          </a:rPr>
                          <m:t>𝑛</m:t>
                        </m:r>
                      </m:sup>
                    </m:sSup>
                  </m:oMath>
                </a14:m>
                <a:r>
                  <a:rPr lang="en-US" sz="2400">
                    <a:effectLst/>
                    <a:latin typeface="Times New Roman" panose="02020603050405020304" pitchFamily="18" charset="0"/>
                    <a:ea typeface="Times New Roman" panose="02020603050405020304" pitchFamily="18" charset="0"/>
                    <a:cs typeface="Times New Roman" panose="02020603050405020304" pitchFamily="18" charset="0"/>
                  </a:rPr>
                  <a:t> , n là số các biến nhị phân được sử dụng trong hàm</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id="{0EF6DCD8-C70E-4157-93E4-2083DBAA8109}"/>
                  </a:ext>
                </a:extLst>
              </p:cNvPr>
              <p:cNvSpPr txBox="1">
                <a:spLocks noRot="1" noChangeAspect="1" noMove="1" noResize="1" noEditPoints="1" noAdjustHandles="1" noChangeArrowheads="1" noChangeShapeType="1" noTextEdit="1"/>
              </p:cNvSpPr>
              <p:nvPr/>
            </p:nvSpPr>
            <p:spPr>
              <a:xfrm>
                <a:off x="613775" y="964504"/>
                <a:ext cx="7704000" cy="3534878"/>
              </a:xfrm>
              <a:prstGeom prst="rect">
                <a:avLst/>
              </a:prstGeom>
              <a:blipFill>
                <a:blip r:embed="rId2"/>
                <a:stretch>
                  <a:fillRect l="-1267" t="-1379" r="-554" b="-3103"/>
                </a:stretch>
              </a:blipFill>
            </p:spPr>
            <p:txBody>
              <a:bodyPr/>
              <a:lstStyle/>
              <a:p>
                <a:r>
                  <a:rPr lang="en-US">
                    <a:noFill/>
                  </a:rPr>
                  <a:t> </a:t>
                </a:r>
              </a:p>
            </p:txBody>
          </p:sp>
        </mc:Fallback>
      </mc:AlternateContent>
    </p:spTree>
    <p:extLst>
      <p:ext uri="{BB962C8B-B14F-4D97-AF65-F5344CB8AC3E}">
        <p14:creationId xmlns:p14="http://schemas.microsoft.com/office/powerpoint/2010/main" val="1899902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A2998123-7386-817E-06E0-ECED7DB39588}"/>
              </a:ext>
            </a:extLst>
          </p:cNvPr>
          <p:cNvSpPr/>
          <p:nvPr/>
        </p:nvSpPr>
        <p:spPr>
          <a:xfrm>
            <a:off x="835689" y="390747"/>
            <a:ext cx="7472621" cy="1363626"/>
          </a:xfrm>
          <a:prstGeom prst="roundRect">
            <a:avLst>
              <a:gd name="adj" fmla="val 8499"/>
            </a:avLst>
          </a:prstGeom>
          <a:solidFill>
            <a:srgbClr val="EEB3AA"/>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a:effectLst/>
                <a:latin typeface="Amatic SC" panose="00000500000000000000" pitchFamily="2" charset="-79"/>
                <a:ea typeface="Calibri" panose="020F0502020204030204" pitchFamily="34" charset="0"/>
                <a:cs typeface="Amatic SC" panose="00000500000000000000" pitchFamily="2" charset="-79"/>
              </a:rPr>
              <a:t>Digital circuits</a:t>
            </a:r>
            <a:endParaRPr lang="en-GB" sz="3600">
              <a:solidFill>
                <a:srgbClr val="3D4258"/>
              </a:solidFill>
              <a:latin typeface="Amatic SC" panose="00000500000000000000" pitchFamily="2" charset="-79"/>
              <a:cs typeface="Amatic SC" panose="00000500000000000000" pitchFamily="2" charset="-79"/>
            </a:endParaRPr>
          </a:p>
        </p:txBody>
      </p:sp>
      <p:sp>
        <p:nvSpPr>
          <p:cNvPr id="15" name="TextBox 14">
            <a:extLst>
              <a:ext uri="{FF2B5EF4-FFF2-40B4-BE49-F238E27FC236}">
                <a16:creationId xmlns:a16="http://schemas.microsoft.com/office/drawing/2014/main" id="{07C93A9E-67EC-61F5-C45C-9054A908DD16}"/>
              </a:ext>
            </a:extLst>
          </p:cNvPr>
          <p:cNvSpPr txBox="1"/>
          <p:nvPr/>
        </p:nvSpPr>
        <p:spPr>
          <a:xfrm>
            <a:off x="835689" y="1955279"/>
            <a:ext cx="5161074" cy="715089"/>
          </a:xfrm>
          <a:prstGeom prst="roundRect">
            <a:avLst/>
          </a:prstGeom>
          <a:solidFill>
            <a:srgbClr val="FCCD9E"/>
          </a:solidFill>
          <a:effectLst>
            <a:outerShdw blurRad="50800" dist="38100" dir="2700000" algn="tl" rotWithShape="0">
              <a:prstClr val="black">
                <a:alpha val="40000"/>
              </a:prstClr>
            </a:outerShdw>
          </a:effectLst>
        </p:spPr>
        <p:txBody>
          <a:bodyPr wrap="square">
            <a:spAutoFit/>
          </a:bodyPr>
          <a:lstStyle/>
          <a:p>
            <a:r>
              <a:rPr lang="en-US" sz="1800" b="1">
                <a:solidFill>
                  <a:srgbClr val="3D4258"/>
                </a:solidFill>
                <a:latin typeface="Times New Roman" panose="02020603050405020304" pitchFamily="18" charset="0"/>
                <a:ea typeface="Calibri" panose="020F0502020204030204" pitchFamily="34" charset="0"/>
              </a:rPr>
              <a:t>Là các mạch điện tử sử dụng các linh kiện bán dẫn để xử lý hoặc lưu trữ các tín hiệu kỹ thuật số. </a:t>
            </a:r>
            <a:endParaRPr lang="en-GB" sz="1800" b="1">
              <a:solidFill>
                <a:srgbClr val="3D4258"/>
              </a:solidFill>
            </a:endParaRPr>
          </a:p>
        </p:txBody>
      </p:sp>
      <p:pic>
        <p:nvPicPr>
          <p:cNvPr id="2050" name="Picture 2" descr="Linh kiện điện tử chủ động và thụ động - Tin tức công nghiệp - Tin tức -  Công ty TNHH Công nghệ Hàng Châu NeoDen">
            <a:extLst>
              <a:ext uri="{FF2B5EF4-FFF2-40B4-BE49-F238E27FC236}">
                <a16:creationId xmlns:a16="http://schemas.microsoft.com/office/drawing/2014/main" id="{4C0E0088-46C8-8BF0-EF39-E637D23FB3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4371" y="2871274"/>
            <a:ext cx="4033939" cy="221026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hận thiết kế mạch Điện Tử theo yêu cầu">
            <a:extLst>
              <a:ext uri="{FF2B5EF4-FFF2-40B4-BE49-F238E27FC236}">
                <a16:creationId xmlns:a16="http://schemas.microsoft.com/office/drawing/2014/main" id="{B268085F-2F53-C83E-56D8-25791ABDFB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689" y="2871274"/>
            <a:ext cx="3396152" cy="2210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553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52A1EA-2B67-4523-BF33-76F7D5E54FD3}"/>
              </a:ext>
            </a:extLst>
          </p:cNvPr>
          <p:cNvSpPr>
            <a:spLocks noGrp="1"/>
          </p:cNvSpPr>
          <p:nvPr>
            <p:ph type="title"/>
          </p:nvPr>
        </p:nvSpPr>
        <p:spPr>
          <a:xfrm>
            <a:off x="1145885" y="0"/>
            <a:ext cx="7704000" cy="572700"/>
          </a:xfrm>
        </p:spPr>
        <p:txBody>
          <a:bodyPr/>
          <a:lstStyle/>
          <a:p>
            <a:pPr algn="ctr"/>
            <a:r>
              <a:rPr lang="en-US" b="1">
                <a:latin typeface="Times New Roman" panose="02020603050405020304" pitchFamily="18" charset="0"/>
                <a:cs typeface="Times New Roman" panose="02020603050405020304" pitchFamily="18" charset="0"/>
              </a:rPr>
              <a:t>Biểu diễn hàm Boolean</a:t>
            </a:r>
            <a:br>
              <a:rPr lang="en-US" sz="3600">
                <a:effectLst/>
                <a:latin typeface="Times New Roman" panose="02020603050405020304" pitchFamily="18" charset="0"/>
                <a:ea typeface="Calibri" panose="020F0502020204030204" pitchFamily="34" charset="0"/>
                <a:cs typeface="Times New Roman" panose="02020603050405020304" pitchFamily="18" charset="0"/>
              </a:rPr>
            </a:br>
            <a:endParaRPr lang="en-US" b="1">
              <a:latin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0285D46C-E491-41BB-B2ED-276173B92E5C}"/>
              </a:ext>
            </a:extLst>
          </p:cNvPr>
          <p:cNvGraphicFramePr>
            <a:graphicFrameLocks noGrp="1"/>
          </p:cNvGraphicFramePr>
          <p:nvPr/>
        </p:nvGraphicFramePr>
        <p:xfrm>
          <a:off x="814192" y="729626"/>
          <a:ext cx="3106456" cy="4168053"/>
        </p:xfrm>
        <a:graphic>
          <a:graphicData uri="http://schemas.openxmlformats.org/drawingml/2006/table">
            <a:tbl>
              <a:tblPr firstRow="1" firstCol="1" lastRow="1" lastCol="1" bandRow="1" bandCol="1">
                <a:tableStyleId>{1CBBA77C-DB6C-4E68-9C8D-0BC9E4EDBF99}</a:tableStyleId>
              </a:tblPr>
              <a:tblGrid>
                <a:gridCol w="844986">
                  <a:extLst>
                    <a:ext uri="{9D8B030D-6E8A-4147-A177-3AD203B41FA5}">
                      <a16:colId xmlns:a16="http://schemas.microsoft.com/office/drawing/2014/main" val="558689307"/>
                    </a:ext>
                  </a:extLst>
                </a:gridCol>
                <a:gridCol w="721120">
                  <a:extLst>
                    <a:ext uri="{9D8B030D-6E8A-4147-A177-3AD203B41FA5}">
                      <a16:colId xmlns:a16="http://schemas.microsoft.com/office/drawing/2014/main" val="4062934350"/>
                    </a:ext>
                  </a:extLst>
                </a:gridCol>
                <a:gridCol w="668384">
                  <a:extLst>
                    <a:ext uri="{9D8B030D-6E8A-4147-A177-3AD203B41FA5}">
                      <a16:colId xmlns:a16="http://schemas.microsoft.com/office/drawing/2014/main" val="205061037"/>
                    </a:ext>
                  </a:extLst>
                </a:gridCol>
                <a:gridCol w="871966">
                  <a:extLst>
                    <a:ext uri="{9D8B030D-6E8A-4147-A177-3AD203B41FA5}">
                      <a16:colId xmlns:a16="http://schemas.microsoft.com/office/drawing/2014/main" val="279075711"/>
                    </a:ext>
                  </a:extLst>
                </a:gridCol>
              </a:tblGrid>
              <a:tr h="463421">
                <a:tc>
                  <a:txBody>
                    <a:bodyPr/>
                    <a:lstStyle/>
                    <a:p>
                      <a:pPr marL="68580" algn="ctr">
                        <a:lnSpc>
                          <a:spcPts val="1470"/>
                        </a:lnSpc>
                      </a:pPr>
                      <a:r>
                        <a:rPr lang="en-US" sz="1400" b="1">
                          <a:effectLst/>
                          <a:latin typeface="Times New Roman" panose="02020603050405020304" pitchFamily="18" charset="0"/>
                          <a:cs typeface="Times New Roman" panose="02020603050405020304" pitchFamily="18" charset="0"/>
                        </a:rPr>
                        <a:t>x</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solidFill>
                      <a:schemeClr val="accent4">
                        <a:lumMod val="75000"/>
                      </a:schemeClr>
                    </a:solidFill>
                  </a:tcPr>
                </a:tc>
                <a:tc>
                  <a:txBody>
                    <a:bodyPr/>
                    <a:lstStyle/>
                    <a:p>
                      <a:pPr marL="67945" marR="62230" algn="ctr">
                        <a:lnSpc>
                          <a:spcPts val="1470"/>
                        </a:lnSpc>
                        <a:spcAft>
                          <a:spcPts val="0"/>
                        </a:spcAft>
                      </a:pPr>
                      <a:r>
                        <a:rPr lang="en-US" sz="1400" b="1">
                          <a:effectLst/>
                          <a:latin typeface="Times New Roman" panose="02020603050405020304" pitchFamily="18" charset="0"/>
                          <a:cs typeface="Times New Roman" panose="02020603050405020304" pitchFamily="18" charset="0"/>
                        </a:rPr>
                        <a:t>y</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solidFill>
                      <a:schemeClr val="accent4">
                        <a:lumMod val="75000"/>
                      </a:schemeClr>
                    </a:solidFill>
                  </a:tcPr>
                </a:tc>
                <a:tc>
                  <a:txBody>
                    <a:bodyPr/>
                    <a:lstStyle/>
                    <a:p>
                      <a:pPr marL="77470" algn="ctr">
                        <a:lnSpc>
                          <a:spcPts val="1470"/>
                        </a:lnSpc>
                      </a:pPr>
                      <a:r>
                        <a:rPr lang="en-US" sz="1400" b="1">
                          <a:effectLst/>
                          <a:latin typeface="Times New Roman" panose="02020603050405020304" pitchFamily="18" charset="0"/>
                          <a:cs typeface="Times New Roman" panose="02020603050405020304" pitchFamily="18" charset="0"/>
                        </a:rPr>
                        <a:t>z</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solidFill>
                      <a:schemeClr val="accent4">
                        <a:lumMod val="75000"/>
                      </a:schemeClr>
                    </a:solidFill>
                  </a:tcPr>
                </a:tc>
                <a:tc>
                  <a:txBody>
                    <a:bodyPr/>
                    <a:lstStyle/>
                    <a:p>
                      <a:pPr marL="68580" algn="ctr">
                        <a:lnSpc>
                          <a:spcPts val="1470"/>
                        </a:lnSpc>
                      </a:pPr>
                      <a:r>
                        <a:rPr lang="vi-VN" sz="1400" b="1">
                          <a:effectLst/>
                          <a:latin typeface="Times New Roman" panose="02020603050405020304" pitchFamily="18" charset="0"/>
                          <a:cs typeface="Times New Roman" panose="02020603050405020304" pitchFamily="18" charset="0"/>
                        </a:rPr>
                        <a:t>f</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solidFill>
                      <a:schemeClr val="accent4">
                        <a:lumMod val="75000"/>
                      </a:schemeClr>
                    </a:solidFill>
                  </a:tcPr>
                </a:tc>
                <a:extLst>
                  <a:ext uri="{0D108BD9-81ED-4DB2-BD59-A6C34878D82A}">
                    <a16:rowId xmlns:a16="http://schemas.microsoft.com/office/drawing/2014/main" val="2318440666"/>
                  </a:ext>
                </a:extLst>
              </a:tr>
              <a:tr h="460685">
                <a:tc>
                  <a:txBody>
                    <a:bodyPr/>
                    <a:lstStyle/>
                    <a:p>
                      <a:pPr marL="68580" algn="ctr">
                        <a:lnSpc>
                          <a:spcPts val="1455"/>
                        </a:lnSpc>
                      </a:pPr>
                      <a:r>
                        <a:rPr lang="vi-VN" sz="1400" b="1">
                          <a:effectLst/>
                          <a:latin typeface="Times New Roman" panose="02020603050405020304" pitchFamily="18" charset="0"/>
                          <a:cs typeface="Times New Roman" panose="02020603050405020304" pitchFamily="18" charset="0"/>
                        </a:rPr>
                        <a:t>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77470" algn="ctr">
                        <a:lnSpc>
                          <a:spcPts val="1455"/>
                        </a:lnSpc>
                        <a:spcAft>
                          <a:spcPts val="0"/>
                        </a:spcAft>
                      </a:pPr>
                      <a:r>
                        <a:rPr lang="vi-VN" sz="1400" b="1">
                          <a:effectLst/>
                          <a:latin typeface="Times New Roman" panose="02020603050405020304" pitchFamily="18" charset="0"/>
                          <a:cs typeface="Times New Roman" panose="02020603050405020304" pitchFamily="18" charset="0"/>
                        </a:rPr>
                        <a:t>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3025" algn="ctr">
                        <a:lnSpc>
                          <a:spcPts val="1455"/>
                        </a:lnSpc>
                      </a:pPr>
                      <a:r>
                        <a:rPr lang="vi-VN" sz="1400" b="1">
                          <a:effectLst/>
                          <a:latin typeface="Times New Roman" panose="02020603050405020304" pitchFamily="18" charset="0"/>
                          <a:cs typeface="Times New Roman" panose="02020603050405020304" pitchFamily="18" charset="0"/>
                        </a:rPr>
                        <a:t>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gn="ctr">
                        <a:lnSpc>
                          <a:spcPts val="1455"/>
                        </a:lnSpc>
                      </a:pPr>
                      <a:r>
                        <a:rPr lang="vi-VN" sz="1400" b="1">
                          <a:effectLst/>
                          <a:latin typeface="Times New Roman" panose="02020603050405020304" pitchFamily="18" charset="0"/>
                          <a:cs typeface="Times New Roman" panose="02020603050405020304" pitchFamily="18" charset="0"/>
                        </a:rPr>
                        <a:t>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70396032"/>
                  </a:ext>
                </a:extLst>
              </a:tr>
              <a:tr h="463421">
                <a:tc>
                  <a:txBody>
                    <a:bodyPr/>
                    <a:lstStyle/>
                    <a:p>
                      <a:pPr marL="68580" algn="ctr">
                        <a:lnSpc>
                          <a:spcPts val="1470"/>
                        </a:lnSpc>
                      </a:pPr>
                      <a:r>
                        <a:rPr lang="vi-VN" sz="1400" b="1">
                          <a:effectLst/>
                          <a:latin typeface="Times New Roman" panose="02020603050405020304" pitchFamily="18" charset="0"/>
                          <a:cs typeface="Times New Roman" panose="02020603050405020304" pitchFamily="18" charset="0"/>
                        </a:rPr>
                        <a:t>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77470" algn="ctr">
                        <a:lnSpc>
                          <a:spcPts val="1470"/>
                        </a:lnSpc>
                        <a:spcAft>
                          <a:spcPts val="0"/>
                        </a:spcAft>
                      </a:pPr>
                      <a:r>
                        <a:rPr lang="vi-VN" sz="1400" b="1">
                          <a:effectLst/>
                          <a:latin typeface="Times New Roman" panose="02020603050405020304" pitchFamily="18" charset="0"/>
                          <a:cs typeface="Times New Roman" panose="02020603050405020304" pitchFamily="18" charset="0"/>
                        </a:rPr>
                        <a:t>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3025" algn="ctr">
                        <a:lnSpc>
                          <a:spcPts val="1470"/>
                        </a:lnSpc>
                      </a:pPr>
                      <a:r>
                        <a:rPr lang="vi-VN" sz="1400" b="1">
                          <a:effectLst/>
                          <a:latin typeface="Times New Roman" panose="02020603050405020304" pitchFamily="18" charset="0"/>
                          <a:cs typeface="Times New Roman" panose="02020603050405020304" pitchFamily="18" charset="0"/>
                        </a:rPr>
                        <a:t>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gn="ctr">
                        <a:lnSpc>
                          <a:spcPts val="1470"/>
                        </a:lnSpc>
                      </a:pPr>
                      <a:r>
                        <a:rPr lang="en-US" sz="1400" b="1">
                          <a:effectLst/>
                          <a:latin typeface="Times New Roman" panose="02020603050405020304" pitchFamily="18" charset="0"/>
                          <a:cs typeface="Times New Roman" panose="02020603050405020304" pitchFamily="18" charset="0"/>
                        </a:rPr>
                        <a:t>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24701822"/>
                  </a:ext>
                </a:extLst>
              </a:tr>
              <a:tr h="463421">
                <a:tc>
                  <a:txBody>
                    <a:bodyPr/>
                    <a:lstStyle/>
                    <a:p>
                      <a:pPr marL="68580" algn="ctr">
                        <a:lnSpc>
                          <a:spcPts val="1470"/>
                        </a:lnSpc>
                      </a:pPr>
                      <a:r>
                        <a:rPr lang="vi-VN" sz="1400" b="1">
                          <a:effectLst/>
                          <a:latin typeface="Times New Roman" panose="02020603050405020304" pitchFamily="18" charset="0"/>
                          <a:cs typeface="Times New Roman" panose="02020603050405020304" pitchFamily="18" charset="0"/>
                        </a:rPr>
                        <a:t>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77470" algn="ctr">
                        <a:lnSpc>
                          <a:spcPts val="1470"/>
                        </a:lnSpc>
                        <a:spcAft>
                          <a:spcPts val="0"/>
                        </a:spcAft>
                      </a:pPr>
                      <a:r>
                        <a:rPr lang="vi-VN" sz="1400" b="1">
                          <a:effectLst/>
                          <a:latin typeface="Times New Roman" panose="02020603050405020304" pitchFamily="18" charset="0"/>
                          <a:cs typeface="Times New Roman" panose="02020603050405020304" pitchFamily="18" charset="0"/>
                        </a:rPr>
                        <a:t>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3025" algn="ctr">
                        <a:lnSpc>
                          <a:spcPts val="1470"/>
                        </a:lnSpc>
                      </a:pPr>
                      <a:r>
                        <a:rPr lang="vi-VN" sz="1400" b="1">
                          <a:effectLst/>
                          <a:latin typeface="Times New Roman" panose="02020603050405020304" pitchFamily="18" charset="0"/>
                          <a:cs typeface="Times New Roman" panose="02020603050405020304" pitchFamily="18" charset="0"/>
                        </a:rPr>
                        <a:t>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gn="ctr">
                        <a:lnSpc>
                          <a:spcPts val="1470"/>
                        </a:lnSpc>
                      </a:pPr>
                      <a:r>
                        <a:rPr lang="en-US" sz="1400" b="1">
                          <a:effectLst/>
                          <a:latin typeface="Times New Roman" panose="02020603050405020304" pitchFamily="18" charset="0"/>
                          <a:cs typeface="Times New Roman" panose="02020603050405020304" pitchFamily="18" charset="0"/>
                        </a:rPr>
                        <a:t>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441318826"/>
                  </a:ext>
                </a:extLst>
              </a:tr>
              <a:tr h="463421">
                <a:tc>
                  <a:txBody>
                    <a:bodyPr/>
                    <a:lstStyle/>
                    <a:p>
                      <a:pPr marL="68580" algn="ctr">
                        <a:lnSpc>
                          <a:spcPts val="1470"/>
                        </a:lnSpc>
                      </a:pPr>
                      <a:r>
                        <a:rPr lang="vi-VN" sz="1400" b="1">
                          <a:effectLst/>
                          <a:latin typeface="Times New Roman" panose="02020603050405020304" pitchFamily="18" charset="0"/>
                          <a:cs typeface="Times New Roman" panose="02020603050405020304" pitchFamily="18" charset="0"/>
                        </a:rPr>
                        <a:t>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77470" algn="ctr">
                        <a:lnSpc>
                          <a:spcPts val="1470"/>
                        </a:lnSpc>
                        <a:spcAft>
                          <a:spcPts val="0"/>
                        </a:spcAft>
                      </a:pPr>
                      <a:r>
                        <a:rPr lang="vi-VN" sz="1400" b="1">
                          <a:effectLst/>
                          <a:latin typeface="Times New Roman" panose="02020603050405020304" pitchFamily="18" charset="0"/>
                          <a:cs typeface="Times New Roman" panose="02020603050405020304" pitchFamily="18" charset="0"/>
                        </a:rPr>
                        <a:t>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3025" algn="ctr">
                        <a:lnSpc>
                          <a:spcPts val="1470"/>
                        </a:lnSpc>
                      </a:pPr>
                      <a:r>
                        <a:rPr lang="vi-VN" sz="1400" b="1">
                          <a:effectLst/>
                          <a:latin typeface="Times New Roman" panose="02020603050405020304" pitchFamily="18" charset="0"/>
                          <a:cs typeface="Times New Roman" panose="02020603050405020304" pitchFamily="18" charset="0"/>
                        </a:rPr>
                        <a:t>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gn="ctr">
                        <a:lnSpc>
                          <a:spcPts val="1470"/>
                        </a:lnSpc>
                      </a:pPr>
                      <a:r>
                        <a:rPr lang="vi-VN" sz="1400" b="1">
                          <a:effectLst/>
                          <a:latin typeface="Times New Roman" panose="02020603050405020304" pitchFamily="18" charset="0"/>
                          <a:cs typeface="Times New Roman" panose="02020603050405020304" pitchFamily="18" charset="0"/>
                        </a:rPr>
                        <a:t>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625099430"/>
                  </a:ext>
                </a:extLst>
              </a:tr>
              <a:tr h="463421">
                <a:tc>
                  <a:txBody>
                    <a:bodyPr/>
                    <a:lstStyle/>
                    <a:p>
                      <a:pPr marL="68580" algn="ctr">
                        <a:lnSpc>
                          <a:spcPts val="1470"/>
                        </a:lnSpc>
                      </a:pPr>
                      <a:r>
                        <a:rPr lang="vi-VN" sz="1400" b="1">
                          <a:effectLst/>
                          <a:latin typeface="Times New Roman" panose="02020603050405020304" pitchFamily="18" charset="0"/>
                          <a:cs typeface="Times New Roman" panose="02020603050405020304" pitchFamily="18" charset="0"/>
                        </a:rPr>
                        <a:t>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77470" algn="ctr">
                        <a:lnSpc>
                          <a:spcPts val="1470"/>
                        </a:lnSpc>
                        <a:spcAft>
                          <a:spcPts val="0"/>
                        </a:spcAft>
                      </a:pPr>
                      <a:r>
                        <a:rPr lang="vi-VN" sz="1400" b="1">
                          <a:effectLst/>
                          <a:latin typeface="Times New Roman" panose="02020603050405020304" pitchFamily="18" charset="0"/>
                          <a:cs typeface="Times New Roman" panose="02020603050405020304" pitchFamily="18" charset="0"/>
                        </a:rPr>
                        <a:t>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3025" algn="ctr">
                        <a:lnSpc>
                          <a:spcPts val="1470"/>
                        </a:lnSpc>
                      </a:pPr>
                      <a:r>
                        <a:rPr lang="vi-VN" sz="1400" b="1">
                          <a:effectLst/>
                          <a:latin typeface="Times New Roman" panose="02020603050405020304" pitchFamily="18" charset="0"/>
                          <a:cs typeface="Times New Roman" panose="02020603050405020304" pitchFamily="18" charset="0"/>
                        </a:rPr>
                        <a:t>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gn="ctr">
                        <a:lnSpc>
                          <a:spcPts val="1470"/>
                        </a:lnSpc>
                      </a:pPr>
                      <a:r>
                        <a:rPr lang="vi-VN" sz="1400" b="1">
                          <a:effectLst/>
                          <a:latin typeface="Times New Roman" panose="02020603050405020304" pitchFamily="18" charset="0"/>
                          <a:cs typeface="Times New Roman" panose="02020603050405020304" pitchFamily="18" charset="0"/>
                        </a:rPr>
                        <a:t>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233334589"/>
                  </a:ext>
                </a:extLst>
              </a:tr>
              <a:tr h="463421">
                <a:tc>
                  <a:txBody>
                    <a:bodyPr/>
                    <a:lstStyle/>
                    <a:p>
                      <a:pPr marL="68580" algn="ctr">
                        <a:lnSpc>
                          <a:spcPts val="1470"/>
                        </a:lnSpc>
                      </a:pPr>
                      <a:r>
                        <a:rPr lang="vi-VN" sz="1400" b="1">
                          <a:effectLst/>
                          <a:latin typeface="Times New Roman" panose="02020603050405020304" pitchFamily="18" charset="0"/>
                          <a:cs typeface="Times New Roman" panose="02020603050405020304" pitchFamily="18" charset="0"/>
                        </a:rPr>
                        <a:t>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77470" algn="ctr">
                        <a:lnSpc>
                          <a:spcPts val="1470"/>
                        </a:lnSpc>
                        <a:spcAft>
                          <a:spcPts val="0"/>
                        </a:spcAft>
                      </a:pPr>
                      <a:r>
                        <a:rPr lang="vi-VN" sz="1400" b="1">
                          <a:effectLst/>
                          <a:latin typeface="Times New Roman" panose="02020603050405020304" pitchFamily="18" charset="0"/>
                          <a:cs typeface="Times New Roman" panose="02020603050405020304" pitchFamily="18" charset="0"/>
                        </a:rPr>
                        <a:t>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3025" algn="ctr">
                        <a:lnSpc>
                          <a:spcPts val="1470"/>
                        </a:lnSpc>
                      </a:pPr>
                      <a:r>
                        <a:rPr lang="vi-VN" sz="1400" b="1">
                          <a:effectLst/>
                          <a:latin typeface="Times New Roman" panose="02020603050405020304" pitchFamily="18" charset="0"/>
                          <a:cs typeface="Times New Roman" panose="02020603050405020304" pitchFamily="18" charset="0"/>
                        </a:rPr>
                        <a:t>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gn="ctr">
                        <a:lnSpc>
                          <a:spcPts val="1470"/>
                        </a:lnSpc>
                      </a:pPr>
                      <a:r>
                        <a:rPr lang="en-US" sz="1400" b="1">
                          <a:effectLst/>
                          <a:latin typeface="Times New Roman" panose="02020603050405020304" pitchFamily="18" charset="0"/>
                          <a:cs typeface="Times New Roman" panose="02020603050405020304" pitchFamily="18" charset="0"/>
                        </a:rPr>
                        <a:t>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250603141"/>
                  </a:ext>
                </a:extLst>
              </a:tr>
              <a:tr h="463421">
                <a:tc>
                  <a:txBody>
                    <a:bodyPr/>
                    <a:lstStyle/>
                    <a:p>
                      <a:pPr marL="68580" algn="ctr">
                        <a:lnSpc>
                          <a:spcPts val="1470"/>
                        </a:lnSpc>
                      </a:pPr>
                      <a:r>
                        <a:rPr lang="vi-VN" sz="1400" b="1">
                          <a:effectLst/>
                          <a:latin typeface="Times New Roman" panose="02020603050405020304" pitchFamily="18" charset="0"/>
                          <a:cs typeface="Times New Roman" panose="02020603050405020304" pitchFamily="18" charset="0"/>
                        </a:rPr>
                        <a:t>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77470" algn="ctr">
                        <a:lnSpc>
                          <a:spcPts val="1470"/>
                        </a:lnSpc>
                        <a:spcAft>
                          <a:spcPts val="0"/>
                        </a:spcAft>
                      </a:pPr>
                      <a:r>
                        <a:rPr lang="vi-VN" sz="1400" b="1">
                          <a:effectLst/>
                          <a:latin typeface="Times New Roman" panose="02020603050405020304" pitchFamily="18" charset="0"/>
                          <a:cs typeface="Times New Roman" panose="02020603050405020304" pitchFamily="18" charset="0"/>
                        </a:rPr>
                        <a:t>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3025" algn="ctr">
                        <a:lnSpc>
                          <a:spcPts val="1470"/>
                        </a:lnSpc>
                      </a:pPr>
                      <a:r>
                        <a:rPr lang="vi-VN" sz="1400" b="1">
                          <a:effectLst/>
                          <a:latin typeface="Times New Roman" panose="02020603050405020304" pitchFamily="18" charset="0"/>
                          <a:cs typeface="Times New Roman" panose="02020603050405020304" pitchFamily="18" charset="0"/>
                        </a:rPr>
                        <a:t>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gn="ctr">
                        <a:lnSpc>
                          <a:spcPts val="1470"/>
                        </a:lnSpc>
                      </a:pPr>
                      <a:r>
                        <a:rPr lang="en-US" sz="1400" b="1">
                          <a:effectLst/>
                          <a:latin typeface="Times New Roman" panose="02020603050405020304" pitchFamily="18" charset="0"/>
                          <a:cs typeface="Times New Roman" panose="02020603050405020304" pitchFamily="18" charset="0"/>
                        </a:rPr>
                        <a:t>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581005303"/>
                  </a:ext>
                </a:extLst>
              </a:tr>
              <a:tr h="463421">
                <a:tc>
                  <a:txBody>
                    <a:bodyPr/>
                    <a:lstStyle/>
                    <a:p>
                      <a:pPr marL="68580" algn="ctr">
                        <a:lnSpc>
                          <a:spcPts val="1470"/>
                        </a:lnSpc>
                      </a:pPr>
                      <a:r>
                        <a:rPr lang="vi-VN" sz="1400" b="1">
                          <a:effectLst/>
                          <a:latin typeface="Times New Roman" panose="02020603050405020304" pitchFamily="18" charset="0"/>
                          <a:cs typeface="Times New Roman" panose="02020603050405020304" pitchFamily="18" charset="0"/>
                        </a:rPr>
                        <a:t>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77470" algn="ctr">
                        <a:lnSpc>
                          <a:spcPts val="1470"/>
                        </a:lnSpc>
                        <a:spcAft>
                          <a:spcPts val="0"/>
                        </a:spcAft>
                      </a:pPr>
                      <a:r>
                        <a:rPr lang="vi-VN" sz="1400" b="1">
                          <a:effectLst/>
                          <a:latin typeface="Times New Roman" panose="02020603050405020304" pitchFamily="18" charset="0"/>
                          <a:cs typeface="Times New Roman" panose="02020603050405020304" pitchFamily="18" charset="0"/>
                        </a:rPr>
                        <a:t>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3025" algn="ctr">
                        <a:lnSpc>
                          <a:spcPts val="1470"/>
                        </a:lnSpc>
                      </a:pPr>
                      <a:r>
                        <a:rPr lang="vi-VN" sz="1400" b="1">
                          <a:effectLst/>
                          <a:latin typeface="Times New Roman" panose="02020603050405020304" pitchFamily="18" charset="0"/>
                          <a:cs typeface="Times New Roman" panose="02020603050405020304" pitchFamily="18" charset="0"/>
                        </a:rPr>
                        <a:t>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gn="ctr">
                        <a:lnSpc>
                          <a:spcPts val="1470"/>
                        </a:lnSpc>
                      </a:pPr>
                      <a:r>
                        <a:rPr lang="vi-VN" sz="1400" b="1">
                          <a:effectLst/>
                          <a:latin typeface="Times New Roman" panose="02020603050405020304" pitchFamily="18" charset="0"/>
                          <a:cs typeface="Times New Roman" panose="02020603050405020304" pitchFamily="18" charset="0"/>
                        </a:rPr>
                        <a:t>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959424161"/>
                  </a:ext>
                </a:extLst>
              </a:tr>
            </a:tbl>
          </a:graphicData>
        </a:graphic>
      </p:graphicFrame>
      <p:sp>
        <p:nvSpPr>
          <p:cNvPr id="9" name="Rectangle 8">
            <a:extLst>
              <a:ext uri="{FF2B5EF4-FFF2-40B4-BE49-F238E27FC236}">
                <a16:creationId xmlns:a16="http://schemas.microsoft.com/office/drawing/2014/main" id="{C6D3A72D-CA5A-47C7-84B8-78CE608D48E5}"/>
              </a:ext>
            </a:extLst>
          </p:cNvPr>
          <p:cNvSpPr/>
          <p:nvPr/>
        </p:nvSpPr>
        <p:spPr>
          <a:xfrm>
            <a:off x="3294346" y="1189972"/>
            <a:ext cx="325676" cy="3757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7D3557-8982-4455-A67E-E84FFD2CB694}"/>
              </a:ext>
            </a:extLst>
          </p:cNvPr>
          <p:cNvSpPr/>
          <p:nvPr/>
        </p:nvSpPr>
        <p:spPr>
          <a:xfrm>
            <a:off x="3294346" y="1534788"/>
            <a:ext cx="325676" cy="3757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04A643-BBBA-4B8F-8701-72278D924396}"/>
              </a:ext>
            </a:extLst>
          </p:cNvPr>
          <p:cNvSpPr/>
          <p:nvPr/>
        </p:nvSpPr>
        <p:spPr>
          <a:xfrm>
            <a:off x="3294346" y="2026099"/>
            <a:ext cx="325676" cy="3757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3AE52E-E95A-40DF-A682-6CF023CB96E4}"/>
              </a:ext>
            </a:extLst>
          </p:cNvPr>
          <p:cNvSpPr/>
          <p:nvPr/>
        </p:nvSpPr>
        <p:spPr>
          <a:xfrm>
            <a:off x="3294346" y="2437871"/>
            <a:ext cx="325676" cy="3757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B00BF8C-B847-498B-98BA-DAC6BC4F1EB2}"/>
              </a:ext>
            </a:extLst>
          </p:cNvPr>
          <p:cNvSpPr/>
          <p:nvPr/>
        </p:nvSpPr>
        <p:spPr>
          <a:xfrm>
            <a:off x="3294346" y="2978400"/>
            <a:ext cx="325676" cy="3757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2EDE58A-D6C1-413B-A262-59BECD33EC23}"/>
              </a:ext>
            </a:extLst>
          </p:cNvPr>
          <p:cNvSpPr/>
          <p:nvPr/>
        </p:nvSpPr>
        <p:spPr>
          <a:xfrm>
            <a:off x="3294346" y="3511107"/>
            <a:ext cx="325676" cy="3757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419580A-1D11-408E-8DF5-8FEF6E99C404}"/>
              </a:ext>
            </a:extLst>
          </p:cNvPr>
          <p:cNvSpPr/>
          <p:nvPr/>
        </p:nvSpPr>
        <p:spPr>
          <a:xfrm>
            <a:off x="3294346" y="3863073"/>
            <a:ext cx="325676" cy="3757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D72D57E-4E6F-499F-AB8E-5D59177BC4B8}"/>
              </a:ext>
            </a:extLst>
          </p:cNvPr>
          <p:cNvSpPr/>
          <p:nvPr/>
        </p:nvSpPr>
        <p:spPr>
          <a:xfrm>
            <a:off x="3294346" y="4250119"/>
            <a:ext cx="325676" cy="3757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7079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52A1EA-2B67-4523-BF33-76F7D5E54FD3}"/>
              </a:ext>
            </a:extLst>
          </p:cNvPr>
          <p:cNvSpPr>
            <a:spLocks noGrp="1"/>
          </p:cNvSpPr>
          <p:nvPr>
            <p:ph type="title"/>
          </p:nvPr>
        </p:nvSpPr>
        <p:spPr>
          <a:xfrm>
            <a:off x="1145885" y="0"/>
            <a:ext cx="7704000" cy="572700"/>
          </a:xfrm>
        </p:spPr>
        <p:txBody>
          <a:bodyPr/>
          <a:lstStyle/>
          <a:p>
            <a:pPr algn="ctr"/>
            <a:r>
              <a:rPr lang="en-US" b="1">
                <a:latin typeface="Times New Roman" panose="02020603050405020304" pitchFamily="18" charset="0"/>
                <a:cs typeface="Times New Roman" panose="02020603050405020304" pitchFamily="18" charset="0"/>
              </a:rPr>
              <a:t>Biểu diễn hàm Boolean</a:t>
            </a:r>
            <a:br>
              <a:rPr lang="en-US" sz="3600">
                <a:effectLst/>
                <a:latin typeface="Times New Roman" panose="02020603050405020304" pitchFamily="18" charset="0"/>
                <a:ea typeface="Calibri" panose="020F0502020204030204" pitchFamily="34" charset="0"/>
                <a:cs typeface="Times New Roman" panose="02020603050405020304" pitchFamily="18" charset="0"/>
              </a:rPr>
            </a:br>
            <a:endParaRPr lang="en-US" b="1">
              <a:latin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0285D46C-E491-41BB-B2ED-276173B92E5C}"/>
              </a:ext>
            </a:extLst>
          </p:cNvPr>
          <p:cNvGraphicFramePr>
            <a:graphicFrameLocks noGrp="1"/>
          </p:cNvGraphicFramePr>
          <p:nvPr/>
        </p:nvGraphicFramePr>
        <p:xfrm>
          <a:off x="814192" y="729626"/>
          <a:ext cx="3106456" cy="4168053"/>
        </p:xfrm>
        <a:graphic>
          <a:graphicData uri="http://schemas.openxmlformats.org/drawingml/2006/table">
            <a:tbl>
              <a:tblPr firstRow="1" firstCol="1" lastRow="1" lastCol="1" bandRow="1" bandCol="1">
                <a:tableStyleId>{1CBBA77C-DB6C-4E68-9C8D-0BC9E4EDBF99}</a:tableStyleId>
              </a:tblPr>
              <a:tblGrid>
                <a:gridCol w="844986">
                  <a:extLst>
                    <a:ext uri="{9D8B030D-6E8A-4147-A177-3AD203B41FA5}">
                      <a16:colId xmlns:a16="http://schemas.microsoft.com/office/drawing/2014/main" val="558689307"/>
                    </a:ext>
                  </a:extLst>
                </a:gridCol>
                <a:gridCol w="721120">
                  <a:extLst>
                    <a:ext uri="{9D8B030D-6E8A-4147-A177-3AD203B41FA5}">
                      <a16:colId xmlns:a16="http://schemas.microsoft.com/office/drawing/2014/main" val="4062934350"/>
                    </a:ext>
                  </a:extLst>
                </a:gridCol>
                <a:gridCol w="668384">
                  <a:extLst>
                    <a:ext uri="{9D8B030D-6E8A-4147-A177-3AD203B41FA5}">
                      <a16:colId xmlns:a16="http://schemas.microsoft.com/office/drawing/2014/main" val="205061037"/>
                    </a:ext>
                  </a:extLst>
                </a:gridCol>
                <a:gridCol w="871966">
                  <a:extLst>
                    <a:ext uri="{9D8B030D-6E8A-4147-A177-3AD203B41FA5}">
                      <a16:colId xmlns:a16="http://schemas.microsoft.com/office/drawing/2014/main" val="279075711"/>
                    </a:ext>
                  </a:extLst>
                </a:gridCol>
              </a:tblGrid>
              <a:tr h="463421">
                <a:tc>
                  <a:txBody>
                    <a:bodyPr/>
                    <a:lstStyle/>
                    <a:p>
                      <a:pPr marL="68580" algn="ctr">
                        <a:lnSpc>
                          <a:spcPts val="1470"/>
                        </a:lnSpc>
                      </a:pPr>
                      <a:r>
                        <a:rPr lang="en-US" sz="1400" b="1">
                          <a:effectLst/>
                          <a:latin typeface="Times New Roman" panose="02020603050405020304" pitchFamily="18" charset="0"/>
                          <a:cs typeface="Times New Roman" panose="02020603050405020304" pitchFamily="18" charset="0"/>
                        </a:rPr>
                        <a:t>x</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solidFill>
                      <a:schemeClr val="accent4">
                        <a:lumMod val="75000"/>
                      </a:schemeClr>
                    </a:solidFill>
                  </a:tcPr>
                </a:tc>
                <a:tc>
                  <a:txBody>
                    <a:bodyPr/>
                    <a:lstStyle/>
                    <a:p>
                      <a:pPr marL="67945" marR="62230" algn="ctr">
                        <a:lnSpc>
                          <a:spcPts val="1470"/>
                        </a:lnSpc>
                        <a:spcAft>
                          <a:spcPts val="0"/>
                        </a:spcAft>
                      </a:pPr>
                      <a:r>
                        <a:rPr lang="en-US" sz="1400" b="1">
                          <a:effectLst/>
                          <a:latin typeface="Times New Roman" panose="02020603050405020304" pitchFamily="18" charset="0"/>
                          <a:cs typeface="Times New Roman" panose="02020603050405020304" pitchFamily="18" charset="0"/>
                        </a:rPr>
                        <a:t>y</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solidFill>
                      <a:schemeClr val="accent4">
                        <a:lumMod val="75000"/>
                      </a:schemeClr>
                    </a:solidFill>
                  </a:tcPr>
                </a:tc>
                <a:tc>
                  <a:txBody>
                    <a:bodyPr/>
                    <a:lstStyle/>
                    <a:p>
                      <a:pPr marL="77470" algn="ctr">
                        <a:lnSpc>
                          <a:spcPts val="1470"/>
                        </a:lnSpc>
                      </a:pPr>
                      <a:r>
                        <a:rPr lang="en-US" sz="1400" b="1">
                          <a:effectLst/>
                          <a:latin typeface="Times New Roman" panose="02020603050405020304" pitchFamily="18" charset="0"/>
                          <a:cs typeface="Times New Roman" panose="02020603050405020304" pitchFamily="18" charset="0"/>
                        </a:rPr>
                        <a:t>z</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solidFill>
                      <a:schemeClr val="accent4">
                        <a:lumMod val="75000"/>
                      </a:schemeClr>
                    </a:solidFill>
                  </a:tcPr>
                </a:tc>
                <a:tc>
                  <a:txBody>
                    <a:bodyPr/>
                    <a:lstStyle/>
                    <a:p>
                      <a:pPr marL="68580" algn="ctr">
                        <a:lnSpc>
                          <a:spcPts val="1470"/>
                        </a:lnSpc>
                      </a:pPr>
                      <a:r>
                        <a:rPr lang="vi-VN" sz="1400" b="1">
                          <a:effectLst/>
                          <a:latin typeface="Times New Roman" panose="02020603050405020304" pitchFamily="18" charset="0"/>
                          <a:cs typeface="Times New Roman" panose="02020603050405020304" pitchFamily="18" charset="0"/>
                        </a:rPr>
                        <a:t>f</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solidFill>
                      <a:schemeClr val="accent4">
                        <a:lumMod val="75000"/>
                      </a:schemeClr>
                    </a:solidFill>
                  </a:tcPr>
                </a:tc>
                <a:extLst>
                  <a:ext uri="{0D108BD9-81ED-4DB2-BD59-A6C34878D82A}">
                    <a16:rowId xmlns:a16="http://schemas.microsoft.com/office/drawing/2014/main" val="2318440666"/>
                  </a:ext>
                </a:extLst>
              </a:tr>
              <a:tr h="460685">
                <a:tc>
                  <a:txBody>
                    <a:bodyPr/>
                    <a:lstStyle/>
                    <a:p>
                      <a:pPr marL="68580" algn="ctr">
                        <a:lnSpc>
                          <a:spcPts val="1455"/>
                        </a:lnSpc>
                      </a:pPr>
                      <a:r>
                        <a:rPr lang="vi-VN" sz="1400" b="1">
                          <a:effectLst/>
                          <a:latin typeface="Times New Roman" panose="02020603050405020304" pitchFamily="18" charset="0"/>
                          <a:cs typeface="Times New Roman" panose="02020603050405020304" pitchFamily="18" charset="0"/>
                        </a:rPr>
                        <a:t>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77470" algn="ctr">
                        <a:lnSpc>
                          <a:spcPts val="1455"/>
                        </a:lnSpc>
                        <a:spcAft>
                          <a:spcPts val="0"/>
                        </a:spcAft>
                      </a:pPr>
                      <a:r>
                        <a:rPr lang="vi-VN" sz="1400" b="1">
                          <a:effectLst/>
                          <a:latin typeface="Times New Roman" panose="02020603050405020304" pitchFamily="18" charset="0"/>
                          <a:cs typeface="Times New Roman" panose="02020603050405020304" pitchFamily="18" charset="0"/>
                        </a:rPr>
                        <a:t>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3025" algn="ctr">
                        <a:lnSpc>
                          <a:spcPts val="1455"/>
                        </a:lnSpc>
                      </a:pPr>
                      <a:r>
                        <a:rPr lang="vi-VN" sz="1400" b="1">
                          <a:effectLst/>
                          <a:latin typeface="Times New Roman" panose="02020603050405020304" pitchFamily="18" charset="0"/>
                          <a:cs typeface="Times New Roman" panose="02020603050405020304" pitchFamily="18" charset="0"/>
                        </a:rPr>
                        <a:t>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gn="ctr">
                        <a:lnSpc>
                          <a:spcPts val="1455"/>
                        </a:lnSpc>
                      </a:pPr>
                      <a:r>
                        <a:rPr lang="vi-VN" sz="1400" b="1">
                          <a:effectLst/>
                          <a:latin typeface="Times New Roman" panose="02020603050405020304" pitchFamily="18" charset="0"/>
                          <a:cs typeface="Times New Roman" panose="02020603050405020304" pitchFamily="18" charset="0"/>
                        </a:rPr>
                        <a:t>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70396032"/>
                  </a:ext>
                </a:extLst>
              </a:tr>
              <a:tr h="463421">
                <a:tc>
                  <a:txBody>
                    <a:bodyPr/>
                    <a:lstStyle/>
                    <a:p>
                      <a:pPr marL="68580" algn="ctr">
                        <a:lnSpc>
                          <a:spcPts val="1470"/>
                        </a:lnSpc>
                      </a:pPr>
                      <a:r>
                        <a:rPr lang="vi-VN" sz="1400" b="1">
                          <a:effectLst/>
                          <a:latin typeface="Times New Roman" panose="02020603050405020304" pitchFamily="18" charset="0"/>
                          <a:cs typeface="Times New Roman" panose="02020603050405020304" pitchFamily="18" charset="0"/>
                        </a:rPr>
                        <a:t>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77470" algn="ctr">
                        <a:lnSpc>
                          <a:spcPts val="1470"/>
                        </a:lnSpc>
                        <a:spcAft>
                          <a:spcPts val="0"/>
                        </a:spcAft>
                      </a:pPr>
                      <a:r>
                        <a:rPr lang="vi-VN" sz="1400" b="1">
                          <a:effectLst/>
                          <a:latin typeface="Times New Roman" panose="02020603050405020304" pitchFamily="18" charset="0"/>
                          <a:cs typeface="Times New Roman" panose="02020603050405020304" pitchFamily="18" charset="0"/>
                        </a:rPr>
                        <a:t>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3025" algn="ctr">
                        <a:lnSpc>
                          <a:spcPts val="1470"/>
                        </a:lnSpc>
                      </a:pPr>
                      <a:r>
                        <a:rPr lang="vi-VN" sz="1400" b="1">
                          <a:effectLst/>
                          <a:latin typeface="Times New Roman" panose="02020603050405020304" pitchFamily="18" charset="0"/>
                          <a:cs typeface="Times New Roman" panose="02020603050405020304" pitchFamily="18" charset="0"/>
                        </a:rPr>
                        <a:t>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gn="ctr">
                        <a:lnSpc>
                          <a:spcPts val="1470"/>
                        </a:lnSpc>
                      </a:pPr>
                      <a:r>
                        <a:rPr lang="en-US" sz="1400" b="1">
                          <a:effectLst/>
                          <a:latin typeface="Times New Roman" panose="02020603050405020304" pitchFamily="18" charset="0"/>
                          <a:cs typeface="Times New Roman" panose="02020603050405020304" pitchFamily="18" charset="0"/>
                        </a:rPr>
                        <a:t>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24701822"/>
                  </a:ext>
                </a:extLst>
              </a:tr>
              <a:tr h="463421">
                <a:tc>
                  <a:txBody>
                    <a:bodyPr/>
                    <a:lstStyle/>
                    <a:p>
                      <a:pPr marL="68580" algn="ctr">
                        <a:lnSpc>
                          <a:spcPts val="1470"/>
                        </a:lnSpc>
                      </a:pPr>
                      <a:r>
                        <a:rPr lang="vi-VN" sz="1400" b="1">
                          <a:effectLst/>
                          <a:latin typeface="Times New Roman" panose="02020603050405020304" pitchFamily="18" charset="0"/>
                          <a:cs typeface="Times New Roman" panose="02020603050405020304" pitchFamily="18" charset="0"/>
                        </a:rPr>
                        <a:t>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77470" algn="ctr">
                        <a:lnSpc>
                          <a:spcPts val="1470"/>
                        </a:lnSpc>
                        <a:spcAft>
                          <a:spcPts val="0"/>
                        </a:spcAft>
                      </a:pPr>
                      <a:r>
                        <a:rPr lang="vi-VN" sz="1400" b="1">
                          <a:effectLst/>
                          <a:latin typeface="Times New Roman" panose="02020603050405020304" pitchFamily="18" charset="0"/>
                          <a:cs typeface="Times New Roman" panose="02020603050405020304" pitchFamily="18" charset="0"/>
                        </a:rPr>
                        <a:t>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3025" algn="ctr">
                        <a:lnSpc>
                          <a:spcPts val="1470"/>
                        </a:lnSpc>
                      </a:pPr>
                      <a:r>
                        <a:rPr lang="vi-VN" sz="1400" b="1">
                          <a:effectLst/>
                          <a:latin typeface="Times New Roman" panose="02020603050405020304" pitchFamily="18" charset="0"/>
                          <a:cs typeface="Times New Roman" panose="02020603050405020304" pitchFamily="18" charset="0"/>
                        </a:rPr>
                        <a:t>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gn="ctr">
                        <a:lnSpc>
                          <a:spcPts val="1470"/>
                        </a:lnSpc>
                      </a:pPr>
                      <a:r>
                        <a:rPr lang="en-US" sz="1400" b="1">
                          <a:effectLst/>
                          <a:latin typeface="Times New Roman" panose="02020603050405020304" pitchFamily="18" charset="0"/>
                          <a:cs typeface="Times New Roman" panose="02020603050405020304" pitchFamily="18" charset="0"/>
                        </a:rPr>
                        <a:t>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441318826"/>
                  </a:ext>
                </a:extLst>
              </a:tr>
              <a:tr h="463421">
                <a:tc>
                  <a:txBody>
                    <a:bodyPr/>
                    <a:lstStyle/>
                    <a:p>
                      <a:pPr marL="68580" algn="ctr">
                        <a:lnSpc>
                          <a:spcPts val="1470"/>
                        </a:lnSpc>
                      </a:pPr>
                      <a:r>
                        <a:rPr lang="vi-VN" sz="1400" b="1">
                          <a:effectLst/>
                          <a:latin typeface="Times New Roman" panose="02020603050405020304" pitchFamily="18" charset="0"/>
                          <a:cs typeface="Times New Roman" panose="02020603050405020304" pitchFamily="18" charset="0"/>
                        </a:rPr>
                        <a:t>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77470" algn="ctr">
                        <a:lnSpc>
                          <a:spcPts val="1470"/>
                        </a:lnSpc>
                        <a:spcAft>
                          <a:spcPts val="0"/>
                        </a:spcAft>
                      </a:pPr>
                      <a:r>
                        <a:rPr lang="vi-VN" sz="1400" b="1">
                          <a:effectLst/>
                          <a:latin typeface="Times New Roman" panose="02020603050405020304" pitchFamily="18" charset="0"/>
                          <a:cs typeface="Times New Roman" panose="02020603050405020304" pitchFamily="18" charset="0"/>
                        </a:rPr>
                        <a:t>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3025" algn="ctr">
                        <a:lnSpc>
                          <a:spcPts val="1470"/>
                        </a:lnSpc>
                      </a:pPr>
                      <a:r>
                        <a:rPr lang="vi-VN" sz="1400" b="1">
                          <a:effectLst/>
                          <a:latin typeface="Times New Roman" panose="02020603050405020304" pitchFamily="18" charset="0"/>
                          <a:cs typeface="Times New Roman" panose="02020603050405020304" pitchFamily="18" charset="0"/>
                        </a:rPr>
                        <a:t>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gn="ctr">
                        <a:lnSpc>
                          <a:spcPts val="1470"/>
                        </a:lnSpc>
                      </a:pPr>
                      <a:r>
                        <a:rPr lang="vi-VN" sz="1400" b="1">
                          <a:effectLst/>
                          <a:latin typeface="Times New Roman" panose="02020603050405020304" pitchFamily="18" charset="0"/>
                          <a:cs typeface="Times New Roman" panose="02020603050405020304" pitchFamily="18" charset="0"/>
                        </a:rPr>
                        <a:t>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625099430"/>
                  </a:ext>
                </a:extLst>
              </a:tr>
              <a:tr h="463421">
                <a:tc>
                  <a:txBody>
                    <a:bodyPr/>
                    <a:lstStyle/>
                    <a:p>
                      <a:pPr marL="68580" algn="ctr">
                        <a:lnSpc>
                          <a:spcPts val="1470"/>
                        </a:lnSpc>
                      </a:pPr>
                      <a:r>
                        <a:rPr lang="vi-VN" sz="1400" b="1">
                          <a:effectLst/>
                          <a:latin typeface="Times New Roman" panose="02020603050405020304" pitchFamily="18" charset="0"/>
                          <a:cs typeface="Times New Roman" panose="02020603050405020304" pitchFamily="18" charset="0"/>
                        </a:rPr>
                        <a:t>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77470" algn="ctr">
                        <a:lnSpc>
                          <a:spcPts val="1470"/>
                        </a:lnSpc>
                        <a:spcAft>
                          <a:spcPts val="0"/>
                        </a:spcAft>
                      </a:pPr>
                      <a:r>
                        <a:rPr lang="vi-VN" sz="1400" b="1">
                          <a:effectLst/>
                          <a:latin typeface="Times New Roman" panose="02020603050405020304" pitchFamily="18" charset="0"/>
                          <a:cs typeface="Times New Roman" panose="02020603050405020304" pitchFamily="18" charset="0"/>
                        </a:rPr>
                        <a:t>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3025" algn="ctr">
                        <a:lnSpc>
                          <a:spcPts val="1470"/>
                        </a:lnSpc>
                      </a:pPr>
                      <a:r>
                        <a:rPr lang="vi-VN" sz="1400" b="1">
                          <a:effectLst/>
                          <a:latin typeface="Times New Roman" panose="02020603050405020304" pitchFamily="18" charset="0"/>
                          <a:cs typeface="Times New Roman" panose="02020603050405020304" pitchFamily="18" charset="0"/>
                        </a:rPr>
                        <a:t>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gn="ctr">
                        <a:lnSpc>
                          <a:spcPts val="1470"/>
                        </a:lnSpc>
                      </a:pPr>
                      <a:r>
                        <a:rPr lang="vi-VN" sz="1400" b="1">
                          <a:effectLst/>
                          <a:latin typeface="Times New Roman" panose="02020603050405020304" pitchFamily="18" charset="0"/>
                          <a:cs typeface="Times New Roman" panose="02020603050405020304" pitchFamily="18" charset="0"/>
                        </a:rPr>
                        <a:t>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233334589"/>
                  </a:ext>
                </a:extLst>
              </a:tr>
              <a:tr h="463421">
                <a:tc>
                  <a:txBody>
                    <a:bodyPr/>
                    <a:lstStyle/>
                    <a:p>
                      <a:pPr marL="68580" algn="ctr">
                        <a:lnSpc>
                          <a:spcPts val="1470"/>
                        </a:lnSpc>
                      </a:pPr>
                      <a:r>
                        <a:rPr lang="vi-VN" sz="1400" b="1">
                          <a:effectLst/>
                          <a:latin typeface="Times New Roman" panose="02020603050405020304" pitchFamily="18" charset="0"/>
                          <a:cs typeface="Times New Roman" panose="02020603050405020304" pitchFamily="18" charset="0"/>
                        </a:rPr>
                        <a:t>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77470" algn="ctr">
                        <a:lnSpc>
                          <a:spcPts val="1470"/>
                        </a:lnSpc>
                        <a:spcAft>
                          <a:spcPts val="0"/>
                        </a:spcAft>
                      </a:pPr>
                      <a:r>
                        <a:rPr lang="vi-VN" sz="1400" b="1">
                          <a:effectLst/>
                          <a:latin typeface="Times New Roman" panose="02020603050405020304" pitchFamily="18" charset="0"/>
                          <a:cs typeface="Times New Roman" panose="02020603050405020304" pitchFamily="18" charset="0"/>
                        </a:rPr>
                        <a:t>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3025" algn="ctr">
                        <a:lnSpc>
                          <a:spcPts val="1470"/>
                        </a:lnSpc>
                      </a:pPr>
                      <a:r>
                        <a:rPr lang="vi-VN" sz="1400" b="1">
                          <a:effectLst/>
                          <a:latin typeface="Times New Roman" panose="02020603050405020304" pitchFamily="18" charset="0"/>
                          <a:cs typeface="Times New Roman" panose="02020603050405020304" pitchFamily="18" charset="0"/>
                        </a:rPr>
                        <a:t>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gn="ctr">
                        <a:lnSpc>
                          <a:spcPts val="1470"/>
                        </a:lnSpc>
                      </a:pPr>
                      <a:r>
                        <a:rPr lang="en-US" sz="1400" b="1">
                          <a:effectLst/>
                          <a:latin typeface="Times New Roman" panose="02020603050405020304" pitchFamily="18" charset="0"/>
                          <a:cs typeface="Times New Roman" panose="02020603050405020304" pitchFamily="18" charset="0"/>
                        </a:rPr>
                        <a:t>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250603141"/>
                  </a:ext>
                </a:extLst>
              </a:tr>
              <a:tr h="463421">
                <a:tc>
                  <a:txBody>
                    <a:bodyPr/>
                    <a:lstStyle/>
                    <a:p>
                      <a:pPr marL="68580" algn="ctr">
                        <a:lnSpc>
                          <a:spcPts val="1470"/>
                        </a:lnSpc>
                      </a:pPr>
                      <a:r>
                        <a:rPr lang="vi-VN" sz="1400" b="1">
                          <a:effectLst/>
                          <a:latin typeface="Times New Roman" panose="02020603050405020304" pitchFamily="18" charset="0"/>
                          <a:cs typeface="Times New Roman" panose="02020603050405020304" pitchFamily="18" charset="0"/>
                        </a:rPr>
                        <a:t>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77470" algn="ctr">
                        <a:lnSpc>
                          <a:spcPts val="1470"/>
                        </a:lnSpc>
                        <a:spcAft>
                          <a:spcPts val="0"/>
                        </a:spcAft>
                      </a:pPr>
                      <a:r>
                        <a:rPr lang="vi-VN" sz="1400" b="1">
                          <a:effectLst/>
                          <a:latin typeface="Times New Roman" panose="02020603050405020304" pitchFamily="18" charset="0"/>
                          <a:cs typeface="Times New Roman" panose="02020603050405020304" pitchFamily="18" charset="0"/>
                        </a:rPr>
                        <a:t>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3025" algn="ctr">
                        <a:lnSpc>
                          <a:spcPts val="1470"/>
                        </a:lnSpc>
                      </a:pPr>
                      <a:r>
                        <a:rPr lang="vi-VN" sz="1400" b="1">
                          <a:effectLst/>
                          <a:latin typeface="Times New Roman" panose="02020603050405020304" pitchFamily="18" charset="0"/>
                          <a:cs typeface="Times New Roman" panose="02020603050405020304" pitchFamily="18" charset="0"/>
                        </a:rPr>
                        <a:t>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gn="ctr">
                        <a:lnSpc>
                          <a:spcPts val="1470"/>
                        </a:lnSpc>
                      </a:pPr>
                      <a:r>
                        <a:rPr lang="en-US" sz="1400" b="1">
                          <a:effectLst/>
                          <a:latin typeface="Times New Roman" panose="02020603050405020304" pitchFamily="18" charset="0"/>
                          <a:cs typeface="Times New Roman" panose="02020603050405020304" pitchFamily="18" charset="0"/>
                        </a:rPr>
                        <a:t>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581005303"/>
                  </a:ext>
                </a:extLst>
              </a:tr>
              <a:tr h="463421">
                <a:tc>
                  <a:txBody>
                    <a:bodyPr/>
                    <a:lstStyle/>
                    <a:p>
                      <a:pPr marL="68580" algn="ctr">
                        <a:lnSpc>
                          <a:spcPts val="1470"/>
                        </a:lnSpc>
                      </a:pPr>
                      <a:r>
                        <a:rPr lang="vi-VN" sz="1400" b="1">
                          <a:effectLst/>
                          <a:latin typeface="Times New Roman" panose="02020603050405020304" pitchFamily="18" charset="0"/>
                          <a:cs typeface="Times New Roman" panose="02020603050405020304" pitchFamily="18" charset="0"/>
                        </a:rPr>
                        <a:t>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77470" algn="ctr">
                        <a:lnSpc>
                          <a:spcPts val="1470"/>
                        </a:lnSpc>
                        <a:spcAft>
                          <a:spcPts val="0"/>
                        </a:spcAft>
                      </a:pPr>
                      <a:r>
                        <a:rPr lang="vi-VN" sz="1400" b="1">
                          <a:effectLst/>
                          <a:latin typeface="Times New Roman" panose="02020603050405020304" pitchFamily="18" charset="0"/>
                          <a:cs typeface="Times New Roman" panose="02020603050405020304" pitchFamily="18" charset="0"/>
                        </a:rPr>
                        <a:t>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3025" algn="ctr">
                        <a:lnSpc>
                          <a:spcPts val="1470"/>
                        </a:lnSpc>
                      </a:pPr>
                      <a:r>
                        <a:rPr lang="vi-VN" sz="1400" b="1">
                          <a:effectLst/>
                          <a:latin typeface="Times New Roman" panose="02020603050405020304" pitchFamily="18" charset="0"/>
                          <a:cs typeface="Times New Roman" panose="02020603050405020304" pitchFamily="18" charset="0"/>
                        </a:rPr>
                        <a:t>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gn="ctr">
                        <a:lnSpc>
                          <a:spcPts val="1470"/>
                        </a:lnSpc>
                      </a:pPr>
                      <a:r>
                        <a:rPr lang="vi-VN" sz="1400" b="1">
                          <a:effectLst/>
                          <a:latin typeface="Times New Roman" panose="02020603050405020304" pitchFamily="18" charset="0"/>
                          <a:cs typeface="Times New Roman" panose="02020603050405020304" pitchFamily="18" charset="0"/>
                        </a:rPr>
                        <a:t>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959424161"/>
                  </a:ext>
                </a:extLst>
              </a:tr>
            </a:tbl>
          </a:graphicData>
        </a:graphic>
      </p:graphicFrame>
      <p:sp>
        <p:nvSpPr>
          <p:cNvPr id="8" name="TextBox 7">
            <a:extLst>
              <a:ext uri="{FF2B5EF4-FFF2-40B4-BE49-F238E27FC236}">
                <a16:creationId xmlns:a16="http://schemas.microsoft.com/office/drawing/2014/main" id="{560969C7-4E11-4C04-B801-0378F193E3A4}"/>
              </a:ext>
            </a:extLst>
          </p:cNvPr>
          <p:cNvSpPr txBox="1"/>
          <p:nvPr/>
        </p:nvSpPr>
        <p:spPr>
          <a:xfrm>
            <a:off x="4572000" y="1004961"/>
            <a:ext cx="5693078" cy="460895"/>
          </a:xfrm>
          <a:prstGeom prst="rect">
            <a:avLst/>
          </a:prstGeom>
          <a:noFill/>
        </p:spPr>
        <p:txBody>
          <a:bodyPr wrap="square">
            <a:spAutoFit/>
          </a:bodyPr>
          <a:lstStyle/>
          <a:p>
            <a:pPr>
              <a:lnSpc>
                <a:spcPct val="107000"/>
              </a:lnSpc>
              <a:spcAft>
                <a:spcPts val="800"/>
              </a:spcAft>
            </a:pPr>
            <a:r>
              <a:rPr lang="en-US" sz="2400">
                <a:effectLst/>
                <a:latin typeface="Times New Roman" panose="02020603050405020304" pitchFamily="18" charset="0"/>
                <a:ea typeface="Times New Roman" panose="02020603050405020304" pitchFamily="18" charset="0"/>
                <a:cs typeface="Times New Roman" panose="02020603050405020304" pitchFamily="18" charset="0"/>
              </a:rPr>
              <a:t>f(x,y,z) = x + yz</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C6D3A72D-CA5A-47C7-84B8-78CE608D48E5}"/>
              </a:ext>
            </a:extLst>
          </p:cNvPr>
          <p:cNvSpPr/>
          <p:nvPr/>
        </p:nvSpPr>
        <p:spPr>
          <a:xfrm>
            <a:off x="3294346" y="1189972"/>
            <a:ext cx="325676" cy="3757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7D3557-8982-4455-A67E-E84FFD2CB694}"/>
              </a:ext>
            </a:extLst>
          </p:cNvPr>
          <p:cNvSpPr/>
          <p:nvPr/>
        </p:nvSpPr>
        <p:spPr>
          <a:xfrm>
            <a:off x="3294346" y="1534788"/>
            <a:ext cx="325676" cy="3757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04A643-BBBA-4B8F-8701-72278D924396}"/>
              </a:ext>
            </a:extLst>
          </p:cNvPr>
          <p:cNvSpPr/>
          <p:nvPr/>
        </p:nvSpPr>
        <p:spPr>
          <a:xfrm>
            <a:off x="3294346" y="2026099"/>
            <a:ext cx="325676" cy="3757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3AE52E-E95A-40DF-A682-6CF023CB96E4}"/>
              </a:ext>
            </a:extLst>
          </p:cNvPr>
          <p:cNvSpPr/>
          <p:nvPr/>
        </p:nvSpPr>
        <p:spPr>
          <a:xfrm>
            <a:off x="3294346" y="2437871"/>
            <a:ext cx="325676" cy="3757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B00BF8C-B847-498B-98BA-DAC6BC4F1EB2}"/>
              </a:ext>
            </a:extLst>
          </p:cNvPr>
          <p:cNvSpPr/>
          <p:nvPr/>
        </p:nvSpPr>
        <p:spPr>
          <a:xfrm>
            <a:off x="3294346" y="2978400"/>
            <a:ext cx="325676" cy="3757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2EDE58A-D6C1-413B-A262-59BECD33EC23}"/>
              </a:ext>
            </a:extLst>
          </p:cNvPr>
          <p:cNvSpPr/>
          <p:nvPr/>
        </p:nvSpPr>
        <p:spPr>
          <a:xfrm>
            <a:off x="3294346" y="3511107"/>
            <a:ext cx="325676" cy="3757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419580A-1D11-408E-8DF5-8FEF6E99C404}"/>
              </a:ext>
            </a:extLst>
          </p:cNvPr>
          <p:cNvSpPr/>
          <p:nvPr/>
        </p:nvSpPr>
        <p:spPr>
          <a:xfrm>
            <a:off x="3294346" y="3863073"/>
            <a:ext cx="325676" cy="3757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D72D57E-4E6F-499F-AB8E-5D59177BC4B8}"/>
              </a:ext>
            </a:extLst>
          </p:cNvPr>
          <p:cNvSpPr/>
          <p:nvPr/>
        </p:nvSpPr>
        <p:spPr>
          <a:xfrm>
            <a:off x="3294346" y="4250119"/>
            <a:ext cx="325676" cy="3757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2369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52A1EA-2B67-4523-BF33-76F7D5E54FD3}"/>
              </a:ext>
            </a:extLst>
          </p:cNvPr>
          <p:cNvSpPr>
            <a:spLocks noGrp="1"/>
          </p:cNvSpPr>
          <p:nvPr>
            <p:ph type="title"/>
          </p:nvPr>
        </p:nvSpPr>
        <p:spPr>
          <a:xfrm>
            <a:off x="1145885" y="0"/>
            <a:ext cx="7704000" cy="572700"/>
          </a:xfrm>
        </p:spPr>
        <p:txBody>
          <a:bodyPr/>
          <a:lstStyle/>
          <a:p>
            <a:pPr algn="ctr"/>
            <a:r>
              <a:rPr lang="en-US" b="1">
                <a:latin typeface="Times New Roman" panose="02020603050405020304" pitchFamily="18" charset="0"/>
                <a:cs typeface="Times New Roman" panose="02020603050405020304" pitchFamily="18" charset="0"/>
              </a:rPr>
              <a:t>Biểu diễn hàm Boolean</a:t>
            </a:r>
            <a:br>
              <a:rPr lang="en-US" sz="3600">
                <a:effectLst/>
                <a:latin typeface="Times New Roman" panose="02020603050405020304" pitchFamily="18" charset="0"/>
                <a:ea typeface="Calibri" panose="020F0502020204030204" pitchFamily="34" charset="0"/>
                <a:cs typeface="Times New Roman" panose="02020603050405020304" pitchFamily="18" charset="0"/>
              </a:rPr>
            </a:br>
            <a:endParaRPr lang="en-US" b="1">
              <a:latin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0285D46C-E491-41BB-B2ED-276173B92E5C}"/>
              </a:ext>
            </a:extLst>
          </p:cNvPr>
          <p:cNvGraphicFramePr>
            <a:graphicFrameLocks noGrp="1"/>
          </p:cNvGraphicFramePr>
          <p:nvPr/>
        </p:nvGraphicFramePr>
        <p:xfrm>
          <a:off x="814192" y="729626"/>
          <a:ext cx="3106456" cy="4168053"/>
        </p:xfrm>
        <a:graphic>
          <a:graphicData uri="http://schemas.openxmlformats.org/drawingml/2006/table">
            <a:tbl>
              <a:tblPr firstRow="1" firstCol="1" lastRow="1" lastCol="1" bandRow="1" bandCol="1">
                <a:tableStyleId>{1CBBA77C-DB6C-4E68-9C8D-0BC9E4EDBF99}</a:tableStyleId>
              </a:tblPr>
              <a:tblGrid>
                <a:gridCol w="844986">
                  <a:extLst>
                    <a:ext uri="{9D8B030D-6E8A-4147-A177-3AD203B41FA5}">
                      <a16:colId xmlns:a16="http://schemas.microsoft.com/office/drawing/2014/main" val="558689307"/>
                    </a:ext>
                  </a:extLst>
                </a:gridCol>
                <a:gridCol w="721120">
                  <a:extLst>
                    <a:ext uri="{9D8B030D-6E8A-4147-A177-3AD203B41FA5}">
                      <a16:colId xmlns:a16="http://schemas.microsoft.com/office/drawing/2014/main" val="4062934350"/>
                    </a:ext>
                  </a:extLst>
                </a:gridCol>
                <a:gridCol w="668384">
                  <a:extLst>
                    <a:ext uri="{9D8B030D-6E8A-4147-A177-3AD203B41FA5}">
                      <a16:colId xmlns:a16="http://schemas.microsoft.com/office/drawing/2014/main" val="205061037"/>
                    </a:ext>
                  </a:extLst>
                </a:gridCol>
                <a:gridCol w="871966">
                  <a:extLst>
                    <a:ext uri="{9D8B030D-6E8A-4147-A177-3AD203B41FA5}">
                      <a16:colId xmlns:a16="http://schemas.microsoft.com/office/drawing/2014/main" val="279075711"/>
                    </a:ext>
                  </a:extLst>
                </a:gridCol>
              </a:tblGrid>
              <a:tr h="463421">
                <a:tc>
                  <a:txBody>
                    <a:bodyPr/>
                    <a:lstStyle/>
                    <a:p>
                      <a:pPr marL="68580" algn="ctr">
                        <a:lnSpc>
                          <a:spcPts val="1470"/>
                        </a:lnSpc>
                      </a:pPr>
                      <a:r>
                        <a:rPr lang="en-US" sz="1400" b="1">
                          <a:effectLst/>
                          <a:latin typeface="Times New Roman" panose="02020603050405020304" pitchFamily="18" charset="0"/>
                          <a:cs typeface="Times New Roman" panose="02020603050405020304" pitchFamily="18" charset="0"/>
                        </a:rPr>
                        <a:t>x</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solidFill>
                      <a:schemeClr val="accent4">
                        <a:lumMod val="75000"/>
                      </a:schemeClr>
                    </a:solidFill>
                  </a:tcPr>
                </a:tc>
                <a:tc>
                  <a:txBody>
                    <a:bodyPr/>
                    <a:lstStyle/>
                    <a:p>
                      <a:pPr marL="67945" marR="62230" algn="ctr">
                        <a:lnSpc>
                          <a:spcPts val="1470"/>
                        </a:lnSpc>
                        <a:spcAft>
                          <a:spcPts val="0"/>
                        </a:spcAft>
                      </a:pPr>
                      <a:r>
                        <a:rPr lang="en-US" sz="1400" b="1">
                          <a:effectLst/>
                          <a:latin typeface="Times New Roman" panose="02020603050405020304" pitchFamily="18" charset="0"/>
                          <a:cs typeface="Times New Roman" panose="02020603050405020304" pitchFamily="18" charset="0"/>
                        </a:rPr>
                        <a:t>y</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solidFill>
                      <a:schemeClr val="accent4">
                        <a:lumMod val="75000"/>
                      </a:schemeClr>
                    </a:solidFill>
                  </a:tcPr>
                </a:tc>
                <a:tc>
                  <a:txBody>
                    <a:bodyPr/>
                    <a:lstStyle/>
                    <a:p>
                      <a:pPr marL="77470" algn="ctr">
                        <a:lnSpc>
                          <a:spcPts val="1470"/>
                        </a:lnSpc>
                      </a:pPr>
                      <a:r>
                        <a:rPr lang="en-US" sz="1400" b="1">
                          <a:effectLst/>
                          <a:latin typeface="Times New Roman" panose="02020603050405020304" pitchFamily="18" charset="0"/>
                          <a:cs typeface="Times New Roman" panose="02020603050405020304" pitchFamily="18" charset="0"/>
                        </a:rPr>
                        <a:t>z</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solidFill>
                      <a:schemeClr val="accent4">
                        <a:lumMod val="75000"/>
                      </a:schemeClr>
                    </a:solidFill>
                  </a:tcPr>
                </a:tc>
                <a:tc>
                  <a:txBody>
                    <a:bodyPr/>
                    <a:lstStyle/>
                    <a:p>
                      <a:pPr marL="68580" algn="ctr">
                        <a:lnSpc>
                          <a:spcPts val="1470"/>
                        </a:lnSpc>
                      </a:pPr>
                      <a:r>
                        <a:rPr lang="vi-VN" sz="1400" b="1">
                          <a:effectLst/>
                          <a:latin typeface="Times New Roman" panose="02020603050405020304" pitchFamily="18" charset="0"/>
                          <a:cs typeface="Times New Roman" panose="02020603050405020304" pitchFamily="18" charset="0"/>
                        </a:rPr>
                        <a:t>f</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solidFill>
                      <a:schemeClr val="accent4">
                        <a:lumMod val="75000"/>
                      </a:schemeClr>
                    </a:solidFill>
                  </a:tcPr>
                </a:tc>
                <a:extLst>
                  <a:ext uri="{0D108BD9-81ED-4DB2-BD59-A6C34878D82A}">
                    <a16:rowId xmlns:a16="http://schemas.microsoft.com/office/drawing/2014/main" val="2318440666"/>
                  </a:ext>
                </a:extLst>
              </a:tr>
              <a:tr h="460685">
                <a:tc>
                  <a:txBody>
                    <a:bodyPr/>
                    <a:lstStyle/>
                    <a:p>
                      <a:pPr marL="68580" algn="ctr">
                        <a:lnSpc>
                          <a:spcPts val="1455"/>
                        </a:lnSpc>
                      </a:pPr>
                      <a:r>
                        <a:rPr lang="vi-VN" sz="1400" b="1">
                          <a:effectLst/>
                          <a:latin typeface="Times New Roman" panose="02020603050405020304" pitchFamily="18" charset="0"/>
                          <a:cs typeface="Times New Roman" panose="02020603050405020304" pitchFamily="18" charset="0"/>
                        </a:rPr>
                        <a:t>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77470" algn="ctr">
                        <a:lnSpc>
                          <a:spcPts val="1455"/>
                        </a:lnSpc>
                        <a:spcAft>
                          <a:spcPts val="0"/>
                        </a:spcAft>
                      </a:pPr>
                      <a:r>
                        <a:rPr lang="vi-VN" sz="1400" b="1">
                          <a:effectLst/>
                          <a:latin typeface="Times New Roman" panose="02020603050405020304" pitchFamily="18" charset="0"/>
                          <a:cs typeface="Times New Roman" panose="02020603050405020304" pitchFamily="18" charset="0"/>
                        </a:rPr>
                        <a:t>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3025" algn="ctr">
                        <a:lnSpc>
                          <a:spcPts val="1455"/>
                        </a:lnSpc>
                      </a:pPr>
                      <a:r>
                        <a:rPr lang="vi-VN" sz="1400" b="1">
                          <a:effectLst/>
                          <a:latin typeface="Times New Roman" panose="02020603050405020304" pitchFamily="18" charset="0"/>
                          <a:cs typeface="Times New Roman" panose="02020603050405020304" pitchFamily="18" charset="0"/>
                        </a:rPr>
                        <a:t>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gn="ctr">
                        <a:lnSpc>
                          <a:spcPts val="1455"/>
                        </a:lnSpc>
                      </a:pPr>
                      <a:r>
                        <a:rPr lang="vi-VN" sz="1400" b="1">
                          <a:effectLst/>
                          <a:latin typeface="Times New Roman" panose="02020603050405020304" pitchFamily="18" charset="0"/>
                          <a:cs typeface="Times New Roman" panose="02020603050405020304" pitchFamily="18" charset="0"/>
                        </a:rPr>
                        <a:t>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70396032"/>
                  </a:ext>
                </a:extLst>
              </a:tr>
              <a:tr h="463421">
                <a:tc>
                  <a:txBody>
                    <a:bodyPr/>
                    <a:lstStyle/>
                    <a:p>
                      <a:pPr marL="68580" algn="ctr">
                        <a:lnSpc>
                          <a:spcPts val="1470"/>
                        </a:lnSpc>
                      </a:pPr>
                      <a:r>
                        <a:rPr lang="vi-VN" sz="1400" b="1">
                          <a:effectLst/>
                          <a:latin typeface="Times New Roman" panose="02020603050405020304" pitchFamily="18" charset="0"/>
                          <a:cs typeface="Times New Roman" panose="02020603050405020304" pitchFamily="18" charset="0"/>
                        </a:rPr>
                        <a:t>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77470" algn="ctr">
                        <a:lnSpc>
                          <a:spcPts val="1470"/>
                        </a:lnSpc>
                        <a:spcAft>
                          <a:spcPts val="0"/>
                        </a:spcAft>
                      </a:pPr>
                      <a:r>
                        <a:rPr lang="vi-VN" sz="1400" b="1">
                          <a:effectLst/>
                          <a:latin typeface="Times New Roman" panose="02020603050405020304" pitchFamily="18" charset="0"/>
                          <a:cs typeface="Times New Roman" panose="02020603050405020304" pitchFamily="18" charset="0"/>
                        </a:rPr>
                        <a:t>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3025" algn="ctr">
                        <a:lnSpc>
                          <a:spcPts val="1470"/>
                        </a:lnSpc>
                      </a:pPr>
                      <a:r>
                        <a:rPr lang="vi-VN" sz="1400" b="1">
                          <a:effectLst/>
                          <a:latin typeface="Times New Roman" panose="02020603050405020304" pitchFamily="18" charset="0"/>
                          <a:cs typeface="Times New Roman" panose="02020603050405020304" pitchFamily="18" charset="0"/>
                        </a:rPr>
                        <a:t>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gn="ctr">
                        <a:lnSpc>
                          <a:spcPts val="1470"/>
                        </a:lnSpc>
                      </a:pPr>
                      <a:r>
                        <a:rPr lang="en-US" sz="1400" b="1">
                          <a:effectLst/>
                          <a:latin typeface="Times New Roman" panose="02020603050405020304" pitchFamily="18" charset="0"/>
                          <a:cs typeface="Times New Roman" panose="02020603050405020304" pitchFamily="18" charset="0"/>
                        </a:rPr>
                        <a:t>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24701822"/>
                  </a:ext>
                </a:extLst>
              </a:tr>
              <a:tr h="463421">
                <a:tc>
                  <a:txBody>
                    <a:bodyPr/>
                    <a:lstStyle/>
                    <a:p>
                      <a:pPr marL="68580" algn="ctr">
                        <a:lnSpc>
                          <a:spcPts val="1470"/>
                        </a:lnSpc>
                      </a:pPr>
                      <a:r>
                        <a:rPr lang="vi-VN" sz="1400" b="1">
                          <a:effectLst/>
                          <a:latin typeface="Times New Roman" panose="02020603050405020304" pitchFamily="18" charset="0"/>
                          <a:cs typeface="Times New Roman" panose="02020603050405020304" pitchFamily="18" charset="0"/>
                        </a:rPr>
                        <a:t>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77470" algn="ctr">
                        <a:lnSpc>
                          <a:spcPts val="1470"/>
                        </a:lnSpc>
                        <a:spcAft>
                          <a:spcPts val="0"/>
                        </a:spcAft>
                      </a:pPr>
                      <a:r>
                        <a:rPr lang="vi-VN" sz="1400" b="1">
                          <a:effectLst/>
                          <a:latin typeface="Times New Roman" panose="02020603050405020304" pitchFamily="18" charset="0"/>
                          <a:cs typeface="Times New Roman" panose="02020603050405020304" pitchFamily="18" charset="0"/>
                        </a:rPr>
                        <a:t>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3025" algn="ctr">
                        <a:lnSpc>
                          <a:spcPts val="1470"/>
                        </a:lnSpc>
                      </a:pPr>
                      <a:r>
                        <a:rPr lang="vi-VN" sz="1400" b="1">
                          <a:effectLst/>
                          <a:latin typeface="Times New Roman" panose="02020603050405020304" pitchFamily="18" charset="0"/>
                          <a:cs typeface="Times New Roman" panose="02020603050405020304" pitchFamily="18" charset="0"/>
                        </a:rPr>
                        <a:t>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gn="ctr">
                        <a:lnSpc>
                          <a:spcPts val="1470"/>
                        </a:lnSpc>
                      </a:pPr>
                      <a:r>
                        <a:rPr lang="en-US" sz="1400" b="1">
                          <a:effectLst/>
                          <a:latin typeface="Times New Roman" panose="02020603050405020304" pitchFamily="18" charset="0"/>
                          <a:cs typeface="Times New Roman" panose="02020603050405020304" pitchFamily="18" charset="0"/>
                        </a:rPr>
                        <a:t>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441318826"/>
                  </a:ext>
                </a:extLst>
              </a:tr>
              <a:tr h="463421">
                <a:tc>
                  <a:txBody>
                    <a:bodyPr/>
                    <a:lstStyle/>
                    <a:p>
                      <a:pPr marL="68580" algn="ctr">
                        <a:lnSpc>
                          <a:spcPts val="1470"/>
                        </a:lnSpc>
                      </a:pPr>
                      <a:r>
                        <a:rPr lang="vi-VN" sz="1400" b="1">
                          <a:effectLst/>
                          <a:latin typeface="Times New Roman" panose="02020603050405020304" pitchFamily="18" charset="0"/>
                          <a:cs typeface="Times New Roman" panose="02020603050405020304" pitchFamily="18" charset="0"/>
                        </a:rPr>
                        <a:t>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77470" algn="ctr">
                        <a:lnSpc>
                          <a:spcPts val="1470"/>
                        </a:lnSpc>
                        <a:spcAft>
                          <a:spcPts val="0"/>
                        </a:spcAft>
                      </a:pPr>
                      <a:r>
                        <a:rPr lang="vi-VN" sz="1400" b="1">
                          <a:effectLst/>
                          <a:latin typeface="Times New Roman" panose="02020603050405020304" pitchFamily="18" charset="0"/>
                          <a:cs typeface="Times New Roman" panose="02020603050405020304" pitchFamily="18" charset="0"/>
                        </a:rPr>
                        <a:t>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3025" algn="ctr">
                        <a:lnSpc>
                          <a:spcPts val="1470"/>
                        </a:lnSpc>
                      </a:pPr>
                      <a:r>
                        <a:rPr lang="vi-VN" sz="1400" b="1">
                          <a:effectLst/>
                          <a:latin typeface="Times New Roman" panose="02020603050405020304" pitchFamily="18" charset="0"/>
                          <a:cs typeface="Times New Roman" panose="02020603050405020304" pitchFamily="18" charset="0"/>
                        </a:rPr>
                        <a:t>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gn="ctr">
                        <a:lnSpc>
                          <a:spcPts val="1470"/>
                        </a:lnSpc>
                      </a:pPr>
                      <a:r>
                        <a:rPr lang="vi-VN" sz="1400" b="1">
                          <a:effectLst/>
                          <a:latin typeface="Times New Roman" panose="02020603050405020304" pitchFamily="18" charset="0"/>
                          <a:cs typeface="Times New Roman" panose="02020603050405020304" pitchFamily="18" charset="0"/>
                        </a:rPr>
                        <a:t>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625099430"/>
                  </a:ext>
                </a:extLst>
              </a:tr>
              <a:tr h="463421">
                <a:tc>
                  <a:txBody>
                    <a:bodyPr/>
                    <a:lstStyle/>
                    <a:p>
                      <a:pPr marL="68580" algn="ctr">
                        <a:lnSpc>
                          <a:spcPts val="1470"/>
                        </a:lnSpc>
                      </a:pPr>
                      <a:r>
                        <a:rPr lang="vi-VN" sz="1400" b="1">
                          <a:effectLst/>
                          <a:latin typeface="Times New Roman" panose="02020603050405020304" pitchFamily="18" charset="0"/>
                          <a:cs typeface="Times New Roman" panose="02020603050405020304" pitchFamily="18" charset="0"/>
                        </a:rPr>
                        <a:t>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77470" algn="ctr">
                        <a:lnSpc>
                          <a:spcPts val="1470"/>
                        </a:lnSpc>
                        <a:spcAft>
                          <a:spcPts val="0"/>
                        </a:spcAft>
                      </a:pPr>
                      <a:r>
                        <a:rPr lang="vi-VN" sz="1400" b="1">
                          <a:effectLst/>
                          <a:latin typeface="Times New Roman" panose="02020603050405020304" pitchFamily="18" charset="0"/>
                          <a:cs typeface="Times New Roman" panose="02020603050405020304" pitchFamily="18" charset="0"/>
                        </a:rPr>
                        <a:t>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3025" algn="ctr">
                        <a:lnSpc>
                          <a:spcPts val="1470"/>
                        </a:lnSpc>
                      </a:pPr>
                      <a:r>
                        <a:rPr lang="vi-VN" sz="1400" b="1">
                          <a:effectLst/>
                          <a:latin typeface="Times New Roman" panose="02020603050405020304" pitchFamily="18" charset="0"/>
                          <a:cs typeface="Times New Roman" panose="02020603050405020304" pitchFamily="18" charset="0"/>
                        </a:rPr>
                        <a:t>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gn="ctr">
                        <a:lnSpc>
                          <a:spcPts val="1470"/>
                        </a:lnSpc>
                      </a:pPr>
                      <a:r>
                        <a:rPr lang="vi-VN" sz="1400" b="1">
                          <a:effectLst/>
                          <a:latin typeface="Times New Roman" panose="02020603050405020304" pitchFamily="18" charset="0"/>
                          <a:cs typeface="Times New Roman" panose="02020603050405020304" pitchFamily="18" charset="0"/>
                        </a:rPr>
                        <a:t>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233334589"/>
                  </a:ext>
                </a:extLst>
              </a:tr>
              <a:tr h="463421">
                <a:tc>
                  <a:txBody>
                    <a:bodyPr/>
                    <a:lstStyle/>
                    <a:p>
                      <a:pPr marL="68580" algn="ctr">
                        <a:lnSpc>
                          <a:spcPts val="1470"/>
                        </a:lnSpc>
                      </a:pPr>
                      <a:r>
                        <a:rPr lang="vi-VN" sz="1400" b="1">
                          <a:effectLst/>
                          <a:latin typeface="Times New Roman" panose="02020603050405020304" pitchFamily="18" charset="0"/>
                          <a:cs typeface="Times New Roman" panose="02020603050405020304" pitchFamily="18" charset="0"/>
                        </a:rPr>
                        <a:t>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77470" algn="ctr">
                        <a:lnSpc>
                          <a:spcPts val="1470"/>
                        </a:lnSpc>
                        <a:spcAft>
                          <a:spcPts val="0"/>
                        </a:spcAft>
                      </a:pPr>
                      <a:r>
                        <a:rPr lang="vi-VN" sz="1400" b="1">
                          <a:effectLst/>
                          <a:latin typeface="Times New Roman" panose="02020603050405020304" pitchFamily="18" charset="0"/>
                          <a:cs typeface="Times New Roman" panose="02020603050405020304" pitchFamily="18" charset="0"/>
                        </a:rPr>
                        <a:t>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3025" algn="ctr">
                        <a:lnSpc>
                          <a:spcPts val="1470"/>
                        </a:lnSpc>
                      </a:pPr>
                      <a:r>
                        <a:rPr lang="vi-VN" sz="1400" b="1">
                          <a:effectLst/>
                          <a:latin typeface="Times New Roman" panose="02020603050405020304" pitchFamily="18" charset="0"/>
                          <a:cs typeface="Times New Roman" panose="02020603050405020304" pitchFamily="18" charset="0"/>
                        </a:rPr>
                        <a:t>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gn="ctr">
                        <a:lnSpc>
                          <a:spcPts val="1470"/>
                        </a:lnSpc>
                      </a:pPr>
                      <a:r>
                        <a:rPr lang="en-US" sz="1400" b="1">
                          <a:effectLst/>
                          <a:latin typeface="Times New Roman" panose="02020603050405020304" pitchFamily="18" charset="0"/>
                          <a:cs typeface="Times New Roman" panose="02020603050405020304" pitchFamily="18" charset="0"/>
                        </a:rPr>
                        <a:t>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250603141"/>
                  </a:ext>
                </a:extLst>
              </a:tr>
              <a:tr h="463421">
                <a:tc>
                  <a:txBody>
                    <a:bodyPr/>
                    <a:lstStyle/>
                    <a:p>
                      <a:pPr marL="68580" algn="ctr">
                        <a:lnSpc>
                          <a:spcPts val="1470"/>
                        </a:lnSpc>
                      </a:pPr>
                      <a:r>
                        <a:rPr lang="vi-VN" sz="1400" b="1">
                          <a:effectLst/>
                          <a:latin typeface="Times New Roman" panose="02020603050405020304" pitchFamily="18" charset="0"/>
                          <a:cs typeface="Times New Roman" panose="02020603050405020304" pitchFamily="18" charset="0"/>
                        </a:rPr>
                        <a:t>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77470" algn="ctr">
                        <a:lnSpc>
                          <a:spcPts val="1470"/>
                        </a:lnSpc>
                        <a:spcAft>
                          <a:spcPts val="0"/>
                        </a:spcAft>
                      </a:pPr>
                      <a:r>
                        <a:rPr lang="vi-VN" sz="1400" b="1">
                          <a:effectLst/>
                          <a:latin typeface="Times New Roman" panose="02020603050405020304" pitchFamily="18" charset="0"/>
                          <a:cs typeface="Times New Roman" panose="02020603050405020304" pitchFamily="18" charset="0"/>
                        </a:rPr>
                        <a:t>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3025" algn="ctr">
                        <a:lnSpc>
                          <a:spcPts val="1470"/>
                        </a:lnSpc>
                      </a:pPr>
                      <a:r>
                        <a:rPr lang="vi-VN" sz="1400" b="1">
                          <a:effectLst/>
                          <a:latin typeface="Times New Roman" panose="02020603050405020304" pitchFamily="18" charset="0"/>
                          <a:cs typeface="Times New Roman" panose="02020603050405020304" pitchFamily="18" charset="0"/>
                        </a:rPr>
                        <a:t>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gn="ctr">
                        <a:lnSpc>
                          <a:spcPts val="1470"/>
                        </a:lnSpc>
                      </a:pPr>
                      <a:r>
                        <a:rPr lang="en-US" sz="1400" b="1">
                          <a:effectLst/>
                          <a:latin typeface="Times New Roman" panose="02020603050405020304" pitchFamily="18" charset="0"/>
                          <a:cs typeface="Times New Roman" panose="02020603050405020304" pitchFamily="18" charset="0"/>
                        </a:rPr>
                        <a:t>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581005303"/>
                  </a:ext>
                </a:extLst>
              </a:tr>
              <a:tr h="463421">
                <a:tc>
                  <a:txBody>
                    <a:bodyPr/>
                    <a:lstStyle/>
                    <a:p>
                      <a:pPr marL="68580" algn="ctr">
                        <a:lnSpc>
                          <a:spcPts val="1470"/>
                        </a:lnSpc>
                      </a:pPr>
                      <a:r>
                        <a:rPr lang="vi-VN" sz="1400" b="1">
                          <a:effectLst/>
                          <a:latin typeface="Times New Roman" panose="02020603050405020304" pitchFamily="18" charset="0"/>
                          <a:cs typeface="Times New Roman" panose="02020603050405020304" pitchFamily="18" charset="0"/>
                        </a:rPr>
                        <a:t>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77470" algn="ctr">
                        <a:lnSpc>
                          <a:spcPts val="1470"/>
                        </a:lnSpc>
                        <a:spcAft>
                          <a:spcPts val="0"/>
                        </a:spcAft>
                      </a:pPr>
                      <a:r>
                        <a:rPr lang="vi-VN" sz="1400" b="1">
                          <a:effectLst/>
                          <a:latin typeface="Times New Roman" panose="02020603050405020304" pitchFamily="18" charset="0"/>
                          <a:cs typeface="Times New Roman" panose="02020603050405020304" pitchFamily="18" charset="0"/>
                        </a:rPr>
                        <a:t>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3025" algn="ctr">
                        <a:lnSpc>
                          <a:spcPts val="1470"/>
                        </a:lnSpc>
                      </a:pPr>
                      <a:r>
                        <a:rPr lang="vi-VN" sz="1400" b="1">
                          <a:effectLst/>
                          <a:latin typeface="Times New Roman" panose="02020603050405020304" pitchFamily="18" charset="0"/>
                          <a:cs typeface="Times New Roman" panose="02020603050405020304" pitchFamily="18" charset="0"/>
                        </a:rPr>
                        <a:t>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gn="ctr">
                        <a:lnSpc>
                          <a:spcPts val="1470"/>
                        </a:lnSpc>
                      </a:pPr>
                      <a:r>
                        <a:rPr lang="vi-VN" sz="1400" b="1">
                          <a:effectLst/>
                          <a:latin typeface="Times New Roman" panose="02020603050405020304" pitchFamily="18" charset="0"/>
                          <a:cs typeface="Times New Roman" panose="02020603050405020304" pitchFamily="18" charset="0"/>
                        </a:rPr>
                        <a:t>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959424161"/>
                  </a:ext>
                </a:extLst>
              </a:tr>
            </a:tbl>
          </a:graphicData>
        </a:graphic>
      </p:graphicFrame>
      <p:sp>
        <p:nvSpPr>
          <p:cNvPr id="8" name="TextBox 7">
            <a:extLst>
              <a:ext uri="{FF2B5EF4-FFF2-40B4-BE49-F238E27FC236}">
                <a16:creationId xmlns:a16="http://schemas.microsoft.com/office/drawing/2014/main" id="{560969C7-4E11-4C04-B801-0378F193E3A4}"/>
              </a:ext>
            </a:extLst>
          </p:cNvPr>
          <p:cNvSpPr txBox="1"/>
          <p:nvPr/>
        </p:nvSpPr>
        <p:spPr>
          <a:xfrm>
            <a:off x="4572000" y="1004961"/>
            <a:ext cx="5693078" cy="460895"/>
          </a:xfrm>
          <a:prstGeom prst="rect">
            <a:avLst/>
          </a:prstGeom>
          <a:noFill/>
        </p:spPr>
        <p:txBody>
          <a:bodyPr wrap="square">
            <a:spAutoFit/>
          </a:bodyPr>
          <a:lstStyle/>
          <a:p>
            <a:pPr>
              <a:lnSpc>
                <a:spcPct val="107000"/>
              </a:lnSpc>
              <a:spcAft>
                <a:spcPts val="800"/>
              </a:spcAft>
            </a:pPr>
            <a:r>
              <a:rPr lang="en-US" sz="2400">
                <a:effectLst/>
                <a:latin typeface="Times New Roman" panose="02020603050405020304" pitchFamily="18" charset="0"/>
                <a:ea typeface="Times New Roman" panose="02020603050405020304" pitchFamily="18" charset="0"/>
                <a:cs typeface="Times New Roman" panose="02020603050405020304" pitchFamily="18" charset="0"/>
              </a:rPr>
              <a:t>f(x,y,z) = x + yz</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09136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52A1EA-2B67-4523-BF33-76F7D5E54FD3}"/>
              </a:ext>
            </a:extLst>
          </p:cNvPr>
          <p:cNvSpPr>
            <a:spLocks noGrp="1"/>
          </p:cNvSpPr>
          <p:nvPr>
            <p:ph type="title"/>
          </p:nvPr>
        </p:nvSpPr>
        <p:spPr>
          <a:xfrm>
            <a:off x="1145885" y="0"/>
            <a:ext cx="7704000" cy="572700"/>
          </a:xfrm>
        </p:spPr>
        <p:txBody>
          <a:bodyPr/>
          <a:lstStyle/>
          <a:p>
            <a:pPr algn="ctr"/>
            <a:r>
              <a:rPr lang="en-US" b="1">
                <a:latin typeface="Times New Roman" panose="02020603050405020304" pitchFamily="18" charset="0"/>
                <a:cs typeface="Times New Roman" panose="02020603050405020304" pitchFamily="18" charset="0"/>
              </a:rPr>
              <a:t>Biểu diễn hàm Boolean</a:t>
            </a:r>
            <a:br>
              <a:rPr lang="en-US" sz="3600">
                <a:effectLst/>
                <a:latin typeface="Times New Roman" panose="02020603050405020304" pitchFamily="18" charset="0"/>
                <a:ea typeface="Calibri" panose="020F0502020204030204" pitchFamily="34" charset="0"/>
                <a:cs typeface="Times New Roman" panose="02020603050405020304" pitchFamily="18" charset="0"/>
              </a:rPr>
            </a:br>
            <a:endParaRPr lang="en-US" b="1">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560969C7-4E11-4C04-B801-0378F193E3A4}"/>
              </a:ext>
            </a:extLst>
          </p:cNvPr>
          <p:cNvSpPr txBox="1"/>
          <p:nvPr/>
        </p:nvSpPr>
        <p:spPr>
          <a:xfrm>
            <a:off x="726757" y="873325"/>
            <a:ext cx="7866098" cy="3227102"/>
          </a:xfrm>
          <a:prstGeom prst="rect">
            <a:avLst/>
          </a:prstGeom>
          <a:noFill/>
        </p:spPr>
        <p:txBody>
          <a:bodyPr wrap="square">
            <a:spAutoFit/>
          </a:bodyPr>
          <a:lstStyle/>
          <a:p>
            <a:pPr>
              <a:lnSpc>
                <a:spcPct val="107000"/>
              </a:lnSpc>
              <a:spcAft>
                <a:spcPts val="800"/>
              </a:spcAft>
            </a:pPr>
            <a:r>
              <a:rPr lang="en-US"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Rõ ràng, trực quan. Sau khi xác định các giá trị biến vào có thể tìm được giá trị đầu ra nhờ bảng trạng thái. </a:t>
            </a:r>
            <a:br>
              <a:rPr lang="en-US"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Để giải quyết bài toán ở dạng logic thì sử dụng bảng trạng thái là hữu ích nhất. Do vậy, trong quá trình thiết kế mạch số việc đầu tiên nên làm là lập bảng trạng thái.</a:t>
            </a:r>
            <a:br>
              <a:rPr lang="en-US"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24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Nhược điểm </a:t>
            </a:r>
            <a:r>
              <a:rPr lang="en-US"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chủ yếu của bảng trạng thái là sẽ phức tạp nếu số biến quá nhiều, không thể dùng các công thức và định lý để tính toán.</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75838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52A1EA-2B67-4523-BF33-76F7D5E54FD3}"/>
              </a:ext>
            </a:extLst>
          </p:cNvPr>
          <p:cNvSpPr>
            <a:spLocks noGrp="1"/>
          </p:cNvSpPr>
          <p:nvPr>
            <p:ph type="title"/>
          </p:nvPr>
        </p:nvSpPr>
        <p:spPr>
          <a:xfrm>
            <a:off x="1145885" y="0"/>
            <a:ext cx="7704000" cy="572700"/>
          </a:xfrm>
        </p:spPr>
        <p:txBody>
          <a:bodyPr/>
          <a:lstStyle/>
          <a:p>
            <a:pPr algn="ctr"/>
            <a:r>
              <a:rPr lang="en-US" b="1">
                <a:latin typeface="Times New Roman" panose="02020603050405020304" pitchFamily="18" charset="0"/>
                <a:cs typeface="Times New Roman" panose="02020603050405020304" pitchFamily="18" charset="0"/>
              </a:rPr>
              <a:t>Biểu diễn hàm Boolean</a:t>
            </a:r>
            <a:br>
              <a:rPr lang="en-US" sz="3600">
                <a:effectLst/>
                <a:latin typeface="Times New Roman" panose="02020603050405020304" pitchFamily="18" charset="0"/>
                <a:ea typeface="Calibri" panose="020F0502020204030204" pitchFamily="34" charset="0"/>
                <a:cs typeface="Times New Roman" panose="02020603050405020304" pitchFamily="18" charset="0"/>
              </a:rPr>
            </a:br>
            <a:endParaRPr lang="en-US" b="1">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560969C7-4E11-4C04-B801-0378F193E3A4}"/>
              </a:ext>
            </a:extLst>
          </p:cNvPr>
          <p:cNvSpPr txBox="1"/>
          <p:nvPr/>
        </p:nvSpPr>
        <p:spPr>
          <a:xfrm>
            <a:off x="726757" y="873325"/>
            <a:ext cx="7089484" cy="399405"/>
          </a:xfrm>
          <a:prstGeom prst="rect">
            <a:avLst/>
          </a:prstGeom>
          <a:noFill/>
        </p:spPr>
        <p:txBody>
          <a:bodyPr wrap="square">
            <a:spAutoFit/>
          </a:bodyPr>
          <a:lstStyle/>
          <a:p>
            <a:pPr>
              <a:lnSpc>
                <a:spcPct val="107000"/>
              </a:lnSpc>
              <a:spcAft>
                <a:spcPts val="800"/>
              </a:spcAft>
            </a:pPr>
            <a:r>
              <a:rPr lang="en-US" sz="2000" b="1">
                <a:effectLst/>
                <a:latin typeface="Times New Roman" panose="02020603050405020304" pitchFamily="18" charset="0"/>
                <a:ea typeface="Calibri" panose="020F0502020204030204" pitchFamily="34" charset="0"/>
                <a:cs typeface="Times New Roman" panose="02020603050405020304" pitchFamily="18" charset="0"/>
              </a:rPr>
              <a:t>Bài tập: Lập bảng chân trị từ biểu thức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356907C-7E5D-496C-B2F0-1932FF4C87C6}"/>
                  </a:ext>
                </a:extLst>
              </p:cNvPr>
              <p:cNvSpPr txBox="1"/>
              <p:nvPr/>
            </p:nvSpPr>
            <p:spPr>
              <a:xfrm>
                <a:off x="726757" y="1419691"/>
                <a:ext cx="1590806" cy="399405"/>
              </a:xfrm>
              <a:prstGeom prst="rect">
                <a:avLst/>
              </a:prstGeom>
              <a:noFill/>
            </p:spPr>
            <p:txBody>
              <a:bodyPr wrap="square">
                <a:spAutoFit/>
              </a:bodyPr>
              <a:lstStyle/>
              <a:p>
                <a:pPr>
                  <a:lnSpc>
                    <a:spcPct val="107000"/>
                  </a:lnSpc>
                  <a:spcAft>
                    <a:spcPts val="800"/>
                  </a:spcAft>
                </a:pPr>
                <a:r>
                  <a:rPr lang="en-US" sz="2000">
                    <a:solidFill>
                      <a:srgbClr val="000000"/>
                    </a:solidFill>
                    <a:effectLst/>
                    <a:latin typeface="TimesNewRomanPSMT"/>
                    <a:ea typeface="Calibri" panose="020F0502020204030204" pitchFamily="34" charset="0"/>
                    <a:cs typeface="Times New Roman" panose="02020603050405020304" pitchFamily="18" charset="0"/>
                  </a:rPr>
                  <a:t>F = C + </a:t>
                </a:r>
                <a14:m>
                  <m:oMath xmlns:m="http://schemas.openxmlformats.org/officeDocument/2006/math">
                    <m:acc>
                      <m:accPr>
                        <m:chr m:val="̅"/>
                        <m:ctrlP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𝐵𝐶</m:t>
                        </m:r>
                      </m:e>
                    </m:acc>
                  </m:oMath>
                </a14:m>
                <a:r>
                  <a:rPr lang="en-US" sz="2000">
                    <a:solidFill>
                      <a:srgbClr val="000000"/>
                    </a:solidFill>
                    <a:effectLst/>
                    <a:latin typeface="TimesNewRomanPSMT"/>
                    <a:ea typeface="Times New Roman" panose="02020603050405020304" pitchFamily="18" charset="0"/>
                    <a:cs typeface="Times New Roman" panose="02020603050405020304" pitchFamily="18" charset="0"/>
                  </a:rPr>
                  <a:t> </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5356907C-7E5D-496C-B2F0-1932FF4C87C6}"/>
                  </a:ext>
                </a:extLst>
              </p:cNvPr>
              <p:cNvSpPr txBox="1">
                <a:spLocks noRot="1" noChangeAspect="1" noMove="1" noResize="1" noEditPoints="1" noAdjustHandles="1" noChangeArrowheads="1" noChangeShapeType="1" noTextEdit="1"/>
              </p:cNvSpPr>
              <p:nvPr/>
            </p:nvSpPr>
            <p:spPr>
              <a:xfrm>
                <a:off x="726757" y="1419691"/>
                <a:ext cx="1590806" cy="399405"/>
              </a:xfrm>
              <a:prstGeom prst="rect">
                <a:avLst/>
              </a:prstGeom>
              <a:blipFill>
                <a:blip r:embed="rId2"/>
                <a:stretch>
                  <a:fillRect l="-3831" t="-9231" b="-27692"/>
                </a:stretch>
              </a:blipFill>
            </p:spPr>
            <p:txBody>
              <a:bodyPr/>
              <a:lstStyle/>
              <a:p>
                <a:r>
                  <a:rPr lang="en-US">
                    <a:noFill/>
                  </a:rPr>
                  <a:t> </a:t>
                </a:r>
              </a:p>
            </p:txBody>
          </p:sp>
        </mc:Fallback>
      </mc:AlternateContent>
      <p:graphicFrame>
        <p:nvGraphicFramePr>
          <p:cNvPr id="7" name="Table 6">
            <a:extLst>
              <a:ext uri="{FF2B5EF4-FFF2-40B4-BE49-F238E27FC236}">
                <a16:creationId xmlns:a16="http://schemas.microsoft.com/office/drawing/2014/main" id="{03C67A72-66FB-4187-8E6E-D12D31A7606A}"/>
              </a:ext>
            </a:extLst>
          </p:cNvPr>
          <p:cNvGraphicFramePr>
            <a:graphicFrameLocks noGrp="1"/>
          </p:cNvGraphicFramePr>
          <p:nvPr/>
        </p:nvGraphicFramePr>
        <p:xfrm>
          <a:off x="2317563" y="1413500"/>
          <a:ext cx="3707456" cy="1467485"/>
        </p:xfrm>
        <a:graphic>
          <a:graphicData uri="http://schemas.openxmlformats.org/drawingml/2006/table">
            <a:tbl>
              <a:tblPr firstRow="1" firstCol="1" bandRow="1">
                <a:tableStyleId>{1CBBA77C-DB6C-4E68-9C8D-0BC9E4EDBF99}</a:tableStyleId>
              </a:tblPr>
              <a:tblGrid>
                <a:gridCol w="1235338">
                  <a:extLst>
                    <a:ext uri="{9D8B030D-6E8A-4147-A177-3AD203B41FA5}">
                      <a16:colId xmlns:a16="http://schemas.microsoft.com/office/drawing/2014/main" val="2387943866"/>
                    </a:ext>
                  </a:extLst>
                </a:gridCol>
                <a:gridCol w="1236059">
                  <a:extLst>
                    <a:ext uri="{9D8B030D-6E8A-4147-A177-3AD203B41FA5}">
                      <a16:colId xmlns:a16="http://schemas.microsoft.com/office/drawing/2014/main" val="2441631873"/>
                    </a:ext>
                  </a:extLst>
                </a:gridCol>
                <a:gridCol w="1236059">
                  <a:extLst>
                    <a:ext uri="{9D8B030D-6E8A-4147-A177-3AD203B41FA5}">
                      <a16:colId xmlns:a16="http://schemas.microsoft.com/office/drawing/2014/main" val="1073475441"/>
                    </a:ext>
                  </a:extLst>
                </a:gridCol>
              </a:tblGrid>
              <a:tr h="295752">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B</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4">
                        <a:lumMod val="75000"/>
                      </a:schemeClr>
                    </a:solidFill>
                  </a:tcPr>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C</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4">
                        <a:lumMod val="75000"/>
                      </a:schemeClr>
                    </a:solidFill>
                  </a:tcPr>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F</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4">
                        <a:lumMod val="75000"/>
                      </a:schemeClr>
                    </a:solidFill>
                  </a:tcPr>
                </a:tc>
                <a:extLst>
                  <a:ext uri="{0D108BD9-81ED-4DB2-BD59-A6C34878D82A}">
                    <a16:rowId xmlns:a16="http://schemas.microsoft.com/office/drawing/2014/main" val="1143352689"/>
                  </a:ext>
                </a:extLst>
              </a:tr>
              <a:tr h="284477">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0</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0</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1</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39693960"/>
                  </a:ext>
                </a:extLst>
              </a:tr>
              <a:tr h="295752">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0</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1</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1</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48020411"/>
                  </a:ext>
                </a:extLst>
              </a:tr>
              <a:tr h="295752">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1</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0</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1</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92276414"/>
                  </a:ext>
                </a:extLst>
              </a:tr>
              <a:tr h="295752">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1</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1</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1</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26775649"/>
                  </a:ext>
                </a:extLst>
              </a:tr>
            </a:tbl>
          </a:graphicData>
        </a:graphic>
      </p:graphicFrame>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57D0783-739C-41F5-B264-7EF506E5292A}"/>
                  </a:ext>
                </a:extLst>
              </p:cNvPr>
              <p:cNvSpPr txBox="1"/>
              <p:nvPr/>
            </p:nvSpPr>
            <p:spPr>
              <a:xfrm>
                <a:off x="726757" y="3021755"/>
                <a:ext cx="2870882" cy="399405"/>
              </a:xfrm>
              <a:prstGeom prst="rect">
                <a:avLst/>
              </a:prstGeom>
              <a:noFill/>
            </p:spPr>
            <p:txBody>
              <a:bodyPr wrap="square">
                <a:spAutoFit/>
              </a:bodyPr>
              <a:lstStyle/>
              <a:p>
                <a:pPr>
                  <a:lnSpc>
                    <a:spcPct val="107000"/>
                  </a:lnSpc>
                  <a:spcAft>
                    <a:spcPts val="800"/>
                  </a:spcAft>
                </a:pPr>
                <a:r>
                  <a:rPr lang="en-US" sz="2000">
                    <a:solidFill>
                      <a:srgbClr val="000000"/>
                    </a:solidFill>
                    <a:effectLst/>
                    <a:latin typeface="TimesNewRomanPSMT"/>
                    <a:ea typeface="Calibri" panose="020F0502020204030204" pitchFamily="34" charset="0"/>
                    <a:cs typeface="Times New Roman" panose="02020603050405020304" pitchFamily="18" charset="0"/>
                  </a:rPr>
                  <a:t>F = </a:t>
                </a:r>
                <a14:m>
                  <m:oMath xmlns:m="http://schemas.openxmlformats.org/officeDocument/2006/math">
                    <m:acc>
                      <m:accPr>
                        <m:chr m:val="̅"/>
                        <m:ctrlP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𝐴𝐵</m:t>
                        </m:r>
                      </m:e>
                    </m:acc>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𝐴</m:t>
                        </m:r>
                      </m:e>
                    </m:acc>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𝐵</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𝐵</m:t>
                        </m:r>
                      </m:e>
                    </m:acc>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𝐵</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2000">
                    <a:solidFill>
                      <a:srgbClr val="000000"/>
                    </a:solidFill>
                    <a:effectLst/>
                    <a:latin typeface="TimesNewRomanPSMT"/>
                    <a:ea typeface="Times New Roman" panose="02020603050405020304" pitchFamily="18" charset="0"/>
                    <a:cs typeface="Times New Roman" panose="02020603050405020304" pitchFamily="18" charset="0"/>
                  </a:rPr>
                  <a:t>   </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11" name="TextBox 10">
                <a:extLst>
                  <a:ext uri="{FF2B5EF4-FFF2-40B4-BE49-F238E27FC236}">
                    <a16:creationId xmlns:a16="http://schemas.microsoft.com/office/drawing/2014/main" id="{457D0783-739C-41F5-B264-7EF506E5292A}"/>
                  </a:ext>
                </a:extLst>
              </p:cNvPr>
              <p:cNvSpPr txBox="1">
                <a:spLocks noRot="1" noChangeAspect="1" noMove="1" noResize="1" noEditPoints="1" noAdjustHandles="1" noChangeArrowheads="1" noChangeShapeType="1" noTextEdit="1"/>
              </p:cNvSpPr>
              <p:nvPr/>
            </p:nvSpPr>
            <p:spPr>
              <a:xfrm>
                <a:off x="726757" y="3021755"/>
                <a:ext cx="2870882" cy="399405"/>
              </a:xfrm>
              <a:prstGeom prst="rect">
                <a:avLst/>
              </a:prstGeom>
              <a:blipFill>
                <a:blip r:embed="rId3"/>
                <a:stretch>
                  <a:fillRect l="-2123" t="-9231" b="-27692"/>
                </a:stretch>
              </a:blipFill>
            </p:spPr>
            <p:txBody>
              <a:bodyPr/>
              <a:lstStyle/>
              <a:p>
                <a:r>
                  <a:rPr lang="en-US">
                    <a:noFill/>
                  </a:rPr>
                  <a:t> </a:t>
                </a:r>
              </a:p>
            </p:txBody>
          </p:sp>
        </mc:Fallback>
      </mc:AlternateContent>
      <p:graphicFrame>
        <p:nvGraphicFramePr>
          <p:cNvPr id="12" name="Table 11">
            <a:extLst>
              <a:ext uri="{FF2B5EF4-FFF2-40B4-BE49-F238E27FC236}">
                <a16:creationId xmlns:a16="http://schemas.microsoft.com/office/drawing/2014/main" id="{8D80AC79-98BE-4DE3-B419-BA8769FFA9A2}"/>
              </a:ext>
            </a:extLst>
          </p:cNvPr>
          <p:cNvGraphicFramePr>
            <a:graphicFrameLocks noGrp="1"/>
          </p:cNvGraphicFramePr>
          <p:nvPr/>
        </p:nvGraphicFramePr>
        <p:xfrm>
          <a:off x="2317563" y="3549399"/>
          <a:ext cx="3469461" cy="1398381"/>
        </p:xfrm>
        <a:graphic>
          <a:graphicData uri="http://schemas.openxmlformats.org/drawingml/2006/table">
            <a:tbl>
              <a:tblPr firstRow="1" firstCol="1" bandRow="1">
                <a:tableStyleId>{1CBBA77C-DB6C-4E68-9C8D-0BC9E4EDBF99}</a:tableStyleId>
              </a:tblPr>
              <a:tblGrid>
                <a:gridCol w="1156037">
                  <a:extLst>
                    <a:ext uri="{9D8B030D-6E8A-4147-A177-3AD203B41FA5}">
                      <a16:colId xmlns:a16="http://schemas.microsoft.com/office/drawing/2014/main" val="101172785"/>
                    </a:ext>
                  </a:extLst>
                </a:gridCol>
                <a:gridCol w="1156712">
                  <a:extLst>
                    <a:ext uri="{9D8B030D-6E8A-4147-A177-3AD203B41FA5}">
                      <a16:colId xmlns:a16="http://schemas.microsoft.com/office/drawing/2014/main" val="1352486189"/>
                    </a:ext>
                  </a:extLst>
                </a:gridCol>
                <a:gridCol w="1156712">
                  <a:extLst>
                    <a:ext uri="{9D8B030D-6E8A-4147-A177-3AD203B41FA5}">
                      <a16:colId xmlns:a16="http://schemas.microsoft.com/office/drawing/2014/main" val="918148191"/>
                    </a:ext>
                  </a:extLst>
                </a:gridCol>
              </a:tblGrid>
              <a:tr h="281825">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A</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4">
                        <a:lumMod val="75000"/>
                      </a:schemeClr>
                    </a:solidFill>
                  </a:tcPr>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B</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4">
                        <a:lumMod val="75000"/>
                      </a:schemeClr>
                    </a:solidFill>
                  </a:tcPr>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F</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4">
                        <a:lumMod val="75000"/>
                      </a:schemeClr>
                    </a:solidFill>
                  </a:tcPr>
                </a:tc>
                <a:extLst>
                  <a:ext uri="{0D108BD9-81ED-4DB2-BD59-A6C34878D82A}">
                    <a16:rowId xmlns:a16="http://schemas.microsoft.com/office/drawing/2014/main" val="889091350"/>
                  </a:ext>
                </a:extLst>
              </a:tr>
              <a:tr h="271081">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0</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0</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1</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98322264"/>
                  </a:ext>
                </a:extLst>
              </a:tr>
              <a:tr h="281825">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0</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1</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1</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34938516"/>
                  </a:ext>
                </a:extLst>
              </a:tr>
              <a:tr h="281825">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1</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0</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0</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97869461"/>
                  </a:ext>
                </a:extLst>
              </a:tr>
              <a:tr h="281825">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1</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1</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0</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53209274"/>
                  </a:ext>
                </a:extLst>
              </a:tr>
            </a:tbl>
          </a:graphicData>
        </a:graphic>
      </p:graphicFrame>
      <p:sp>
        <p:nvSpPr>
          <p:cNvPr id="13" name="Rectangle 12">
            <a:extLst>
              <a:ext uri="{FF2B5EF4-FFF2-40B4-BE49-F238E27FC236}">
                <a16:creationId xmlns:a16="http://schemas.microsoft.com/office/drawing/2014/main" id="{66A9A626-7051-4778-9D35-E63A76533D13}"/>
              </a:ext>
            </a:extLst>
          </p:cNvPr>
          <p:cNvSpPr/>
          <p:nvPr/>
        </p:nvSpPr>
        <p:spPr>
          <a:xfrm>
            <a:off x="4908764" y="1755005"/>
            <a:ext cx="974361" cy="18450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A38AB44-4CB8-4FF0-A112-33DAC49F5215}"/>
              </a:ext>
            </a:extLst>
          </p:cNvPr>
          <p:cNvSpPr/>
          <p:nvPr/>
        </p:nvSpPr>
        <p:spPr>
          <a:xfrm>
            <a:off x="4908763" y="2048365"/>
            <a:ext cx="974361" cy="19775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03F96FE-34DC-44DF-BF10-A36A2D9E940E}"/>
              </a:ext>
            </a:extLst>
          </p:cNvPr>
          <p:cNvSpPr/>
          <p:nvPr/>
        </p:nvSpPr>
        <p:spPr>
          <a:xfrm>
            <a:off x="4908763" y="2328172"/>
            <a:ext cx="974361" cy="18450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A9D15A6-1F0F-4BB3-BCBC-54C50C92E1FD}"/>
              </a:ext>
            </a:extLst>
          </p:cNvPr>
          <p:cNvSpPr/>
          <p:nvPr/>
        </p:nvSpPr>
        <p:spPr>
          <a:xfrm>
            <a:off x="4908763" y="2630822"/>
            <a:ext cx="974361" cy="18450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A4E34A4-1CB9-42E0-B5E8-61285A479E25}"/>
              </a:ext>
            </a:extLst>
          </p:cNvPr>
          <p:cNvSpPr/>
          <p:nvPr/>
        </p:nvSpPr>
        <p:spPr>
          <a:xfrm>
            <a:off x="4716390" y="3866889"/>
            <a:ext cx="974361" cy="18450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75E7694-7E42-42F3-90C3-56272400F4C9}"/>
              </a:ext>
            </a:extLst>
          </p:cNvPr>
          <p:cNvSpPr/>
          <p:nvPr/>
        </p:nvSpPr>
        <p:spPr>
          <a:xfrm>
            <a:off x="4716390" y="4137910"/>
            <a:ext cx="974361" cy="19775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A04D1C3-8B04-4562-9A05-A1B480CE830B}"/>
              </a:ext>
            </a:extLst>
          </p:cNvPr>
          <p:cNvSpPr/>
          <p:nvPr/>
        </p:nvSpPr>
        <p:spPr>
          <a:xfrm>
            <a:off x="4723369" y="4422393"/>
            <a:ext cx="974361" cy="18450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D69BCFC-3278-4285-9030-344A66821A0F}"/>
              </a:ext>
            </a:extLst>
          </p:cNvPr>
          <p:cNvSpPr/>
          <p:nvPr/>
        </p:nvSpPr>
        <p:spPr>
          <a:xfrm>
            <a:off x="4723369" y="4735139"/>
            <a:ext cx="974361" cy="18450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084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249"/>
                                          </p:stCondLst>
                                        </p:cTn>
                                        <p:tgtEl>
                                          <p:spTgt spid="1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249"/>
                                          </p:stCondLst>
                                        </p:cTn>
                                        <p:tgtEl>
                                          <p:spTgt spid="1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249"/>
                                          </p:stCondLst>
                                        </p:cTn>
                                        <p:tgtEl>
                                          <p:spTgt spid="1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249"/>
                                          </p:stCondLst>
                                        </p:cTn>
                                        <p:tgtEl>
                                          <p:spTgt spid="1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249"/>
                                          </p:stCondLst>
                                        </p:cTn>
                                        <p:tgtEl>
                                          <p:spTgt spid="1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249"/>
                                          </p:stCondLst>
                                        </p:cTn>
                                        <p:tgtEl>
                                          <p:spTgt spid="1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249"/>
                                          </p:stCondLst>
                                        </p:cTn>
                                        <p:tgtEl>
                                          <p:spTgt spid="1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24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52A1EA-2B67-4523-BF33-76F7D5E54FD3}"/>
              </a:ext>
            </a:extLst>
          </p:cNvPr>
          <p:cNvSpPr>
            <a:spLocks noGrp="1"/>
          </p:cNvSpPr>
          <p:nvPr>
            <p:ph type="title"/>
          </p:nvPr>
        </p:nvSpPr>
        <p:spPr>
          <a:xfrm>
            <a:off x="1145885" y="0"/>
            <a:ext cx="7704000" cy="572700"/>
          </a:xfrm>
        </p:spPr>
        <p:txBody>
          <a:bodyPr/>
          <a:lstStyle/>
          <a:p>
            <a:pPr algn="ctr"/>
            <a:r>
              <a:rPr lang="en-US" b="1">
                <a:latin typeface="Times New Roman" panose="02020603050405020304" pitchFamily="18" charset="0"/>
                <a:cs typeface="Times New Roman" panose="02020603050405020304" pitchFamily="18" charset="0"/>
              </a:rPr>
              <a:t>Biểu diễn hàm Boolean</a:t>
            </a:r>
            <a:br>
              <a:rPr lang="en-US" sz="3600">
                <a:effectLst/>
                <a:latin typeface="Times New Roman" panose="02020603050405020304" pitchFamily="18" charset="0"/>
                <a:ea typeface="Calibri" panose="020F0502020204030204" pitchFamily="34" charset="0"/>
                <a:cs typeface="Times New Roman" panose="02020603050405020304" pitchFamily="18" charset="0"/>
              </a:rPr>
            </a:br>
            <a:endParaRPr lang="en-US" b="1">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560969C7-4E11-4C04-B801-0378F193E3A4}"/>
              </a:ext>
            </a:extLst>
          </p:cNvPr>
          <p:cNvSpPr txBox="1"/>
          <p:nvPr/>
        </p:nvSpPr>
        <p:spPr>
          <a:xfrm>
            <a:off x="726757" y="873325"/>
            <a:ext cx="7089484" cy="399405"/>
          </a:xfrm>
          <a:prstGeom prst="rect">
            <a:avLst/>
          </a:prstGeom>
          <a:noFill/>
        </p:spPr>
        <p:txBody>
          <a:bodyPr wrap="square">
            <a:spAutoFit/>
          </a:bodyPr>
          <a:lstStyle/>
          <a:p>
            <a:pPr>
              <a:lnSpc>
                <a:spcPct val="107000"/>
              </a:lnSpc>
              <a:spcAft>
                <a:spcPts val="800"/>
              </a:spcAft>
            </a:pPr>
            <a:r>
              <a:rPr lang="en-US" sz="2000" b="1">
                <a:effectLst/>
                <a:latin typeface="Times New Roman" panose="02020603050405020304" pitchFamily="18" charset="0"/>
                <a:ea typeface="Calibri" panose="020F0502020204030204" pitchFamily="34" charset="0"/>
                <a:cs typeface="Times New Roman" panose="02020603050405020304" pitchFamily="18" charset="0"/>
              </a:rPr>
              <a:t>Bài tập: Lập bảng chân trị từ biểu thức </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506375F-7935-4122-8CF1-A9FA5015E2C4}"/>
                  </a:ext>
                </a:extLst>
              </p:cNvPr>
              <p:cNvSpPr txBox="1"/>
              <p:nvPr/>
            </p:nvSpPr>
            <p:spPr>
              <a:xfrm>
                <a:off x="726757" y="1419691"/>
                <a:ext cx="5694744" cy="368691"/>
              </a:xfrm>
              <a:prstGeom prst="rect">
                <a:avLst/>
              </a:prstGeom>
              <a:noFill/>
            </p:spPr>
            <p:txBody>
              <a:bodyPr wrap="square">
                <a:spAutoFit/>
              </a:bodyPr>
              <a:lstStyle/>
              <a:p>
                <a:pPr>
                  <a:lnSpc>
                    <a:spcPct val="107000"/>
                  </a:lnSpc>
                  <a:spcAft>
                    <a:spcPts val="800"/>
                  </a:spcAft>
                </a:pPr>
                <a:r>
                  <a:rPr lang="en-US" sz="1800">
                    <a:solidFill>
                      <a:srgbClr val="000000"/>
                    </a:solidFill>
                    <a:effectLst/>
                    <a:latin typeface="TimesNewRomanPSMT"/>
                    <a:ea typeface="Calibri" panose="020F0502020204030204" pitchFamily="34" charset="0"/>
                    <a:cs typeface="Times New Roman" panose="02020603050405020304" pitchFamily="18" charset="0"/>
                  </a:rPr>
                  <a:t>F = (A + B)(AC + A</a:t>
                </a:r>
                <a14:m>
                  <m:oMath xmlns:m="http://schemas.openxmlformats.org/officeDocument/2006/math">
                    <m:acc>
                      <m:accPr>
                        <m:chr m:val="̅"/>
                        <m:ctrlP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𝐶</m:t>
                        </m:r>
                      </m:e>
                    </m:acc>
                  </m:oMath>
                </a14:m>
                <a:r>
                  <a:rPr lang="en-US" sz="1800">
                    <a:solidFill>
                      <a:srgbClr val="000000"/>
                    </a:solidFill>
                    <a:effectLst/>
                    <a:latin typeface="TimesNewRomanPSMT"/>
                    <a:ea typeface="Times New Roman" panose="02020603050405020304" pitchFamily="18" charset="0"/>
                    <a:cs typeface="Times New Roman" panose="02020603050405020304" pitchFamily="18" charset="0"/>
                  </a:rPr>
                  <a:t>) + A(B + BC)</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15" name="TextBox 14">
                <a:extLst>
                  <a:ext uri="{FF2B5EF4-FFF2-40B4-BE49-F238E27FC236}">
                    <a16:creationId xmlns:a16="http://schemas.microsoft.com/office/drawing/2014/main" id="{8506375F-7935-4122-8CF1-A9FA5015E2C4}"/>
                  </a:ext>
                </a:extLst>
              </p:cNvPr>
              <p:cNvSpPr txBox="1">
                <a:spLocks noRot="1" noChangeAspect="1" noMove="1" noResize="1" noEditPoints="1" noAdjustHandles="1" noChangeArrowheads="1" noChangeShapeType="1" noTextEdit="1"/>
              </p:cNvSpPr>
              <p:nvPr/>
            </p:nvSpPr>
            <p:spPr>
              <a:xfrm>
                <a:off x="726757" y="1419691"/>
                <a:ext cx="5694744" cy="368691"/>
              </a:xfrm>
              <a:prstGeom prst="rect">
                <a:avLst/>
              </a:prstGeom>
              <a:blipFill>
                <a:blip r:embed="rId2"/>
                <a:stretch>
                  <a:fillRect l="-857" t="-10000" b="-26667"/>
                </a:stretch>
              </a:blipFill>
            </p:spPr>
            <p:txBody>
              <a:bodyPr/>
              <a:lstStyle/>
              <a:p>
                <a:r>
                  <a:rPr lang="en-US">
                    <a:noFill/>
                  </a:rPr>
                  <a:t> </a:t>
                </a:r>
              </a:p>
            </p:txBody>
          </p:sp>
        </mc:Fallback>
      </mc:AlternateContent>
      <p:graphicFrame>
        <p:nvGraphicFramePr>
          <p:cNvPr id="4" name="Table 3">
            <a:extLst>
              <a:ext uri="{FF2B5EF4-FFF2-40B4-BE49-F238E27FC236}">
                <a16:creationId xmlns:a16="http://schemas.microsoft.com/office/drawing/2014/main" id="{51F90FD4-FAF6-421E-B37E-128EB2735639}"/>
              </a:ext>
            </a:extLst>
          </p:cNvPr>
          <p:cNvGraphicFramePr>
            <a:graphicFrameLocks noGrp="1"/>
          </p:cNvGraphicFramePr>
          <p:nvPr/>
        </p:nvGraphicFramePr>
        <p:xfrm>
          <a:off x="1027258" y="1935343"/>
          <a:ext cx="7089484" cy="2960748"/>
        </p:xfrm>
        <a:graphic>
          <a:graphicData uri="http://schemas.openxmlformats.org/drawingml/2006/table">
            <a:tbl>
              <a:tblPr firstRow="1" firstCol="1" bandRow="1">
                <a:tableStyleId>{1CBBA77C-DB6C-4E68-9C8D-0BC9E4EDBF99}</a:tableStyleId>
              </a:tblPr>
              <a:tblGrid>
                <a:gridCol w="1771992">
                  <a:extLst>
                    <a:ext uri="{9D8B030D-6E8A-4147-A177-3AD203B41FA5}">
                      <a16:colId xmlns:a16="http://schemas.microsoft.com/office/drawing/2014/main" val="520422360"/>
                    </a:ext>
                  </a:extLst>
                </a:gridCol>
                <a:gridCol w="1771992">
                  <a:extLst>
                    <a:ext uri="{9D8B030D-6E8A-4147-A177-3AD203B41FA5}">
                      <a16:colId xmlns:a16="http://schemas.microsoft.com/office/drawing/2014/main" val="4138393453"/>
                    </a:ext>
                  </a:extLst>
                </a:gridCol>
                <a:gridCol w="1772750">
                  <a:extLst>
                    <a:ext uri="{9D8B030D-6E8A-4147-A177-3AD203B41FA5}">
                      <a16:colId xmlns:a16="http://schemas.microsoft.com/office/drawing/2014/main" val="397839601"/>
                    </a:ext>
                  </a:extLst>
                </a:gridCol>
                <a:gridCol w="1772750">
                  <a:extLst>
                    <a:ext uri="{9D8B030D-6E8A-4147-A177-3AD203B41FA5}">
                      <a16:colId xmlns:a16="http://schemas.microsoft.com/office/drawing/2014/main" val="3151063156"/>
                    </a:ext>
                  </a:extLst>
                </a:gridCol>
              </a:tblGrid>
              <a:tr h="328972">
                <a:tc>
                  <a:txBody>
                    <a:bodyPr/>
                    <a:lstStyle/>
                    <a:p>
                      <a:pPr algn="ctr">
                        <a:lnSpc>
                          <a:spcPct val="107000"/>
                        </a:lnSpc>
                        <a:spcAft>
                          <a:spcPts val="800"/>
                        </a:spcAft>
                      </a:pPr>
                      <a:r>
                        <a:rPr lang="en-US" sz="1300" b="1">
                          <a:effectLst/>
                          <a:latin typeface="Times New Roman" panose="02020603050405020304" pitchFamily="18" charset="0"/>
                          <a:cs typeface="Times New Roman" panose="02020603050405020304" pitchFamily="18" charset="0"/>
                        </a:rPr>
                        <a:t>A</a:t>
                      </a:r>
                      <a:endParaRPr lang="en-US" sz="1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4">
                        <a:lumMod val="75000"/>
                      </a:schemeClr>
                    </a:solidFill>
                  </a:tcPr>
                </a:tc>
                <a:tc>
                  <a:txBody>
                    <a:bodyPr/>
                    <a:lstStyle/>
                    <a:p>
                      <a:pPr algn="ctr">
                        <a:lnSpc>
                          <a:spcPct val="107000"/>
                        </a:lnSpc>
                        <a:spcAft>
                          <a:spcPts val="800"/>
                        </a:spcAft>
                      </a:pPr>
                      <a:r>
                        <a:rPr lang="en-US" sz="1300" b="1">
                          <a:effectLst/>
                          <a:latin typeface="Times New Roman" panose="02020603050405020304" pitchFamily="18" charset="0"/>
                          <a:cs typeface="Times New Roman" panose="02020603050405020304" pitchFamily="18" charset="0"/>
                        </a:rPr>
                        <a:t>B</a:t>
                      </a:r>
                      <a:endParaRPr lang="en-US" sz="1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4">
                        <a:lumMod val="75000"/>
                      </a:schemeClr>
                    </a:solidFill>
                  </a:tcPr>
                </a:tc>
                <a:tc>
                  <a:txBody>
                    <a:bodyPr/>
                    <a:lstStyle/>
                    <a:p>
                      <a:pPr algn="ctr">
                        <a:lnSpc>
                          <a:spcPct val="107000"/>
                        </a:lnSpc>
                        <a:spcAft>
                          <a:spcPts val="800"/>
                        </a:spcAft>
                      </a:pPr>
                      <a:r>
                        <a:rPr lang="en-US" sz="1300" b="1">
                          <a:effectLst/>
                          <a:latin typeface="Times New Roman" panose="02020603050405020304" pitchFamily="18" charset="0"/>
                          <a:cs typeface="Times New Roman" panose="02020603050405020304" pitchFamily="18" charset="0"/>
                        </a:rPr>
                        <a:t>C</a:t>
                      </a:r>
                      <a:endParaRPr lang="en-US" sz="1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4">
                        <a:lumMod val="75000"/>
                      </a:schemeClr>
                    </a:solidFill>
                  </a:tcPr>
                </a:tc>
                <a:tc>
                  <a:txBody>
                    <a:bodyPr/>
                    <a:lstStyle/>
                    <a:p>
                      <a:pPr algn="ctr">
                        <a:lnSpc>
                          <a:spcPct val="107000"/>
                        </a:lnSpc>
                        <a:spcAft>
                          <a:spcPts val="800"/>
                        </a:spcAft>
                      </a:pPr>
                      <a:r>
                        <a:rPr lang="en-US" sz="1300" b="1">
                          <a:effectLst/>
                          <a:latin typeface="Times New Roman" panose="02020603050405020304" pitchFamily="18" charset="0"/>
                          <a:cs typeface="Times New Roman" panose="02020603050405020304" pitchFamily="18" charset="0"/>
                        </a:rPr>
                        <a:t>F</a:t>
                      </a:r>
                      <a:endParaRPr lang="en-US" sz="1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4">
                        <a:lumMod val="75000"/>
                      </a:schemeClr>
                    </a:solidFill>
                  </a:tcPr>
                </a:tc>
                <a:extLst>
                  <a:ext uri="{0D108BD9-81ED-4DB2-BD59-A6C34878D82A}">
                    <a16:rowId xmlns:a16="http://schemas.microsoft.com/office/drawing/2014/main" val="2055873453"/>
                  </a:ext>
                </a:extLst>
              </a:tr>
              <a:tr h="328972">
                <a:tc>
                  <a:txBody>
                    <a:bodyPr/>
                    <a:lstStyle/>
                    <a:p>
                      <a:pPr algn="ctr">
                        <a:lnSpc>
                          <a:spcPct val="107000"/>
                        </a:lnSpc>
                        <a:spcAft>
                          <a:spcPts val="800"/>
                        </a:spcAft>
                      </a:pPr>
                      <a:r>
                        <a:rPr lang="en-US" sz="1300" b="1">
                          <a:effectLst/>
                          <a:latin typeface="Times New Roman" panose="02020603050405020304" pitchFamily="18" charset="0"/>
                          <a:cs typeface="Times New Roman" panose="02020603050405020304" pitchFamily="18" charset="0"/>
                        </a:rPr>
                        <a:t>0</a:t>
                      </a:r>
                      <a:endParaRPr lang="en-US" sz="1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300" b="1">
                          <a:effectLst/>
                          <a:latin typeface="Times New Roman" panose="02020603050405020304" pitchFamily="18" charset="0"/>
                          <a:cs typeface="Times New Roman" panose="02020603050405020304" pitchFamily="18" charset="0"/>
                        </a:rPr>
                        <a:t>0</a:t>
                      </a:r>
                      <a:endParaRPr lang="en-US" sz="1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300" b="1">
                          <a:effectLst/>
                          <a:latin typeface="Times New Roman" panose="02020603050405020304" pitchFamily="18" charset="0"/>
                          <a:cs typeface="Times New Roman" panose="02020603050405020304" pitchFamily="18" charset="0"/>
                        </a:rPr>
                        <a:t>0</a:t>
                      </a:r>
                      <a:endParaRPr lang="en-US" sz="1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300" b="1">
                          <a:effectLst/>
                          <a:latin typeface="Times New Roman" panose="02020603050405020304" pitchFamily="18" charset="0"/>
                          <a:cs typeface="Times New Roman" panose="02020603050405020304" pitchFamily="18" charset="0"/>
                        </a:rPr>
                        <a:t>0</a:t>
                      </a:r>
                      <a:endParaRPr lang="en-US" sz="1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59248341"/>
                  </a:ext>
                </a:extLst>
              </a:tr>
              <a:tr h="328972">
                <a:tc>
                  <a:txBody>
                    <a:bodyPr/>
                    <a:lstStyle/>
                    <a:p>
                      <a:pPr algn="ctr">
                        <a:lnSpc>
                          <a:spcPct val="107000"/>
                        </a:lnSpc>
                        <a:spcAft>
                          <a:spcPts val="800"/>
                        </a:spcAft>
                      </a:pPr>
                      <a:r>
                        <a:rPr lang="en-US" sz="1300" b="1">
                          <a:effectLst/>
                          <a:latin typeface="Times New Roman" panose="02020603050405020304" pitchFamily="18" charset="0"/>
                          <a:cs typeface="Times New Roman" panose="02020603050405020304" pitchFamily="18" charset="0"/>
                        </a:rPr>
                        <a:t>0</a:t>
                      </a:r>
                      <a:endParaRPr lang="en-US" sz="1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300" b="1">
                          <a:effectLst/>
                          <a:latin typeface="Times New Roman" panose="02020603050405020304" pitchFamily="18" charset="0"/>
                          <a:cs typeface="Times New Roman" panose="02020603050405020304" pitchFamily="18" charset="0"/>
                        </a:rPr>
                        <a:t>0</a:t>
                      </a:r>
                      <a:endParaRPr lang="en-US" sz="1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300" b="1">
                          <a:effectLst/>
                          <a:latin typeface="Times New Roman" panose="02020603050405020304" pitchFamily="18" charset="0"/>
                          <a:cs typeface="Times New Roman" panose="02020603050405020304" pitchFamily="18" charset="0"/>
                        </a:rPr>
                        <a:t>1</a:t>
                      </a:r>
                      <a:endParaRPr lang="en-US" sz="1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300" b="1">
                          <a:effectLst/>
                          <a:latin typeface="Times New Roman" panose="02020603050405020304" pitchFamily="18" charset="0"/>
                          <a:cs typeface="Times New Roman" panose="02020603050405020304" pitchFamily="18" charset="0"/>
                        </a:rPr>
                        <a:t>0</a:t>
                      </a:r>
                      <a:endParaRPr lang="en-US" sz="1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35231891"/>
                  </a:ext>
                </a:extLst>
              </a:tr>
              <a:tr h="328972">
                <a:tc>
                  <a:txBody>
                    <a:bodyPr/>
                    <a:lstStyle/>
                    <a:p>
                      <a:pPr algn="ctr">
                        <a:lnSpc>
                          <a:spcPct val="107000"/>
                        </a:lnSpc>
                        <a:spcAft>
                          <a:spcPts val="800"/>
                        </a:spcAft>
                      </a:pPr>
                      <a:r>
                        <a:rPr lang="en-US" sz="1300" b="1">
                          <a:effectLst/>
                          <a:latin typeface="Times New Roman" panose="02020603050405020304" pitchFamily="18" charset="0"/>
                          <a:cs typeface="Times New Roman" panose="02020603050405020304" pitchFamily="18" charset="0"/>
                        </a:rPr>
                        <a:t>0</a:t>
                      </a:r>
                      <a:endParaRPr lang="en-US" sz="1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300" b="1">
                          <a:effectLst/>
                          <a:latin typeface="Times New Roman" panose="02020603050405020304" pitchFamily="18" charset="0"/>
                          <a:cs typeface="Times New Roman" panose="02020603050405020304" pitchFamily="18" charset="0"/>
                        </a:rPr>
                        <a:t>1</a:t>
                      </a:r>
                      <a:endParaRPr lang="en-US" sz="1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300" b="1">
                          <a:effectLst/>
                          <a:latin typeface="Times New Roman" panose="02020603050405020304" pitchFamily="18" charset="0"/>
                          <a:cs typeface="Times New Roman" panose="02020603050405020304" pitchFamily="18" charset="0"/>
                        </a:rPr>
                        <a:t>0</a:t>
                      </a:r>
                      <a:endParaRPr lang="en-US" sz="1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300" b="1">
                          <a:effectLst/>
                          <a:latin typeface="Times New Roman" panose="02020603050405020304" pitchFamily="18" charset="0"/>
                          <a:cs typeface="Times New Roman" panose="02020603050405020304" pitchFamily="18" charset="0"/>
                        </a:rPr>
                        <a:t>0</a:t>
                      </a:r>
                      <a:endParaRPr lang="en-US" sz="1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23694871"/>
                  </a:ext>
                </a:extLst>
              </a:tr>
              <a:tr h="328972">
                <a:tc>
                  <a:txBody>
                    <a:bodyPr/>
                    <a:lstStyle/>
                    <a:p>
                      <a:pPr algn="ctr">
                        <a:lnSpc>
                          <a:spcPct val="107000"/>
                        </a:lnSpc>
                        <a:spcAft>
                          <a:spcPts val="800"/>
                        </a:spcAft>
                      </a:pPr>
                      <a:r>
                        <a:rPr lang="en-US" sz="1300" b="1">
                          <a:effectLst/>
                          <a:latin typeface="Times New Roman" panose="02020603050405020304" pitchFamily="18" charset="0"/>
                          <a:cs typeface="Times New Roman" panose="02020603050405020304" pitchFamily="18" charset="0"/>
                        </a:rPr>
                        <a:t>0</a:t>
                      </a:r>
                      <a:endParaRPr lang="en-US" sz="1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300" b="1">
                          <a:effectLst/>
                          <a:latin typeface="Times New Roman" panose="02020603050405020304" pitchFamily="18" charset="0"/>
                          <a:cs typeface="Times New Roman" panose="02020603050405020304" pitchFamily="18" charset="0"/>
                        </a:rPr>
                        <a:t>1</a:t>
                      </a:r>
                      <a:endParaRPr lang="en-US" sz="1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300" b="1">
                          <a:effectLst/>
                          <a:latin typeface="Times New Roman" panose="02020603050405020304" pitchFamily="18" charset="0"/>
                          <a:cs typeface="Times New Roman" panose="02020603050405020304" pitchFamily="18" charset="0"/>
                        </a:rPr>
                        <a:t>1</a:t>
                      </a:r>
                      <a:endParaRPr lang="en-US" sz="1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300" b="1">
                          <a:effectLst/>
                          <a:latin typeface="Times New Roman" panose="02020603050405020304" pitchFamily="18" charset="0"/>
                          <a:cs typeface="Times New Roman" panose="02020603050405020304" pitchFamily="18" charset="0"/>
                        </a:rPr>
                        <a:t>0</a:t>
                      </a:r>
                      <a:endParaRPr lang="en-US" sz="1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23322804"/>
                  </a:ext>
                </a:extLst>
              </a:tr>
              <a:tr h="328972">
                <a:tc>
                  <a:txBody>
                    <a:bodyPr/>
                    <a:lstStyle/>
                    <a:p>
                      <a:pPr algn="ctr">
                        <a:lnSpc>
                          <a:spcPct val="107000"/>
                        </a:lnSpc>
                        <a:spcAft>
                          <a:spcPts val="800"/>
                        </a:spcAft>
                      </a:pPr>
                      <a:r>
                        <a:rPr lang="en-US" sz="1300" b="1">
                          <a:effectLst/>
                          <a:latin typeface="Times New Roman" panose="02020603050405020304" pitchFamily="18" charset="0"/>
                          <a:cs typeface="Times New Roman" panose="02020603050405020304" pitchFamily="18" charset="0"/>
                        </a:rPr>
                        <a:t>1</a:t>
                      </a:r>
                      <a:endParaRPr lang="en-US" sz="1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300" b="1">
                          <a:effectLst/>
                          <a:latin typeface="Times New Roman" panose="02020603050405020304" pitchFamily="18" charset="0"/>
                          <a:cs typeface="Times New Roman" panose="02020603050405020304" pitchFamily="18" charset="0"/>
                        </a:rPr>
                        <a:t>0</a:t>
                      </a:r>
                      <a:endParaRPr lang="en-US" sz="1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300" b="1">
                          <a:effectLst/>
                          <a:latin typeface="Times New Roman" panose="02020603050405020304" pitchFamily="18" charset="0"/>
                          <a:cs typeface="Times New Roman" panose="02020603050405020304" pitchFamily="18" charset="0"/>
                        </a:rPr>
                        <a:t>0</a:t>
                      </a:r>
                      <a:endParaRPr lang="en-US" sz="1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300" b="1">
                          <a:effectLst/>
                          <a:latin typeface="Times New Roman" panose="02020603050405020304" pitchFamily="18" charset="0"/>
                          <a:cs typeface="Times New Roman" panose="02020603050405020304" pitchFamily="18" charset="0"/>
                        </a:rPr>
                        <a:t>1</a:t>
                      </a:r>
                      <a:endParaRPr lang="en-US" sz="1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60006188"/>
                  </a:ext>
                </a:extLst>
              </a:tr>
              <a:tr h="328972">
                <a:tc>
                  <a:txBody>
                    <a:bodyPr/>
                    <a:lstStyle/>
                    <a:p>
                      <a:pPr algn="ctr">
                        <a:lnSpc>
                          <a:spcPct val="107000"/>
                        </a:lnSpc>
                        <a:spcAft>
                          <a:spcPts val="800"/>
                        </a:spcAft>
                      </a:pPr>
                      <a:r>
                        <a:rPr lang="en-US" sz="1300" b="1">
                          <a:effectLst/>
                          <a:latin typeface="Times New Roman" panose="02020603050405020304" pitchFamily="18" charset="0"/>
                          <a:cs typeface="Times New Roman" panose="02020603050405020304" pitchFamily="18" charset="0"/>
                        </a:rPr>
                        <a:t>1</a:t>
                      </a:r>
                      <a:endParaRPr lang="en-US" sz="1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300" b="1">
                          <a:effectLst/>
                          <a:latin typeface="Times New Roman" panose="02020603050405020304" pitchFamily="18" charset="0"/>
                          <a:cs typeface="Times New Roman" panose="02020603050405020304" pitchFamily="18" charset="0"/>
                        </a:rPr>
                        <a:t>0</a:t>
                      </a:r>
                      <a:endParaRPr lang="en-US" sz="1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300" b="1">
                          <a:effectLst/>
                          <a:latin typeface="Times New Roman" panose="02020603050405020304" pitchFamily="18" charset="0"/>
                          <a:cs typeface="Times New Roman" panose="02020603050405020304" pitchFamily="18" charset="0"/>
                        </a:rPr>
                        <a:t>1</a:t>
                      </a:r>
                      <a:endParaRPr lang="en-US" sz="1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300" b="1">
                          <a:effectLst/>
                          <a:latin typeface="Times New Roman" panose="02020603050405020304" pitchFamily="18" charset="0"/>
                          <a:cs typeface="Times New Roman" panose="02020603050405020304" pitchFamily="18" charset="0"/>
                        </a:rPr>
                        <a:t>1</a:t>
                      </a:r>
                      <a:endParaRPr lang="en-US" sz="1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25194352"/>
                  </a:ext>
                </a:extLst>
              </a:tr>
              <a:tr h="328972">
                <a:tc>
                  <a:txBody>
                    <a:bodyPr/>
                    <a:lstStyle/>
                    <a:p>
                      <a:pPr algn="ctr">
                        <a:lnSpc>
                          <a:spcPct val="107000"/>
                        </a:lnSpc>
                        <a:spcAft>
                          <a:spcPts val="800"/>
                        </a:spcAft>
                      </a:pPr>
                      <a:r>
                        <a:rPr lang="en-US" sz="1300" b="1">
                          <a:effectLst/>
                          <a:latin typeface="Times New Roman" panose="02020603050405020304" pitchFamily="18" charset="0"/>
                          <a:cs typeface="Times New Roman" panose="02020603050405020304" pitchFamily="18" charset="0"/>
                        </a:rPr>
                        <a:t>1</a:t>
                      </a:r>
                      <a:endParaRPr lang="en-US" sz="1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300" b="1">
                          <a:effectLst/>
                          <a:latin typeface="Times New Roman" panose="02020603050405020304" pitchFamily="18" charset="0"/>
                          <a:cs typeface="Times New Roman" panose="02020603050405020304" pitchFamily="18" charset="0"/>
                        </a:rPr>
                        <a:t>1</a:t>
                      </a:r>
                      <a:endParaRPr lang="en-US" sz="1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300" b="1">
                          <a:effectLst/>
                          <a:latin typeface="Times New Roman" panose="02020603050405020304" pitchFamily="18" charset="0"/>
                          <a:cs typeface="Times New Roman" panose="02020603050405020304" pitchFamily="18" charset="0"/>
                        </a:rPr>
                        <a:t>0</a:t>
                      </a:r>
                      <a:endParaRPr lang="en-US" sz="1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300" b="1">
                          <a:effectLst/>
                          <a:latin typeface="Times New Roman" panose="02020603050405020304" pitchFamily="18" charset="0"/>
                          <a:cs typeface="Times New Roman" panose="02020603050405020304" pitchFamily="18" charset="0"/>
                        </a:rPr>
                        <a:t>1</a:t>
                      </a:r>
                      <a:endParaRPr lang="en-US" sz="1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51940771"/>
                  </a:ext>
                </a:extLst>
              </a:tr>
              <a:tr h="328972">
                <a:tc>
                  <a:txBody>
                    <a:bodyPr/>
                    <a:lstStyle/>
                    <a:p>
                      <a:pPr algn="ctr">
                        <a:lnSpc>
                          <a:spcPct val="107000"/>
                        </a:lnSpc>
                        <a:spcAft>
                          <a:spcPts val="800"/>
                        </a:spcAft>
                      </a:pPr>
                      <a:r>
                        <a:rPr lang="en-US" sz="1300" b="1">
                          <a:effectLst/>
                          <a:latin typeface="Times New Roman" panose="02020603050405020304" pitchFamily="18" charset="0"/>
                          <a:cs typeface="Times New Roman" panose="02020603050405020304" pitchFamily="18" charset="0"/>
                        </a:rPr>
                        <a:t>1</a:t>
                      </a:r>
                      <a:endParaRPr lang="en-US" sz="1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300" b="1">
                          <a:effectLst/>
                          <a:latin typeface="Times New Roman" panose="02020603050405020304" pitchFamily="18" charset="0"/>
                          <a:cs typeface="Times New Roman" panose="02020603050405020304" pitchFamily="18" charset="0"/>
                        </a:rPr>
                        <a:t>1</a:t>
                      </a:r>
                      <a:endParaRPr lang="en-US" sz="1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300" b="1">
                          <a:effectLst/>
                          <a:latin typeface="Times New Roman" panose="02020603050405020304" pitchFamily="18" charset="0"/>
                          <a:cs typeface="Times New Roman" panose="02020603050405020304" pitchFamily="18" charset="0"/>
                        </a:rPr>
                        <a:t>1</a:t>
                      </a:r>
                      <a:endParaRPr lang="en-US" sz="1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300" b="1">
                          <a:effectLst/>
                          <a:latin typeface="Times New Roman" panose="02020603050405020304" pitchFamily="18" charset="0"/>
                          <a:cs typeface="Times New Roman" panose="02020603050405020304" pitchFamily="18" charset="0"/>
                        </a:rPr>
                        <a:t>1</a:t>
                      </a:r>
                      <a:endParaRPr lang="en-US" sz="1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70968036"/>
                  </a:ext>
                </a:extLst>
              </a:tr>
            </a:tbl>
          </a:graphicData>
        </a:graphic>
      </p:graphicFrame>
      <p:sp>
        <p:nvSpPr>
          <p:cNvPr id="20" name="Rectangle 19">
            <a:extLst>
              <a:ext uri="{FF2B5EF4-FFF2-40B4-BE49-F238E27FC236}">
                <a16:creationId xmlns:a16="http://schemas.microsoft.com/office/drawing/2014/main" id="{A9C609FA-28D1-4489-BAA6-6676B049B87D}"/>
              </a:ext>
            </a:extLst>
          </p:cNvPr>
          <p:cNvSpPr/>
          <p:nvPr/>
        </p:nvSpPr>
        <p:spPr>
          <a:xfrm>
            <a:off x="6715031" y="2320822"/>
            <a:ext cx="974361" cy="18450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668E36D-1A4E-4467-A309-0B2EEF4F5C28}"/>
              </a:ext>
            </a:extLst>
          </p:cNvPr>
          <p:cNvSpPr/>
          <p:nvPr/>
        </p:nvSpPr>
        <p:spPr>
          <a:xfrm>
            <a:off x="6715030" y="2652290"/>
            <a:ext cx="974361" cy="18450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F49FB5E-5182-44EC-9A3A-8DCDFFBF4B73}"/>
              </a:ext>
            </a:extLst>
          </p:cNvPr>
          <p:cNvSpPr/>
          <p:nvPr/>
        </p:nvSpPr>
        <p:spPr>
          <a:xfrm>
            <a:off x="6715029" y="2983758"/>
            <a:ext cx="974361" cy="18450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1B5813E-E769-466E-B293-DC89BAD4C1FD}"/>
              </a:ext>
            </a:extLst>
          </p:cNvPr>
          <p:cNvSpPr/>
          <p:nvPr/>
        </p:nvSpPr>
        <p:spPr>
          <a:xfrm>
            <a:off x="6715028" y="3315226"/>
            <a:ext cx="974361" cy="18450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E5C4A40-0755-4CAC-BF66-EB80E7E77D0D}"/>
              </a:ext>
            </a:extLst>
          </p:cNvPr>
          <p:cNvSpPr/>
          <p:nvPr/>
        </p:nvSpPr>
        <p:spPr>
          <a:xfrm>
            <a:off x="6715028" y="3635567"/>
            <a:ext cx="974361" cy="116222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2631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249"/>
                                          </p:stCondLst>
                                        </p:cTn>
                                        <p:tgtEl>
                                          <p:spTgt spid="2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249"/>
                                          </p:stCondLst>
                                        </p:cTn>
                                        <p:tgtEl>
                                          <p:spTgt spid="2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249"/>
                                          </p:stCondLst>
                                        </p:cTn>
                                        <p:tgtEl>
                                          <p:spTgt spid="2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249"/>
                                          </p:stCondLst>
                                        </p:cTn>
                                        <p:tgtEl>
                                          <p:spTgt spid="2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24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52A1EA-2B67-4523-BF33-76F7D5E54FD3}"/>
              </a:ext>
            </a:extLst>
          </p:cNvPr>
          <p:cNvSpPr>
            <a:spLocks noGrp="1"/>
          </p:cNvSpPr>
          <p:nvPr>
            <p:ph type="title"/>
          </p:nvPr>
        </p:nvSpPr>
        <p:spPr>
          <a:xfrm>
            <a:off x="1145885" y="0"/>
            <a:ext cx="7704000" cy="572700"/>
          </a:xfrm>
        </p:spPr>
        <p:txBody>
          <a:bodyPr/>
          <a:lstStyle/>
          <a:p>
            <a:pPr algn="ctr"/>
            <a:r>
              <a:rPr lang="en-US" b="1">
                <a:latin typeface="Times New Roman" panose="02020603050405020304" pitchFamily="18" charset="0"/>
                <a:cs typeface="Times New Roman" panose="02020603050405020304" pitchFamily="18" charset="0"/>
              </a:rPr>
              <a:t>Biểu diễn hàm Boolean</a:t>
            </a:r>
            <a:br>
              <a:rPr lang="en-US" sz="3600">
                <a:effectLst/>
                <a:latin typeface="Times New Roman" panose="02020603050405020304" pitchFamily="18" charset="0"/>
                <a:ea typeface="Calibri" panose="020F0502020204030204" pitchFamily="34" charset="0"/>
                <a:cs typeface="Times New Roman" panose="02020603050405020304" pitchFamily="18" charset="0"/>
              </a:rPr>
            </a:br>
            <a:endParaRPr lang="en-US" b="1">
              <a:latin typeface="Times New Roman" panose="02020603050405020304" pitchFamily="18" charset="0"/>
              <a:cs typeface="Times New Roman" panose="02020603050405020304" pitchFamily="18" charset="0"/>
            </a:endParaRPr>
          </a:p>
        </p:txBody>
      </p:sp>
      <p:sp>
        <p:nvSpPr>
          <p:cNvPr id="2" name="Rectangle 2">
            <a:extLst>
              <a:ext uri="{FF2B5EF4-FFF2-40B4-BE49-F238E27FC236}">
                <a16:creationId xmlns:a16="http://schemas.microsoft.com/office/drawing/2014/main" id="{3E63780F-E4E0-491F-BE88-4719EF823E7C}"/>
              </a:ext>
            </a:extLst>
          </p:cNvPr>
          <p:cNvSpPr>
            <a:spLocks noChangeArrowheads="1"/>
          </p:cNvSpPr>
          <p:nvPr/>
        </p:nvSpPr>
        <p:spPr bwMode="auto">
          <a:xfrm>
            <a:off x="348527" y="682675"/>
            <a:ext cx="8944077"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Dạng chính tắc của hàm Boolean</a:t>
            </a:r>
            <a:endParaRPr kumimoji="0" lang="en-US" altLang="en-US" sz="2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Hạng tích (</a:t>
            </a:r>
            <a:r>
              <a:rPr kumimoji="0" lang="en-US" altLang="en-US" sz="22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minterm</a:t>
            </a:r>
            <a:r>
              <a:rPr kumimoji="0" lang="en-US" altLang="en-US" sz="22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ký hiệu m</a:t>
            </a:r>
            <a:r>
              <a:rPr kumimoji="0" lang="en-US" altLang="en-US" sz="2200" b="0" i="0" u="none" strike="noStrike" cap="none" normalizeH="0" baseline="-3000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 </a:t>
            </a:r>
            <a:r>
              <a:rPr kumimoji="0" lang="en-US" altLang="en-US" sz="22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với i = 0 đến 2</a:t>
            </a:r>
            <a:r>
              <a:rPr kumimoji="0" lang="en-US" altLang="en-US" sz="2200" b="0" i="0" u="none" strike="noStrike" cap="none" normalizeH="0" baseline="3000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 </a:t>
            </a:r>
            <a:r>
              <a:rPr kumimoji="0" lang="en-US" altLang="en-US" sz="22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-1, là các tổ hợp  gồm tích các biến, trong đó:</a:t>
            </a:r>
            <a:endParaRPr kumimoji="0" lang="en-US" altLang="en-US" sz="2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Giá trị ‘1’ được biểu diễn bằng nguyên biến (biến trực tiếp)  </a:t>
            </a:r>
            <a:endParaRPr kumimoji="0" lang="en-US" altLang="en-US" sz="2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Giá trị ‘0’ được biểu diễn bằng đảo biến (biến phủ định)</a:t>
            </a:r>
            <a:endParaRPr kumimoji="0" lang="en-US" altLang="en-US" sz="2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Hạng tổng (</a:t>
            </a:r>
            <a:r>
              <a:rPr kumimoji="0" lang="en-US" altLang="en-US" sz="22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Maxterm</a:t>
            </a:r>
            <a:r>
              <a:rPr kumimoji="0" lang="en-US" altLang="en-US" sz="22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ký hiệu M</a:t>
            </a:r>
            <a:r>
              <a:rPr kumimoji="0" lang="en-US" altLang="en-US" sz="2200" b="0" i="0" u="none" strike="noStrike" cap="none" normalizeH="0" baseline="-3000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 </a:t>
            </a:r>
            <a:r>
              <a:rPr kumimoji="0" lang="en-US" altLang="en-US" sz="22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với i = 0 đến 2</a:t>
            </a:r>
            <a:r>
              <a:rPr kumimoji="0" lang="en-US" altLang="en-US" sz="2200" b="0" i="0" u="none" strike="noStrike" cap="none" normalizeH="0" baseline="3000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 </a:t>
            </a:r>
            <a:r>
              <a:rPr kumimoji="0" lang="en-US" altLang="en-US" sz="22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-1, là các tổ hợp  gồm tổng các biến, trong đó:</a:t>
            </a:r>
            <a:endParaRPr kumimoji="0" lang="en-US" altLang="en-US" sz="2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Giá trị ‘0’ được biểu diễn bằng nguyên biến (biến trực tiếp)  </a:t>
            </a:r>
            <a:endParaRPr kumimoji="0" lang="en-US" altLang="en-US" sz="2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Giá trị ‘1’ được biểu diễn bằng đảo biến (biến phủ định)</a:t>
            </a:r>
            <a:endParaRPr kumimoji="0" lang="en-US" altLang="en-US" sz="2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121" name="Picture 14">
            <a:extLst>
              <a:ext uri="{FF2B5EF4-FFF2-40B4-BE49-F238E27FC236}">
                <a16:creationId xmlns:a16="http://schemas.microsoft.com/office/drawing/2014/main" id="{E817C96C-2276-4287-A906-A37FE26327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8535" y="3955381"/>
            <a:ext cx="1312942" cy="101127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9064A80-3BB0-4132-96B0-3B25C7F51C47}"/>
              </a:ext>
            </a:extLst>
          </p:cNvPr>
          <p:cNvSpPr>
            <a:spLocks noChangeArrowheads="1"/>
          </p:cNvSpPr>
          <p:nvPr/>
        </p:nvSpPr>
        <p:spPr bwMode="auto">
          <a:xfrm>
            <a:off x="726757" y="3861067"/>
            <a:ext cx="46217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0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kumimoji="0" lang="en-US" altLang="en-US" sz="20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Mối quan hệ giữa minterm và Maxterm:</a:t>
            </a:r>
            <a:endParaRPr kumimoji="0" lang="en-US" altLang="en-US" sz="3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93526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52A1EA-2B67-4523-BF33-76F7D5E54FD3}"/>
              </a:ext>
            </a:extLst>
          </p:cNvPr>
          <p:cNvSpPr>
            <a:spLocks noGrp="1"/>
          </p:cNvSpPr>
          <p:nvPr>
            <p:ph type="title"/>
          </p:nvPr>
        </p:nvSpPr>
        <p:spPr>
          <a:xfrm>
            <a:off x="629063" y="-12526"/>
            <a:ext cx="7704000" cy="572700"/>
          </a:xfrm>
        </p:spPr>
        <p:txBody>
          <a:bodyPr/>
          <a:lstStyle/>
          <a:p>
            <a:pPr algn="ctr"/>
            <a:r>
              <a:rPr lang="en-US" b="1">
                <a:latin typeface="Times New Roman" panose="02020603050405020304" pitchFamily="18" charset="0"/>
                <a:cs typeface="Times New Roman" panose="02020603050405020304" pitchFamily="18" charset="0"/>
              </a:rPr>
              <a:t>Biểu diễn hàm Boolean</a:t>
            </a:r>
            <a:br>
              <a:rPr lang="en-US" sz="3600">
                <a:effectLst/>
                <a:latin typeface="Times New Roman" panose="02020603050405020304" pitchFamily="18" charset="0"/>
                <a:ea typeface="Calibri" panose="020F0502020204030204" pitchFamily="34" charset="0"/>
                <a:cs typeface="Times New Roman" panose="02020603050405020304" pitchFamily="18" charset="0"/>
              </a:rPr>
            </a:br>
            <a:endParaRPr lang="en-US" b="1">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6B379823-F288-4432-82AA-3DF9EBF863E1}"/>
              </a:ext>
            </a:extLst>
          </p:cNvPr>
          <p:cNvPicPr>
            <a:picLocks noChangeAspect="1"/>
          </p:cNvPicPr>
          <p:nvPr/>
        </p:nvPicPr>
        <p:blipFill>
          <a:blip r:embed="rId2"/>
          <a:stretch>
            <a:fillRect/>
          </a:stretch>
        </p:blipFill>
        <p:spPr>
          <a:xfrm>
            <a:off x="2052690" y="560174"/>
            <a:ext cx="5255015" cy="4563396"/>
          </a:xfrm>
          <a:prstGeom prst="rect">
            <a:avLst/>
          </a:prstGeom>
        </p:spPr>
      </p:pic>
    </p:spTree>
    <p:extLst>
      <p:ext uri="{BB962C8B-B14F-4D97-AF65-F5344CB8AC3E}">
        <p14:creationId xmlns:p14="http://schemas.microsoft.com/office/powerpoint/2010/main" val="1587012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52A1EA-2B67-4523-BF33-76F7D5E54FD3}"/>
              </a:ext>
            </a:extLst>
          </p:cNvPr>
          <p:cNvSpPr>
            <a:spLocks noGrp="1"/>
          </p:cNvSpPr>
          <p:nvPr>
            <p:ph type="title"/>
          </p:nvPr>
        </p:nvSpPr>
        <p:spPr>
          <a:xfrm>
            <a:off x="629063" y="0"/>
            <a:ext cx="7704000" cy="572700"/>
          </a:xfrm>
        </p:spPr>
        <p:txBody>
          <a:bodyPr/>
          <a:lstStyle/>
          <a:p>
            <a:pPr algn="ctr"/>
            <a:r>
              <a:rPr lang="en-US" b="1">
                <a:latin typeface="Times New Roman" panose="02020603050405020304" pitchFamily="18" charset="0"/>
                <a:cs typeface="Times New Roman" panose="02020603050405020304" pitchFamily="18" charset="0"/>
              </a:rPr>
              <a:t>Biểu diễn hàm Boolean</a:t>
            </a:r>
            <a:br>
              <a:rPr lang="en-US" sz="3600">
                <a:effectLst/>
                <a:latin typeface="Times New Roman" panose="02020603050405020304" pitchFamily="18" charset="0"/>
                <a:ea typeface="Calibri" panose="020F0502020204030204" pitchFamily="34" charset="0"/>
                <a:cs typeface="Times New Roman" panose="02020603050405020304" pitchFamily="18" charset="0"/>
              </a:rPr>
            </a:br>
            <a:endParaRPr lang="en-US" b="1">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C9671BE-5839-4158-B1F0-9F90BE66352C}"/>
              </a:ext>
            </a:extLst>
          </p:cNvPr>
          <p:cNvSpPr txBox="1"/>
          <p:nvPr/>
        </p:nvSpPr>
        <p:spPr>
          <a:xfrm>
            <a:off x="629062" y="698770"/>
            <a:ext cx="8017098" cy="3037113"/>
          </a:xfrm>
          <a:prstGeom prst="rect">
            <a:avLst/>
          </a:prstGeom>
          <a:noFill/>
        </p:spPr>
        <p:txBody>
          <a:bodyPr wrap="square">
            <a:spAutoFit/>
          </a:bodyPr>
          <a:lstStyle/>
          <a:p>
            <a:pPr>
              <a:lnSpc>
                <a:spcPct val="107000"/>
              </a:lnSpc>
              <a:spcAft>
                <a:spcPts val="800"/>
              </a:spcAft>
            </a:pPr>
            <a:r>
              <a:rPr lang="en-US" sz="2400" b="1">
                <a:effectLst/>
                <a:latin typeface="Times New Roman" panose="02020603050405020304" pitchFamily="18" charset="0"/>
                <a:ea typeface="Calibri" panose="020F0502020204030204" pitchFamily="34" charset="0"/>
                <a:cs typeface="Times New Roman" panose="02020603050405020304" pitchFamily="18" charset="0"/>
              </a:rPr>
              <a:t>Một biểu thức n biến luôn có thể biểu diện dưới 2 dạng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Dạng tuyển (tổng các tích – </a:t>
            </a:r>
            <a:r>
              <a:rPr lang="en-US" sz="2400" b="1">
                <a:effectLst/>
                <a:latin typeface="Times New Roman" panose="02020603050405020304" pitchFamily="18" charset="0"/>
                <a:ea typeface="Calibri" panose="020F0502020204030204" pitchFamily="34" charset="0"/>
                <a:cs typeface="Times New Roman" panose="02020603050405020304" pitchFamily="18" charset="0"/>
              </a:rPr>
              <a:t>SOP</a:t>
            </a:r>
            <a:r>
              <a:rPr lang="en-US" sz="2400">
                <a:effectLst/>
                <a:latin typeface="Times New Roman" panose="02020603050405020304" pitchFamily="18" charset="0"/>
                <a:ea typeface="Calibri" panose="020F0502020204030204" pitchFamily="34" charset="0"/>
                <a:cs typeface="Times New Roman" panose="02020603050405020304" pitchFamily="18" charset="0"/>
              </a:rPr>
              <a:t>(sum of product)): Mỗi số hạng là một </a:t>
            </a:r>
            <a:r>
              <a:rPr lang="en-US" sz="2400" i="1">
                <a:effectLst/>
                <a:latin typeface="Times New Roman" panose="02020603050405020304" pitchFamily="18" charset="0"/>
                <a:ea typeface="Calibri" panose="020F0502020204030204" pitchFamily="34" charset="0"/>
                <a:cs typeface="Times New Roman" panose="02020603050405020304" pitchFamily="18" charset="0"/>
              </a:rPr>
              <a:t>hạng tích </a:t>
            </a:r>
            <a:r>
              <a:rPr lang="en-US" sz="2400">
                <a:effectLst/>
                <a:latin typeface="Times New Roman" panose="02020603050405020304" pitchFamily="18" charset="0"/>
                <a:ea typeface="Calibri" panose="020F0502020204030204" pitchFamily="34" charset="0"/>
                <a:cs typeface="Times New Roman" panose="02020603050405020304" pitchFamily="18" charset="0"/>
              </a:rPr>
              <a:t>hay </a:t>
            </a:r>
            <a:r>
              <a:rPr lang="en-US" sz="2400" i="1">
                <a:effectLst/>
                <a:latin typeface="Times New Roman" panose="02020603050405020304" pitchFamily="18" charset="0"/>
                <a:ea typeface="Calibri" panose="020F0502020204030204" pitchFamily="34" charset="0"/>
                <a:cs typeface="Times New Roman" panose="02020603050405020304" pitchFamily="18" charset="0"/>
              </a:rPr>
              <a:t>minterm </a:t>
            </a:r>
            <a:r>
              <a:rPr lang="en-US" sz="2400">
                <a:effectLst/>
                <a:latin typeface="Times New Roman" panose="02020603050405020304" pitchFamily="18" charset="0"/>
                <a:ea typeface="Calibri" panose="020F0502020204030204" pitchFamily="34" charset="0"/>
                <a:cs typeface="Times New Roman" panose="02020603050405020304" pitchFamily="18" charset="0"/>
              </a:rPr>
              <a:t>(m</a:t>
            </a:r>
            <a:r>
              <a:rPr lang="en-US" sz="2400" baseline="-25000">
                <a:effectLst/>
                <a:latin typeface="Times New Roman" panose="02020603050405020304" pitchFamily="18" charset="0"/>
                <a:ea typeface="Calibri" panose="020F0502020204030204" pitchFamily="34" charset="0"/>
                <a:cs typeface="Times New Roman" panose="02020603050405020304" pitchFamily="18" charset="0"/>
              </a:rPr>
              <a:t>i</a:t>
            </a:r>
            <a:r>
              <a:rPr lang="en-US" sz="2400">
                <a:effectLst/>
                <a:latin typeface="Times New Roman" panose="02020603050405020304" pitchFamily="18" charset="0"/>
                <a:ea typeface="Calibri" panose="020F0502020204030204" pitchFamily="34" charset="0"/>
                <a:cs typeface="Times New Roman" panose="02020603050405020304" pitchFamily="18" charset="0"/>
              </a:rPr>
              <a:t>).Mà tại đó tổ hợp hàm Boolean có giá trị là 1</a:t>
            </a:r>
          </a:p>
          <a:p>
            <a:pPr>
              <a:lnSpc>
                <a:spcPct val="107000"/>
              </a:lnSpc>
              <a:spcAft>
                <a:spcPts val="80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Dạng hội (tích các tổng – </a:t>
            </a:r>
            <a:r>
              <a:rPr lang="en-US" sz="2400" b="1">
                <a:effectLst/>
                <a:latin typeface="Times New Roman" panose="02020603050405020304" pitchFamily="18" charset="0"/>
                <a:ea typeface="Calibri" panose="020F0502020204030204" pitchFamily="34" charset="0"/>
                <a:cs typeface="Times New Roman" panose="02020603050405020304" pitchFamily="18" charset="0"/>
              </a:rPr>
              <a:t>POS</a:t>
            </a:r>
            <a:r>
              <a:rPr lang="en-US" sz="2400">
                <a:effectLst/>
                <a:latin typeface="Times New Roman" panose="02020603050405020304" pitchFamily="18" charset="0"/>
                <a:ea typeface="Calibri" panose="020F0502020204030204" pitchFamily="34" charset="0"/>
                <a:cs typeface="Times New Roman" panose="02020603050405020304" pitchFamily="18" charset="0"/>
              </a:rPr>
              <a:t>(product of sum)): Mỗi thừa số là một </a:t>
            </a:r>
            <a:r>
              <a:rPr lang="en-US" sz="2400" i="1">
                <a:effectLst/>
                <a:latin typeface="Times New Roman" panose="02020603050405020304" pitchFamily="18" charset="0"/>
                <a:ea typeface="Calibri" panose="020F0502020204030204" pitchFamily="34" charset="0"/>
                <a:cs typeface="Times New Roman" panose="02020603050405020304" pitchFamily="18" charset="0"/>
              </a:rPr>
              <a:t>hạng tổng  </a:t>
            </a:r>
            <a:r>
              <a:rPr lang="en-US" sz="2400">
                <a:effectLst/>
                <a:latin typeface="Times New Roman" panose="02020603050405020304" pitchFamily="18" charset="0"/>
                <a:ea typeface="Calibri" panose="020F0502020204030204" pitchFamily="34" charset="0"/>
                <a:cs typeface="Times New Roman" panose="02020603050405020304" pitchFamily="18" charset="0"/>
              </a:rPr>
              <a:t>hay </a:t>
            </a:r>
            <a:r>
              <a:rPr lang="en-US" sz="2400" i="1">
                <a:effectLst/>
                <a:latin typeface="Times New Roman" panose="02020603050405020304" pitchFamily="18" charset="0"/>
                <a:ea typeface="Calibri" panose="020F0502020204030204" pitchFamily="34" charset="0"/>
                <a:cs typeface="Times New Roman" panose="02020603050405020304" pitchFamily="18" charset="0"/>
              </a:rPr>
              <a:t>Maxterm </a:t>
            </a:r>
            <a:r>
              <a:rPr lang="en-US" sz="2400">
                <a:effectLst/>
                <a:latin typeface="Times New Roman" panose="02020603050405020304" pitchFamily="18" charset="0"/>
                <a:ea typeface="Calibri" panose="020F0502020204030204" pitchFamily="34" charset="0"/>
                <a:cs typeface="Times New Roman" panose="02020603050405020304" pitchFamily="18" charset="0"/>
              </a:rPr>
              <a:t>(M</a:t>
            </a:r>
            <a:r>
              <a:rPr lang="en-US" sz="2400" baseline="-25000">
                <a:effectLst/>
                <a:latin typeface="Times New Roman" panose="02020603050405020304" pitchFamily="18" charset="0"/>
                <a:ea typeface="Calibri" panose="020F0502020204030204" pitchFamily="34" charset="0"/>
                <a:cs typeface="Times New Roman" panose="02020603050405020304" pitchFamily="18" charset="0"/>
              </a:rPr>
              <a:t>i</a:t>
            </a:r>
            <a:r>
              <a:rPr lang="en-US" sz="2400">
                <a:effectLst/>
                <a:latin typeface="Times New Roman" panose="02020603050405020304" pitchFamily="18" charset="0"/>
                <a:ea typeface="Calibri" panose="020F0502020204030204" pitchFamily="34" charset="0"/>
                <a:cs typeface="Times New Roman" panose="02020603050405020304" pitchFamily="18" charset="0"/>
              </a:rPr>
              <a:t>).Mà tại đó tổ hợp hàm Boolean có giá trị là 0</a:t>
            </a:r>
          </a:p>
        </p:txBody>
      </p:sp>
    </p:spTree>
    <p:extLst>
      <p:ext uri="{BB962C8B-B14F-4D97-AF65-F5344CB8AC3E}">
        <p14:creationId xmlns:p14="http://schemas.microsoft.com/office/powerpoint/2010/main" val="2976263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52A1EA-2B67-4523-BF33-76F7D5E54FD3}"/>
              </a:ext>
            </a:extLst>
          </p:cNvPr>
          <p:cNvSpPr>
            <a:spLocks noGrp="1"/>
          </p:cNvSpPr>
          <p:nvPr>
            <p:ph type="title"/>
          </p:nvPr>
        </p:nvSpPr>
        <p:spPr>
          <a:xfrm>
            <a:off x="629063" y="0"/>
            <a:ext cx="7704000" cy="572700"/>
          </a:xfrm>
        </p:spPr>
        <p:txBody>
          <a:bodyPr/>
          <a:lstStyle/>
          <a:p>
            <a:pPr algn="ctr"/>
            <a:r>
              <a:rPr lang="en-US" b="1">
                <a:latin typeface="Times New Roman" panose="02020603050405020304" pitchFamily="18" charset="0"/>
                <a:cs typeface="Times New Roman" panose="02020603050405020304" pitchFamily="18" charset="0"/>
              </a:rPr>
              <a:t>Biểu diễn hàm Boolean</a:t>
            </a:r>
            <a:br>
              <a:rPr lang="en-US" sz="3600">
                <a:effectLst/>
                <a:latin typeface="Times New Roman" panose="02020603050405020304" pitchFamily="18" charset="0"/>
                <a:ea typeface="Calibri" panose="020F0502020204030204" pitchFamily="34" charset="0"/>
                <a:cs typeface="Times New Roman" panose="02020603050405020304" pitchFamily="18" charset="0"/>
              </a:rPr>
            </a:br>
            <a:endParaRPr lang="en-US" b="1">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71A6DF3-C81B-4C84-933E-BC32F87D865F}"/>
              </a:ext>
            </a:extLst>
          </p:cNvPr>
          <p:cNvPicPr/>
          <p:nvPr/>
        </p:nvPicPr>
        <p:blipFill>
          <a:blip r:embed="rId2"/>
          <a:stretch>
            <a:fillRect/>
          </a:stretch>
        </p:blipFill>
        <p:spPr>
          <a:xfrm>
            <a:off x="744100" y="574792"/>
            <a:ext cx="7588963" cy="1315225"/>
          </a:xfrm>
          <a:prstGeom prst="rect">
            <a:avLst/>
          </a:prstGeom>
        </p:spPr>
      </p:pic>
      <p:pic>
        <p:nvPicPr>
          <p:cNvPr id="5" name="Picture 4">
            <a:extLst>
              <a:ext uri="{FF2B5EF4-FFF2-40B4-BE49-F238E27FC236}">
                <a16:creationId xmlns:a16="http://schemas.microsoft.com/office/drawing/2014/main" id="{6FDAE8B0-E500-428D-B488-4D4C0D338F27}"/>
              </a:ext>
            </a:extLst>
          </p:cNvPr>
          <p:cNvPicPr/>
          <p:nvPr/>
        </p:nvPicPr>
        <p:blipFill>
          <a:blip r:embed="rId3"/>
          <a:stretch>
            <a:fillRect/>
          </a:stretch>
        </p:blipFill>
        <p:spPr>
          <a:xfrm>
            <a:off x="720000" y="1914138"/>
            <a:ext cx="7704000" cy="1339346"/>
          </a:xfrm>
          <a:prstGeom prst="rect">
            <a:avLst/>
          </a:prstGeom>
        </p:spPr>
      </p:pic>
    </p:spTree>
    <p:extLst>
      <p:ext uri="{BB962C8B-B14F-4D97-AF65-F5344CB8AC3E}">
        <p14:creationId xmlns:p14="http://schemas.microsoft.com/office/powerpoint/2010/main" val="2403478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A2998123-7386-817E-06E0-ECED7DB39588}"/>
              </a:ext>
            </a:extLst>
          </p:cNvPr>
          <p:cNvSpPr/>
          <p:nvPr/>
        </p:nvSpPr>
        <p:spPr>
          <a:xfrm>
            <a:off x="835689" y="390747"/>
            <a:ext cx="7472621" cy="1363626"/>
          </a:xfrm>
          <a:prstGeom prst="roundRect">
            <a:avLst>
              <a:gd name="adj" fmla="val 8499"/>
            </a:avLst>
          </a:prstGeom>
          <a:solidFill>
            <a:srgbClr val="EEB3AA"/>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a:effectLst/>
                <a:latin typeface="Amatic SC" panose="00000500000000000000" pitchFamily="2" charset="-79"/>
                <a:ea typeface="Calibri" panose="020F0502020204030204" pitchFamily="34" charset="0"/>
                <a:cs typeface="Amatic SC" panose="00000500000000000000" pitchFamily="2" charset="-79"/>
              </a:rPr>
              <a:t>Digital circuits</a:t>
            </a:r>
            <a:endParaRPr lang="en-GB" sz="3600">
              <a:solidFill>
                <a:srgbClr val="3D4258"/>
              </a:solidFill>
              <a:latin typeface="Amatic SC" panose="00000500000000000000" pitchFamily="2" charset="-79"/>
              <a:cs typeface="Amatic SC" panose="00000500000000000000" pitchFamily="2" charset="-79"/>
            </a:endParaRPr>
          </a:p>
        </p:txBody>
      </p:sp>
      <p:sp>
        <p:nvSpPr>
          <p:cNvPr id="15" name="TextBox 14">
            <a:extLst>
              <a:ext uri="{FF2B5EF4-FFF2-40B4-BE49-F238E27FC236}">
                <a16:creationId xmlns:a16="http://schemas.microsoft.com/office/drawing/2014/main" id="{07C93A9E-67EC-61F5-C45C-9054A908DD16}"/>
              </a:ext>
            </a:extLst>
          </p:cNvPr>
          <p:cNvSpPr txBox="1"/>
          <p:nvPr/>
        </p:nvSpPr>
        <p:spPr>
          <a:xfrm>
            <a:off x="3115339" y="1955279"/>
            <a:ext cx="5192971" cy="715089"/>
          </a:xfrm>
          <a:prstGeom prst="roundRect">
            <a:avLst/>
          </a:prstGeom>
          <a:solidFill>
            <a:srgbClr val="C9B9D1"/>
          </a:solidFill>
          <a:effectLst>
            <a:outerShdw blurRad="50800" dist="38100" dir="2700000" algn="tl" rotWithShape="0">
              <a:prstClr val="black">
                <a:alpha val="40000"/>
              </a:prstClr>
            </a:outerShdw>
          </a:effectLst>
        </p:spPr>
        <p:txBody>
          <a:bodyPr wrap="square">
            <a:spAutoFit/>
          </a:bodyPr>
          <a:lstStyle/>
          <a:p>
            <a:r>
              <a:rPr lang="en-US" sz="1800" b="1">
                <a:solidFill>
                  <a:schemeClr val="bg1"/>
                </a:solidFill>
                <a:effectLst/>
                <a:latin typeface="Times New Roman" panose="02020603050405020304" pitchFamily="18" charset="0"/>
                <a:ea typeface="Calibri" panose="020F0502020204030204" pitchFamily="34" charset="0"/>
              </a:rPr>
              <a:t>Có hai giá trị: 0 hoặc 1, </a:t>
            </a:r>
          </a:p>
          <a:p>
            <a:r>
              <a:rPr lang="en-US" sz="1800" b="1">
                <a:solidFill>
                  <a:schemeClr val="bg1"/>
                </a:solidFill>
                <a:effectLst/>
                <a:latin typeface="Times New Roman" panose="02020603050405020304" pitchFamily="18" charset="0"/>
                <a:ea typeface="Calibri" panose="020F0502020204030204" pitchFamily="34" charset="0"/>
              </a:rPr>
              <a:t>tương ứng với hai trạng thái logic: sai hoặc đúng. </a:t>
            </a:r>
            <a:endParaRPr lang="en-GB" sz="1800" b="1">
              <a:solidFill>
                <a:schemeClr val="bg1"/>
              </a:solidFill>
            </a:endParaRPr>
          </a:p>
        </p:txBody>
      </p:sp>
      <p:sp>
        <p:nvSpPr>
          <p:cNvPr id="3" name="TextBox 2">
            <a:extLst>
              <a:ext uri="{FF2B5EF4-FFF2-40B4-BE49-F238E27FC236}">
                <a16:creationId xmlns:a16="http://schemas.microsoft.com/office/drawing/2014/main" id="{03AE716C-69F3-6231-CF33-4659557BAAF2}"/>
              </a:ext>
            </a:extLst>
          </p:cNvPr>
          <p:cNvSpPr txBox="1"/>
          <p:nvPr/>
        </p:nvSpPr>
        <p:spPr>
          <a:xfrm>
            <a:off x="835690" y="1926991"/>
            <a:ext cx="2279650" cy="769441"/>
          </a:xfrm>
          <a:prstGeom prst="rect">
            <a:avLst/>
          </a:prstGeom>
          <a:noFill/>
        </p:spPr>
        <p:txBody>
          <a:bodyPr wrap="square">
            <a:spAutoFit/>
          </a:bodyPr>
          <a:lstStyle/>
          <a:p>
            <a:pPr algn="ctr"/>
            <a:r>
              <a:rPr lang="en-US" sz="4400" b="1">
                <a:effectLst/>
                <a:latin typeface="Amatic SC" panose="00000500000000000000" pitchFamily="2" charset="-79"/>
                <a:ea typeface="Calibri" panose="020F0502020204030204" pitchFamily="34" charset="0"/>
                <a:cs typeface="Amatic SC" panose="00000500000000000000" pitchFamily="2" charset="-79"/>
              </a:rPr>
              <a:t>Digital</a:t>
            </a:r>
            <a:endParaRPr lang="en-GB" sz="4400" b="1"/>
          </a:p>
        </p:txBody>
      </p:sp>
      <p:grpSp>
        <p:nvGrpSpPr>
          <p:cNvPr id="6" name="Group 5">
            <a:extLst>
              <a:ext uri="{FF2B5EF4-FFF2-40B4-BE49-F238E27FC236}">
                <a16:creationId xmlns:a16="http://schemas.microsoft.com/office/drawing/2014/main" id="{B1C43180-F36F-7634-1C5E-A96B09DE3FDD}"/>
              </a:ext>
            </a:extLst>
          </p:cNvPr>
          <p:cNvGrpSpPr/>
          <p:nvPr/>
        </p:nvGrpSpPr>
        <p:grpSpPr>
          <a:xfrm>
            <a:off x="329978" y="3068732"/>
            <a:ext cx="2108246" cy="769441"/>
            <a:chOff x="627689" y="3196413"/>
            <a:chExt cx="2279650" cy="831998"/>
          </a:xfrm>
        </p:grpSpPr>
        <p:pic>
          <p:nvPicPr>
            <p:cNvPr id="3078" name="Picture 6" descr="Download Number, 1, One. Royalty-Free Vector Graphic - Pixabay">
              <a:extLst>
                <a:ext uri="{FF2B5EF4-FFF2-40B4-BE49-F238E27FC236}">
                  <a16:creationId xmlns:a16="http://schemas.microsoft.com/office/drawing/2014/main" id="{EAFA55F8-234A-87F6-1096-50D9AFCF90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689" y="3196413"/>
              <a:ext cx="416000" cy="83199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66945A5-FF1A-9AC2-6837-071D2523C8B0}"/>
                </a:ext>
              </a:extLst>
            </p:cNvPr>
            <p:cNvSpPr txBox="1"/>
            <p:nvPr/>
          </p:nvSpPr>
          <p:spPr>
            <a:xfrm>
              <a:off x="627689" y="3227691"/>
              <a:ext cx="2279650" cy="769441"/>
            </a:xfrm>
            <a:prstGeom prst="rect">
              <a:avLst/>
            </a:prstGeom>
            <a:noFill/>
          </p:spPr>
          <p:txBody>
            <a:bodyPr wrap="square">
              <a:spAutoFit/>
            </a:bodyPr>
            <a:lstStyle/>
            <a:p>
              <a:pPr algn="ctr"/>
              <a:r>
                <a:rPr lang="en-US" sz="4400" b="1">
                  <a:latin typeface="Amatic SC" panose="00000500000000000000" pitchFamily="2" charset="-79"/>
                  <a:cs typeface="Amatic SC" panose="00000500000000000000" pitchFamily="2" charset="-79"/>
                </a:rPr>
                <a:t>: Đúng</a:t>
              </a:r>
              <a:endParaRPr lang="en-GB" sz="4400" b="1"/>
            </a:p>
          </p:txBody>
        </p:sp>
      </p:grpSp>
      <p:grpSp>
        <p:nvGrpSpPr>
          <p:cNvPr id="8" name="Group 7">
            <a:extLst>
              <a:ext uri="{FF2B5EF4-FFF2-40B4-BE49-F238E27FC236}">
                <a16:creationId xmlns:a16="http://schemas.microsoft.com/office/drawing/2014/main" id="{A22FCD29-C008-C218-D5F3-F24EAC9D1533}"/>
              </a:ext>
            </a:extLst>
          </p:cNvPr>
          <p:cNvGrpSpPr/>
          <p:nvPr/>
        </p:nvGrpSpPr>
        <p:grpSpPr>
          <a:xfrm>
            <a:off x="329978" y="4039717"/>
            <a:ext cx="1930430" cy="714150"/>
            <a:chOff x="4900203" y="3185070"/>
            <a:chExt cx="2279650" cy="843341"/>
          </a:xfrm>
        </p:grpSpPr>
        <p:pic>
          <p:nvPicPr>
            <p:cNvPr id="3074" name="Picture 2" descr="Download Number, Zero, 0. Royalty-Free Vector Graphic - Pixabay">
              <a:extLst>
                <a:ext uri="{FF2B5EF4-FFF2-40B4-BE49-F238E27FC236}">
                  <a16:creationId xmlns:a16="http://schemas.microsoft.com/office/drawing/2014/main" id="{FAD08E9A-CDFF-7698-EED1-6A66B40048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900203" y="3196413"/>
              <a:ext cx="426528" cy="8319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31F3CE4-2981-E90B-5095-D631ADDF99A2}"/>
                </a:ext>
              </a:extLst>
            </p:cNvPr>
            <p:cNvSpPr txBox="1"/>
            <p:nvPr/>
          </p:nvSpPr>
          <p:spPr>
            <a:xfrm>
              <a:off x="4900203" y="3185070"/>
              <a:ext cx="2279650" cy="769441"/>
            </a:xfrm>
            <a:prstGeom prst="rect">
              <a:avLst/>
            </a:prstGeom>
            <a:noFill/>
          </p:spPr>
          <p:txBody>
            <a:bodyPr wrap="square">
              <a:spAutoFit/>
            </a:bodyPr>
            <a:lstStyle/>
            <a:p>
              <a:pPr algn="ctr"/>
              <a:r>
                <a:rPr lang="en-US" sz="4400" b="1">
                  <a:latin typeface="Amatic SC" panose="00000500000000000000" pitchFamily="2" charset="-79"/>
                  <a:cs typeface="Amatic SC" panose="00000500000000000000" pitchFamily="2" charset="-79"/>
                </a:rPr>
                <a:t>: sai</a:t>
              </a:r>
              <a:endParaRPr lang="en-GB" sz="4400" b="1"/>
            </a:p>
          </p:txBody>
        </p:sp>
      </p:grpSp>
      <p:pic>
        <p:nvPicPr>
          <p:cNvPr id="3080" name="Picture 8" descr="Giải thích các lệnh SET BIT, CLEAR BIT và TOGGLE trong lập trình vi điều  khiển - TAPIT">
            <a:extLst>
              <a:ext uri="{FF2B5EF4-FFF2-40B4-BE49-F238E27FC236}">
                <a16:creationId xmlns:a16="http://schemas.microsoft.com/office/drawing/2014/main" id="{1C4A9448-87C8-F72E-299B-17E0F64AE9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5515" y="2689745"/>
            <a:ext cx="4991109" cy="2239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6298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52A1EA-2B67-4523-BF33-76F7D5E54FD3}"/>
              </a:ext>
            </a:extLst>
          </p:cNvPr>
          <p:cNvSpPr>
            <a:spLocks noGrp="1"/>
          </p:cNvSpPr>
          <p:nvPr>
            <p:ph type="title"/>
          </p:nvPr>
        </p:nvSpPr>
        <p:spPr>
          <a:xfrm>
            <a:off x="629063" y="0"/>
            <a:ext cx="7704000" cy="572700"/>
          </a:xfrm>
        </p:spPr>
        <p:txBody>
          <a:bodyPr/>
          <a:lstStyle/>
          <a:p>
            <a:pPr algn="ctr"/>
            <a:r>
              <a:rPr lang="en-US" b="1">
                <a:latin typeface="Times New Roman" panose="02020603050405020304" pitchFamily="18" charset="0"/>
                <a:cs typeface="Times New Roman" panose="02020603050405020304" pitchFamily="18" charset="0"/>
              </a:rPr>
              <a:t>Biểu diễn hàm Boolean</a:t>
            </a:r>
            <a:br>
              <a:rPr lang="en-US" sz="3600">
                <a:effectLst/>
                <a:latin typeface="Times New Roman" panose="02020603050405020304" pitchFamily="18" charset="0"/>
                <a:ea typeface="Calibri" panose="020F0502020204030204" pitchFamily="34" charset="0"/>
                <a:cs typeface="Times New Roman" panose="02020603050405020304" pitchFamily="18" charset="0"/>
              </a:rPr>
            </a:br>
            <a:endParaRPr lang="en-US" b="1">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74B578A-31A9-479A-ACB7-A2A87C33EA05}"/>
              </a:ext>
            </a:extLst>
          </p:cNvPr>
          <p:cNvSpPr txBox="1"/>
          <p:nvPr/>
        </p:nvSpPr>
        <p:spPr>
          <a:xfrm>
            <a:off x="629063" y="666435"/>
            <a:ext cx="5693788" cy="399405"/>
          </a:xfrm>
          <a:prstGeom prst="rect">
            <a:avLst/>
          </a:prstGeom>
          <a:noFill/>
        </p:spPr>
        <p:txBody>
          <a:bodyPr wrap="square">
            <a:spAutoFit/>
          </a:bodyPr>
          <a:lstStyle/>
          <a:p>
            <a:pPr>
              <a:lnSpc>
                <a:spcPct val="107000"/>
              </a:lnSpc>
              <a:spcAft>
                <a:spcPts val="80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Ví dụ: Cho bảng chân trị hàm f</a:t>
            </a:r>
          </a:p>
        </p:txBody>
      </p:sp>
      <p:graphicFrame>
        <p:nvGraphicFramePr>
          <p:cNvPr id="9" name="Table 8">
            <a:extLst>
              <a:ext uri="{FF2B5EF4-FFF2-40B4-BE49-F238E27FC236}">
                <a16:creationId xmlns:a16="http://schemas.microsoft.com/office/drawing/2014/main" id="{768D290B-2A97-41A4-ACFC-A640E982783A}"/>
              </a:ext>
            </a:extLst>
          </p:cNvPr>
          <p:cNvGraphicFramePr>
            <a:graphicFrameLocks noGrp="1"/>
          </p:cNvGraphicFramePr>
          <p:nvPr/>
        </p:nvGraphicFramePr>
        <p:xfrm>
          <a:off x="514179" y="1167196"/>
          <a:ext cx="3093835" cy="2809107"/>
        </p:xfrm>
        <a:graphic>
          <a:graphicData uri="http://schemas.openxmlformats.org/drawingml/2006/table">
            <a:tbl>
              <a:tblPr firstRow="1" firstCol="1" bandRow="1">
                <a:tableStyleId>{1CBBA77C-DB6C-4E68-9C8D-0BC9E4EDBF99}</a:tableStyleId>
              </a:tblPr>
              <a:tblGrid>
                <a:gridCol w="739583">
                  <a:extLst>
                    <a:ext uri="{9D8B030D-6E8A-4147-A177-3AD203B41FA5}">
                      <a16:colId xmlns:a16="http://schemas.microsoft.com/office/drawing/2014/main" val="1141956674"/>
                    </a:ext>
                  </a:extLst>
                </a:gridCol>
                <a:gridCol w="743080">
                  <a:extLst>
                    <a:ext uri="{9D8B030D-6E8A-4147-A177-3AD203B41FA5}">
                      <a16:colId xmlns:a16="http://schemas.microsoft.com/office/drawing/2014/main" val="2029966281"/>
                    </a:ext>
                  </a:extLst>
                </a:gridCol>
                <a:gridCol w="743954">
                  <a:extLst>
                    <a:ext uri="{9D8B030D-6E8A-4147-A177-3AD203B41FA5}">
                      <a16:colId xmlns:a16="http://schemas.microsoft.com/office/drawing/2014/main" val="3425494083"/>
                    </a:ext>
                  </a:extLst>
                </a:gridCol>
                <a:gridCol w="867218">
                  <a:extLst>
                    <a:ext uri="{9D8B030D-6E8A-4147-A177-3AD203B41FA5}">
                      <a16:colId xmlns:a16="http://schemas.microsoft.com/office/drawing/2014/main" val="4238968274"/>
                    </a:ext>
                  </a:extLst>
                </a:gridCol>
              </a:tblGrid>
              <a:tr h="312123">
                <a:tc>
                  <a:txBody>
                    <a:bodyPr/>
                    <a:lstStyle/>
                    <a:p>
                      <a:pPr algn="ctr">
                        <a:lnSpc>
                          <a:spcPct val="107000"/>
                        </a:lnSpc>
                        <a:spcAft>
                          <a:spcPts val="800"/>
                        </a:spcAft>
                      </a:pPr>
                      <a:r>
                        <a:rPr lang="en-US" sz="1300" b="1">
                          <a:effectLst/>
                          <a:latin typeface="Times New Roman" panose="02020603050405020304" pitchFamily="18" charset="0"/>
                          <a:cs typeface="Times New Roman" panose="02020603050405020304" pitchFamily="18" charset="0"/>
                        </a:rPr>
                        <a:t>x</a:t>
                      </a:r>
                      <a:endParaRPr lang="en-US" sz="1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4">
                        <a:lumMod val="75000"/>
                      </a:schemeClr>
                    </a:solidFill>
                  </a:tcPr>
                </a:tc>
                <a:tc>
                  <a:txBody>
                    <a:bodyPr/>
                    <a:lstStyle/>
                    <a:p>
                      <a:pPr algn="ctr">
                        <a:lnSpc>
                          <a:spcPct val="107000"/>
                        </a:lnSpc>
                        <a:spcAft>
                          <a:spcPts val="800"/>
                        </a:spcAft>
                      </a:pPr>
                      <a:r>
                        <a:rPr lang="en-US" sz="1300" b="1">
                          <a:effectLst/>
                          <a:latin typeface="Times New Roman" panose="02020603050405020304" pitchFamily="18" charset="0"/>
                          <a:cs typeface="Times New Roman" panose="02020603050405020304" pitchFamily="18" charset="0"/>
                        </a:rPr>
                        <a:t>y</a:t>
                      </a:r>
                      <a:endParaRPr lang="en-US" sz="1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4">
                        <a:lumMod val="75000"/>
                      </a:schemeClr>
                    </a:solidFill>
                  </a:tcPr>
                </a:tc>
                <a:tc>
                  <a:txBody>
                    <a:bodyPr/>
                    <a:lstStyle/>
                    <a:p>
                      <a:pPr algn="ctr">
                        <a:lnSpc>
                          <a:spcPct val="107000"/>
                        </a:lnSpc>
                        <a:spcAft>
                          <a:spcPts val="800"/>
                        </a:spcAft>
                      </a:pPr>
                      <a:r>
                        <a:rPr lang="en-US" sz="1300" b="1">
                          <a:effectLst/>
                          <a:latin typeface="Times New Roman" panose="02020603050405020304" pitchFamily="18" charset="0"/>
                          <a:cs typeface="Times New Roman" panose="02020603050405020304" pitchFamily="18" charset="0"/>
                        </a:rPr>
                        <a:t>z</a:t>
                      </a:r>
                      <a:endParaRPr lang="en-US" sz="1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4">
                        <a:lumMod val="75000"/>
                      </a:schemeClr>
                    </a:solidFill>
                  </a:tcPr>
                </a:tc>
                <a:tc>
                  <a:txBody>
                    <a:bodyPr/>
                    <a:lstStyle/>
                    <a:p>
                      <a:pPr algn="ctr">
                        <a:lnSpc>
                          <a:spcPct val="107000"/>
                        </a:lnSpc>
                        <a:spcAft>
                          <a:spcPts val="800"/>
                        </a:spcAft>
                      </a:pPr>
                      <a:r>
                        <a:rPr lang="en-US" sz="1300" b="1">
                          <a:effectLst/>
                          <a:latin typeface="Times New Roman" panose="02020603050405020304" pitchFamily="18" charset="0"/>
                          <a:cs typeface="Times New Roman" panose="02020603050405020304" pitchFamily="18" charset="0"/>
                        </a:rPr>
                        <a:t>f</a:t>
                      </a:r>
                      <a:endParaRPr lang="en-US" sz="1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4">
                        <a:lumMod val="75000"/>
                      </a:schemeClr>
                    </a:solidFill>
                  </a:tcPr>
                </a:tc>
                <a:extLst>
                  <a:ext uri="{0D108BD9-81ED-4DB2-BD59-A6C34878D82A}">
                    <a16:rowId xmlns:a16="http://schemas.microsoft.com/office/drawing/2014/main" val="679216150"/>
                  </a:ext>
                </a:extLst>
              </a:tr>
              <a:tr h="312123">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0</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0</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0</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0</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53046183"/>
                  </a:ext>
                </a:extLst>
              </a:tr>
              <a:tr h="312123">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0</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0</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1</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1</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72435564"/>
                  </a:ext>
                </a:extLst>
              </a:tr>
              <a:tr h="312123">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0</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1</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0</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0</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16946144"/>
                  </a:ext>
                </a:extLst>
              </a:tr>
              <a:tr h="312123">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0</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1</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1</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1</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22427437"/>
                  </a:ext>
                </a:extLst>
              </a:tr>
              <a:tr h="312123">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1</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0</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0</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1</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00718845"/>
                  </a:ext>
                </a:extLst>
              </a:tr>
              <a:tr h="312123">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1</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0</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1</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0</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60071747"/>
                  </a:ext>
                </a:extLst>
              </a:tr>
              <a:tr h="312123">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1</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1</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0</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1</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0577863"/>
                  </a:ext>
                </a:extLst>
              </a:tr>
              <a:tr h="312123">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1</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1</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1</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1</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9971760"/>
                  </a:ext>
                </a:extLst>
              </a:tr>
            </a:tbl>
          </a:graphicData>
        </a:graphic>
      </p:graphicFrame>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90EB53-3AC3-4742-9CC5-056CE286C5FA}"/>
                  </a:ext>
                </a:extLst>
              </p:cNvPr>
              <p:cNvSpPr txBox="1"/>
              <p:nvPr/>
            </p:nvSpPr>
            <p:spPr>
              <a:xfrm>
                <a:off x="3808430" y="1054442"/>
                <a:ext cx="5335570" cy="4050532"/>
              </a:xfrm>
              <a:prstGeom prst="rect">
                <a:avLst/>
              </a:prstGeom>
              <a:noFill/>
            </p:spPr>
            <p:txBody>
              <a:bodyPr wrap="square">
                <a:spAutoFit/>
              </a:bodyPr>
              <a:lstStyle/>
              <a:p>
                <a:pPr>
                  <a:lnSpc>
                    <a:spcPct val="107000"/>
                  </a:lnSpc>
                  <a:spcAft>
                    <a:spcPts val="800"/>
                  </a:spcAft>
                </a:pPr>
                <a:r>
                  <a:rPr lang="en-US" sz="1800" b="1">
                    <a:effectLst/>
                    <a:latin typeface="Times New Roman" panose="02020603050405020304" pitchFamily="18" charset="0"/>
                    <a:ea typeface="Calibri" panose="020F0502020204030204" pitchFamily="34" charset="0"/>
                    <a:cs typeface="Times New Roman" panose="02020603050405020304" pitchFamily="18" charset="0"/>
                  </a:rPr>
                  <a:t>Biểu diễn dưới dạng tổng các tích - SOP</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Các </a:t>
                </a:r>
                <a:r>
                  <a:rPr lang="en-US" sz="1800" b="1">
                    <a:effectLst/>
                    <a:latin typeface="Times New Roman" panose="02020603050405020304" pitchFamily="18" charset="0"/>
                    <a:ea typeface="Calibri" panose="020F0502020204030204" pitchFamily="34" charset="0"/>
                    <a:cs typeface="Times New Roman" panose="02020603050405020304" pitchFamily="18" charset="0"/>
                  </a:rPr>
                  <a:t>minterm</a:t>
                </a:r>
                <a:r>
                  <a:rPr lang="en-US" sz="1800">
                    <a:effectLst/>
                    <a:latin typeface="Times New Roman" panose="02020603050405020304" pitchFamily="18" charset="0"/>
                    <a:ea typeface="Calibri" panose="020F0502020204030204" pitchFamily="34" charset="0"/>
                    <a:cs typeface="Times New Roman" panose="02020603050405020304" pitchFamily="18" charset="0"/>
                  </a:rPr>
                  <a:t> tương ứng là:</a:t>
                </a:r>
              </a:p>
              <a:p>
                <a:pPr>
                  <a:lnSpc>
                    <a:spcPct val="107000"/>
                  </a:lnSpc>
                  <a:spcAft>
                    <a:spcPts val="800"/>
                  </a:spcAft>
                </a:pPr>
                <a14:m>
                  <m:oMath xmlns:m="http://schemas.openxmlformats.org/officeDocument/2006/math">
                    <m:acc>
                      <m:accPr>
                        <m:chr m:val="̅"/>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r>
                          <a:rPr lang="en-US" sz="1800" i="1">
                            <a:effectLst/>
                            <a:latin typeface="Cambria Math" panose="02040503050406030204" pitchFamily="18" charset="0"/>
                            <a:ea typeface="Calibri" panose="020F0502020204030204" pitchFamily="34" charset="0"/>
                            <a:cs typeface="Times New Roman" panose="02020603050405020304" pitchFamily="18" charset="0"/>
                          </a:rPr>
                          <m:t> </m:t>
                        </m:r>
                      </m:e>
                    </m:acc>
                    <m:r>
                      <a:rPr lang="en-US" sz="1800" i="1">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e>
                    </m:acc>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𝑧</m:t>
                    </m:r>
                  </m:oMath>
                </a14:m>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e>
                    </m:acc>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𝑧</m:t>
                    </m:r>
                  </m:oMath>
                </a14:m>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x</a:t>
                </a:r>
                <a14:m>
                  <m:oMath xmlns:m="http://schemas.openxmlformats.org/officeDocument/2006/math">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e>
                    </m:acc>
                    <m:r>
                      <a:rPr lang="en-US" sz="1800" i="1">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𝑧</m:t>
                        </m:r>
                      </m:e>
                    </m:acc>
                  </m:oMath>
                </a14:m>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x.y.</a:t>
                </a:r>
                <a14:m>
                  <m:oMath xmlns:m="http://schemas.openxmlformats.org/officeDocument/2006/math">
                    <m:acc>
                      <m:accPr>
                        <m:chr m:val="̅"/>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𝑧</m:t>
                        </m:r>
                      </m:e>
                    </m:acc>
                  </m:oMath>
                </a14:m>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x.y.z</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Sau đó lấy tổng(OR) của tất cả các </a:t>
                </a:r>
                <a:r>
                  <a:rPr lang="en-US" sz="1800" b="1">
                    <a:effectLst/>
                    <a:latin typeface="Times New Roman" panose="02020603050405020304" pitchFamily="18" charset="0"/>
                    <a:ea typeface="Times New Roman" panose="02020603050405020304" pitchFamily="18" charset="0"/>
                    <a:cs typeface="Times New Roman" panose="02020603050405020304" pitchFamily="18" charset="0"/>
                  </a:rPr>
                  <a:t>minterm</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ta được biểu thức hàm f</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f(x,y,z) = </a:t>
                </a:r>
                <a14:m>
                  <m:oMath xmlns:m="http://schemas.openxmlformats.org/officeDocument/2006/math">
                    <m:acc>
                      <m:accPr>
                        <m:chr m:val="̅"/>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r>
                          <a:rPr lang="en-US" sz="1800" i="1">
                            <a:effectLst/>
                            <a:latin typeface="Cambria Math" panose="02040503050406030204" pitchFamily="18" charset="0"/>
                            <a:ea typeface="Calibri" panose="020F0502020204030204" pitchFamily="34" charset="0"/>
                            <a:cs typeface="Times New Roman" panose="02020603050405020304" pitchFamily="18" charset="0"/>
                          </a:rPr>
                          <m:t> </m:t>
                        </m:r>
                      </m:e>
                    </m:acc>
                    <m:r>
                      <a:rPr lang="en-US" sz="1800" i="1">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e>
                    </m:acc>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𝑧</m:t>
                    </m:r>
                  </m:oMath>
                </a14:m>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 </a:t>
                </a:r>
                <a14:m>
                  <m:oMath xmlns:m="http://schemas.openxmlformats.org/officeDocument/2006/math">
                    <m:acc>
                      <m:accPr>
                        <m:chr m:val="̅"/>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e>
                    </m:acc>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𝑧</m:t>
                    </m:r>
                  </m:oMath>
                </a14:m>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 x.</a:t>
                </a:r>
                <a14:m>
                  <m:oMath xmlns:m="http://schemas.openxmlformats.org/officeDocument/2006/math">
                    <m:acc>
                      <m:accPr>
                        <m:chr m:val="̅"/>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e>
                    </m:acc>
                    <m:r>
                      <a:rPr lang="en-US" sz="1800" i="1">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𝑧</m:t>
                        </m:r>
                      </m:e>
                    </m:acc>
                  </m:oMath>
                </a14:m>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 x.y.</a:t>
                </a:r>
                <a14:m>
                  <m:oMath xmlns:m="http://schemas.openxmlformats.org/officeDocument/2006/math">
                    <m:acc>
                      <m:accPr>
                        <m:chr m:val="̅"/>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𝑧</m:t>
                        </m:r>
                      </m:e>
                    </m:acc>
                  </m:oMath>
                </a14:m>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 x.y.z</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 001 + 011 + 100 + 110 + 111 (Đang cơ số 2 bấm máy đổi sang cơ số 10 trong trường hợp không biết được m bao nhiêu)</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	   =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𝑚</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𝑚</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3</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𝑚</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4</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𝑚</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6</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𝑚</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7</m:t>
                        </m:r>
                      </m:sub>
                    </m:sSub>
                  </m:oMath>
                </a14:m>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nary>
                      <m:naryPr>
                        <m:chr m:val="∑"/>
                        <m:limLoc m:val="undOvr"/>
                        <m:subHide m:val="on"/>
                        <m:supHide m:val="on"/>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naryPr>
                      <m:sub/>
                      <m:sup/>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(1,3,4,6,7)</m:t>
                        </m:r>
                      </m:e>
                    </m:nary>
                  </m:oMath>
                </a14:m>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11" name="TextBox 10">
                <a:extLst>
                  <a:ext uri="{FF2B5EF4-FFF2-40B4-BE49-F238E27FC236}">
                    <a16:creationId xmlns:a16="http://schemas.microsoft.com/office/drawing/2014/main" id="{6290EB53-3AC3-4742-9CC5-056CE286C5FA}"/>
                  </a:ext>
                </a:extLst>
              </p:cNvPr>
              <p:cNvSpPr txBox="1">
                <a:spLocks noRot="1" noChangeAspect="1" noMove="1" noResize="1" noEditPoints="1" noAdjustHandles="1" noChangeArrowheads="1" noChangeShapeType="1" noTextEdit="1"/>
              </p:cNvSpPr>
              <p:nvPr/>
            </p:nvSpPr>
            <p:spPr>
              <a:xfrm>
                <a:off x="3808430" y="1054442"/>
                <a:ext cx="5335570" cy="4050532"/>
              </a:xfrm>
              <a:prstGeom prst="rect">
                <a:avLst/>
              </a:prstGeom>
              <a:blipFill>
                <a:blip r:embed="rId2"/>
                <a:stretch>
                  <a:fillRect l="-1029" t="-904" r="-1486" b="-16265"/>
                </a:stretch>
              </a:blipFill>
            </p:spPr>
            <p:txBody>
              <a:bodyPr/>
              <a:lstStyle/>
              <a:p>
                <a:r>
                  <a:rPr lang="en-US">
                    <a:noFill/>
                  </a:rPr>
                  <a:t> </a:t>
                </a:r>
              </a:p>
            </p:txBody>
          </p:sp>
        </mc:Fallback>
      </mc:AlternateContent>
    </p:spTree>
    <p:extLst>
      <p:ext uri="{BB962C8B-B14F-4D97-AF65-F5344CB8AC3E}">
        <p14:creationId xmlns:p14="http://schemas.microsoft.com/office/powerpoint/2010/main" val="23725010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52A1EA-2B67-4523-BF33-76F7D5E54FD3}"/>
              </a:ext>
            </a:extLst>
          </p:cNvPr>
          <p:cNvSpPr>
            <a:spLocks noGrp="1"/>
          </p:cNvSpPr>
          <p:nvPr>
            <p:ph type="title"/>
          </p:nvPr>
        </p:nvSpPr>
        <p:spPr>
          <a:xfrm>
            <a:off x="629063" y="0"/>
            <a:ext cx="7704000" cy="572700"/>
          </a:xfrm>
        </p:spPr>
        <p:txBody>
          <a:bodyPr/>
          <a:lstStyle/>
          <a:p>
            <a:pPr algn="ctr"/>
            <a:r>
              <a:rPr lang="en-US" b="1">
                <a:latin typeface="Times New Roman" panose="02020603050405020304" pitchFamily="18" charset="0"/>
                <a:cs typeface="Times New Roman" panose="02020603050405020304" pitchFamily="18" charset="0"/>
              </a:rPr>
              <a:t>Biểu diễn hàm Boolean</a:t>
            </a:r>
            <a:br>
              <a:rPr lang="en-US" sz="3600">
                <a:effectLst/>
                <a:latin typeface="Times New Roman" panose="02020603050405020304" pitchFamily="18" charset="0"/>
                <a:ea typeface="Calibri" panose="020F0502020204030204" pitchFamily="34" charset="0"/>
                <a:cs typeface="Times New Roman" panose="02020603050405020304" pitchFamily="18" charset="0"/>
              </a:rPr>
            </a:br>
            <a:endParaRPr lang="en-US" b="1">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74B578A-31A9-479A-ACB7-A2A87C33EA05}"/>
              </a:ext>
            </a:extLst>
          </p:cNvPr>
          <p:cNvSpPr txBox="1"/>
          <p:nvPr/>
        </p:nvSpPr>
        <p:spPr>
          <a:xfrm>
            <a:off x="629063" y="666435"/>
            <a:ext cx="5693788" cy="399405"/>
          </a:xfrm>
          <a:prstGeom prst="rect">
            <a:avLst/>
          </a:prstGeom>
          <a:noFill/>
        </p:spPr>
        <p:txBody>
          <a:bodyPr wrap="square">
            <a:spAutoFit/>
          </a:bodyPr>
          <a:lstStyle/>
          <a:p>
            <a:pPr>
              <a:lnSpc>
                <a:spcPct val="107000"/>
              </a:lnSpc>
              <a:spcAft>
                <a:spcPts val="80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Ví dụ: Cho bảng chân trị hàm f</a:t>
            </a:r>
          </a:p>
        </p:txBody>
      </p:sp>
      <p:graphicFrame>
        <p:nvGraphicFramePr>
          <p:cNvPr id="9" name="Table 8">
            <a:extLst>
              <a:ext uri="{FF2B5EF4-FFF2-40B4-BE49-F238E27FC236}">
                <a16:creationId xmlns:a16="http://schemas.microsoft.com/office/drawing/2014/main" id="{768D290B-2A97-41A4-ACFC-A640E982783A}"/>
              </a:ext>
            </a:extLst>
          </p:cNvPr>
          <p:cNvGraphicFramePr>
            <a:graphicFrameLocks noGrp="1"/>
          </p:cNvGraphicFramePr>
          <p:nvPr/>
        </p:nvGraphicFramePr>
        <p:xfrm>
          <a:off x="629063" y="1167196"/>
          <a:ext cx="3093835" cy="2809107"/>
        </p:xfrm>
        <a:graphic>
          <a:graphicData uri="http://schemas.openxmlformats.org/drawingml/2006/table">
            <a:tbl>
              <a:tblPr firstRow="1" firstCol="1" bandRow="1">
                <a:tableStyleId>{1CBBA77C-DB6C-4E68-9C8D-0BC9E4EDBF99}</a:tableStyleId>
              </a:tblPr>
              <a:tblGrid>
                <a:gridCol w="739583">
                  <a:extLst>
                    <a:ext uri="{9D8B030D-6E8A-4147-A177-3AD203B41FA5}">
                      <a16:colId xmlns:a16="http://schemas.microsoft.com/office/drawing/2014/main" val="1141956674"/>
                    </a:ext>
                  </a:extLst>
                </a:gridCol>
                <a:gridCol w="743080">
                  <a:extLst>
                    <a:ext uri="{9D8B030D-6E8A-4147-A177-3AD203B41FA5}">
                      <a16:colId xmlns:a16="http://schemas.microsoft.com/office/drawing/2014/main" val="2029966281"/>
                    </a:ext>
                  </a:extLst>
                </a:gridCol>
                <a:gridCol w="743954">
                  <a:extLst>
                    <a:ext uri="{9D8B030D-6E8A-4147-A177-3AD203B41FA5}">
                      <a16:colId xmlns:a16="http://schemas.microsoft.com/office/drawing/2014/main" val="3425494083"/>
                    </a:ext>
                  </a:extLst>
                </a:gridCol>
                <a:gridCol w="867218">
                  <a:extLst>
                    <a:ext uri="{9D8B030D-6E8A-4147-A177-3AD203B41FA5}">
                      <a16:colId xmlns:a16="http://schemas.microsoft.com/office/drawing/2014/main" val="4238968274"/>
                    </a:ext>
                  </a:extLst>
                </a:gridCol>
              </a:tblGrid>
              <a:tr h="312123">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x</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4">
                        <a:lumMod val="75000"/>
                      </a:schemeClr>
                    </a:solidFill>
                  </a:tcPr>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y</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4">
                        <a:lumMod val="75000"/>
                      </a:schemeClr>
                    </a:solidFill>
                  </a:tcPr>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z</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4">
                        <a:lumMod val="75000"/>
                      </a:schemeClr>
                    </a:solidFill>
                  </a:tcPr>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f</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4">
                        <a:lumMod val="75000"/>
                      </a:schemeClr>
                    </a:solidFill>
                  </a:tcPr>
                </a:tc>
                <a:extLst>
                  <a:ext uri="{0D108BD9-81ED-4DB2-BD59-A6C34878D82A}">
                    <a16:rowId xmlns:a16="http://schemas.microsoft.com/office/drawing/2014/main" val="679216150"/>
                  </a:ext>
                </a:extLst>
              </a:tr>
              <a:tr h="312123">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0</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0</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0</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0</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53046183"/>
                  </a:ext>
                </a:extLst>
              </a:tr>
              <a:tr h="312123">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0</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0</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1</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1</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72435564"/>
                  </a:ext>
                </a:extLst>
              </a:tr>
              <a:tr h="312123">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0</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1</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0</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0</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16946144"/>
                  </a:ext>
                </a:extLst>
              </a:tr>
              <a:tr h="312123">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0</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1</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1</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1</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22427437"/>
                  </a:ext>
                </a:extLst>
              </a:tr>
              <a:tr h="312123">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1</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0</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0</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1</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00718845"/>
                  </a:ext>
                </a:extLst>
              </a:tr>
              <a:tr h="312123">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1</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0</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1</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0</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60071747"/>
                  </a:ext>
                </a:extLst>
              </a:tr>
              <a:tr h="312123">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1</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1</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0</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1</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0577863"/>
                  </a:ext>
                </a:extLst>
              </a:tr>
              <a:tr h="312123">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1</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1</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1</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a:effectLst/>
                          <a:latin typeface="Times New Roman" panose="02020603050405020304" pitchFamily="18" charset="0"/>
                          <a:cs typeface="Times New Roman" panose="02020603050405020304" pitchFamily="18" charset="0"/>
                        </a:rPr>
                        <a:t>1</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9971760"/>
                  </a:ext>
                </a:extLst>
              </a:tr>
            </a:tbl>
          </a:graphicData>
        </a:graphic>
      </p:graphicFrame>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90EB53-3AC3-4742-9CC5-056CE286C5FA}"/>
                  </a:ext>
                </a:extLst>
              </p:cNvPr>
              <p:cNvSpPr txBox="1"/>
              <p:nvPr/>
            </p:nvSpPr>
            <p:spPr>
              <a:xfrm>
                <a:off x="3808430" y="1065840"/>
                <a:ext cx="5335570" cy="3856761"/>
              </a:xfrm>
              <a:prstGeom prst="rect">
                <a:avLst/>
              </a:prstGeom>
              <a:noFill/>
            </p:spPr>
            <p:txBody>
              <a:bodyPr wrap="square">
                <a:spAutoFit/>
              </a:bodyPr>
              <a:lstStyle/>
              <a:p>
                <a:pPr>
                  <a:lnSpc>
                    <a:spcPct val="107000"/>
                  </a:lnSpc>
                  <a:spcAft>
                    <a:spcPts val="800"/>
                  </a:spcAft>
                </a:pPr>
                <a:r>
                  <a:rPr lang="en-US" sz="1800" b="1">
                    <a:effectLst/>
                    <a:latin typeface="Times New Roman" panose="02020603050405020304" pitchFamily="18" charset="0"/>
                    <a:ea typeface="Calibri" panose="020F0502020204030204" pitchFamily="34" charset="0"/>
                    <a:cs typeface="Times New Roman" panose="02020603050405020304" pitchFamily="18" charset="0"/>
                  </a:rPr>
                  <a:t>Biểu diễn dưới dạng tích các tổng - POS</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f(x,y,z) = (x + y + z)(x + </a:t>
                </a:r>
                <a14:m>
                  <m:oMath xmlns:m="http://schemas.openxmlformats.org/officeDocument/2006/math">
                    <m:acc>
                      <m:accPr>
                        <m:chr m:val="̅"/>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e>
                    </m:acc>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𝑧</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i="1">
                    <a:effectLst/>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acc>
                      <m:accPr>
                        <m:chr m:val="̅"/>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r>
                          <a:rPr lang="en-US" sz="1800" i="1">
                            <a:effectLst/>
                            <a:latin typeface="Cambria Math" panose="02040503050406030204" pitchFamily="18" charset="0"/>
                            <a:ea typeface="Calibri" panose="020F0502020204030204" pitchFamily="34" charset="0"/>
                            <a:cs typeface="Times New Roman" panose="02020603050405020304" pitchFamily="18" charset="0"/>
                          </a:rPr>
                          <m:t> </m:t>
                        </m:r>
                      </m:e>
                    </m:acc>
                    <m:r>
                      <a:rPr lang="en-US" sz="1800" i="1">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e>
                    </m:acc>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𝑧</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oMath>
                </a14:m>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Các </a:t>
                </a:r>
                <a:r>
                  <a:rPr lang="en-US" sz="1800" b="1">
                    <a:effectLst/>
                    <a:latin typeface="Times New Roman" panose="02020603050405020304" pitchFamily="18" charset="0"/>
                    <a:ea typeface="Calibri" panose="020F0502020204030204" pitchFamily="34" charset="0"/>
                    <a:cs typeface="Times New Roman" panose="02020603050405020304" pitchFamily="18" charset="0"/>
                  </a:rPr>
                  <a:t>Maxterm</a:t>
                </a:r>
                <a:r>
                  <a:rPr lang="en-US" sz="1800">
                    <a:effectLst/>
                    <a:latin typeface="Times New Roman" panose="02020603050405020304" pitchFamily="18" charset="0"/>
                    <a:ea typeface="Calibri" panose="020F0502020204030204" pitchFamily="34" charset="0"/>
                    <a:cs typeface="Times New Roman" panose="02020603050405020304" pitchFamily="18" charset="0"/>
                  </a:rPr>
                  <a:t> tương ứng là</a:t>
                </a:r>
              </a:p>
              <a:p>
                <a:pPr>
                  <a:lnSpc>
                    <a:spcPct val="107000"/>
                  </a:lnSpc>
                  <a:spcAft>
                    <a:spcPts val="8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(x + y + z) (x + </a:t>
                </a:r>
                <a14:m>
                  <m:oMath xmlns:m="http://schemas.openxmlformats.org/officeDocument/2006/math">
                    <m:acc>
                      <m:accPr>
                        <m:chr m:val="̅"/>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e>
                    </m:acc>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𝑧</m:t>
                    </m:r>
                    <m:r>
                      <a:rPr lang="en-US" sz="1800" i="1">
                        <a:effectLst/>
                        <a:latin typeface="Cambria Math" panose="02040503050406030204" pitchFamily="18" charset="0"/>
                        <a:ea typeface="Calibri" panose="020F0502020204030204" pitchFamily="34" charset="0"/>
                        <a:cs typeface="Times New Roman" panose="02020603050405020304" pitchFamily="18" charset="0"/>
                      </a:rPr>
                      <m:t>) </m:t>
                    </m:r>
                  </m:oMath>
                </a14:m>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i="1">
                    <a:effectLst/>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acc>
                      <m:accPr>
                        <m:chr m:val="̅"/>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e>
                    </m:acc>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r>
                      <a:rPr lang="en-US" sz="1800" i="1">
                        <a:effectLst/>
                        <a:latin typeface="Cambria Math" panose="02040503050406030204" pitchFamily="18" charset="0"/>
                        <a:ea typeface="Calibri" panose="020F0502020204030204" pitchFamily="34" charset="0"/>
                        <a:cs typeface="Times New Roman" panose="02020603050405020304" pitchFamily="18" charset="0"/>
                      </a:rPr>
                      <m:t>+ </m:t>
                    </m:r>
                    <m:acc>
                      <m:accPr>
                        <m:chr m:val="̅"/>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𝑧</m:t>
                        </m:r>
                      </m:e>
                    </m:acc>
                    <m:r>
                      <a:rPr lang="en-US" sz="1800" i="1">
                        <a:effectLst/>
                        <a:latin typeface="Cambria Math" panose="02040503050406030204" pitchFamily="18" charset="0"/>
                        <a:ea typeface="Calibri" panose="020F0502020204030204" pitchFamily="34" charset="0"/>
                        <a:cs typeface="Times New Roman" panose="02020603050405020304" pitchFamily="18" charset="0"/>
                      </a:rPr>
                      <m:t>)</m:t>
                    </m:r>
                  </m:oMath>
                </a14:m>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Sau đó, lấy tích (AND) của tất cả các </a:t>
                </a:r>
                <a:r>
                  <a:rPr lang="en-US" sz="1800" b="1">
                    <a:effectLst/>
                    <a:latin typeface="Times New Roman" panose="02020603050405020304" pitchFamily="18" charset="0"/>
                    <a:ea typeface="Calibri" panose="020F0502020204030204" pitchFamily="34" charset="0"/>
                    <a:cs typeface="Times New Roman" panose="02020603050405020304" pitchFamily="18" charset="0"/>
                  </a:rPr>
                  <a:t>Maxterm</a:t>
                </a:r>
                <a:r>
                  <a:rPr lang="en-US" sz="1800">
                    <a:effectLst/>
                    <a:latin typeface="Times New Roman" panose="02020603050405020304" pitchFamily="18" charset="0"/>
                    <a:ea typeface="Calibri" panose="020F0502020204030204" pitchFamily="34" charset="0"/>
                    <a:cs typeface="Times New Roman" panose="02020603050405020304" pitchFamily="18" charset="0"/>
                  </a:rPr>
                  <a:t> này,  ta được biểu thức hàm f</a:t>
                </a:r>
              </a:p>
              <a:p>
                <a:pPr>
                  <a:lnSpc>
                    <a:spcPct val="107000"/>
                  </a:lnSpc>
                  <a:spcAft>
                    <a:spcPts val="8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f(x,y,z) = (x + y + z)(x + </a:t>
                </a:r>
                <a14:m>
                  <m:oMath xmlns:m="http://schemas.openxmlformats.org/officeDocument/2006/math">
                    <m:acc>
                      <m:accPr>
                        <m:chr m:val="̅"/>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e>
                    </m:acc>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𝑧</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i="1">
                    <a:effectLst/>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acc>
                      <m:accPr>
                        <m:chr m:val="̅"/>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e>
                    </m:acc>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r>
                      <a:rPr lang="en-US" sz="1800" i="1">
                        <a:effectLst/>
                        <a:latin typeface="Cambria Math" panose="02040503050406030204" pitchFamily="18" charset="0"/>
                        <a:ea typeface="Calibri" panose="020F0502020204030204" pitchFamily="34" charset="0"/>
                        <a:cs typeface="Times New Roman" panose="02020603050405020304" pitchFamily="18" charset="0"/>
                      </a:rPr>
                      <m:t>+ </m:t>
                    </m:r>
                    <m:acc>
                      <m:accPr>
                        <m:chr m:val="̅"/>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𝑧</m:t>
                        </m:r>
                      </m:e>
                    </m:acc>
                    <m:r>
                      <a:rPr lang="en-US" sz="1800" i="1">
                        <a:effectLst/>
                        <a:latin typeface="Cambria Math" panose="02040503050406030204" pitchFamily="18" charset="0"/>
                        <a:ea typeface="Calibri" panose="020F0502020204030204" pitchFamily="34" charset="0"/>
                        <a:cs typeface="Times New Roman" panose="02020603050405020304" pitchFamily="18" charset="0"/>
                      </a:rPr>
                      <m:t>)</m:t>
                    </m:r>
                  </m:oMath>
                </a14:m>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	  = 000 . 010 . 101</a:t>
                </a:r>
              </a:p>
              <a:p>
                <a:pPr>
                  <a:lnSpc>
                    <a:spcPct val="107000"/>
                  </a:lnSpc>
                  <a:spcAft>
                    <a:spcPts val="8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	  =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𝑀</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 .  </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𝑀</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 .  </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𝑀</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5</m:t>
                        </m:r>
                      </m:sub>
                    </m:sSub>
                  </m:oMath>
                </a14:m>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  </a:t>
                </a:r>
                <a14:m>
                  <m:oMath xmlns:m="http://schemas.openxmlformats.org/officeDocument/2006/math">
                    <m:nary>
                      <m:naryPr>
                        <m:chr m:val="∏"/>
                        <m:limLoc m:val="undOvr"/>
                        <m:subHide m:val="on"/>
                        <m:supHide m:val="on"/>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naryPr>
                      <m:sub/>
                      <m:sup/>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(0,2,5)</m:t>
                        </m:r>
                      </m:e>
                    </m:nary>
                  </m:oMath>
                </a14:m>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11" name="TextBox 10">
                <a:extLst>
                  <a:ext uri="{FF2B5EF4-FFF2-40B4-BE49-F238E27FC236}">
                    <a16:creationId xmlns:a16="http://schemas.microsoft.com/office/drawing/2014/main" id="{6290EB53-3AC3-4742-9CC5-056CE286C5FA}"/>
                  </a:ext>
                </a:extLst>
              </p:cNvPr>
              <p:cNvSpPr txBox="1">
                <a:spLocks noRot="1" noChangeAspect="1" noMove="1" noResize="1" noEditPoints="1" noAdjustHandles="1" noChangeArrowheads="1" noChangeShapeType="1" noTextEdit="1"/>
              </p:cNvSpPr>
              <p:nvPr/>
            </p:nvSpPr>
            <p:spPr>
              <a:xfrm>
                <a:off x="3808430" y="1065840"/>
                <a:ext cx="5335570" cy="3856761"/>
              </a:xfrm>
              <a:prstGeom prst="rect">
                <a:avLst/>
              </a:prstGeom>
              <a:blipFill>
                <a:blip r:embed="rId2"/>
                <a:stretch>
                  <a:fillRect l="-1029" t="-948" r="-1143" b="-17062"/>
                </a:stretch>
              </a:blipFill>
            </p:spPr>
            <p:txBody>
              <a:bodyPr/>
              <a:lstStyle/>
              <a:p>
                <a:r>
                  <a:rPr lang="en-US">
                    <a:noFill/>
                  </a:rPr>
                  <a:t> </a:t>
                </a:r>
              </a:p>
            </p:txBody>
          </p:sp>
        </mc:Fallback>
      </mc:AlternateContent>
    </p:spTree>
    <p:extLst>
      <p:ext uri="{BB962C8B-B14F-4D97-AF65-F5344CB8AC3E}">
        <p14:creationId xmlns:p14="http://schemas.microsoft.com/office/powerpoint/2010/main" val="10892683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52A1EA-2B67-4523-BF33-76F7D5E54FD3}"/>
              </a:ext>
            </a:extLst>
          </p:cNvPr>
          <p:cNvSpPr>
            <a:spLocks noGrp="1"/>
          </p:cNvSpPr>
          <p:nvPr>
            <p:ph type="title"/>
          </p:nvPr>
        </p:nvSpPr>
        <p:spPr>
          <a:xfrm>
            <a:off x="629063" y="0"/>
            <a:ext cx="7704000" cy="572700"/>
          </a:xfrm>
        </p:spPr>
        <p:txBody>
          <a:bodyPr/>
          <a:lstStyle/>
          <a:p>
            <a:pPr algn="ctr"/>
            <a:r>
              <a:rPr lang="en-US" b="1">
                <a:latin typeface="Times New Roman" panose="02020603050405020304" pitchFamily="18" charset="0"/>
                <a:cs typeface="Times New Roman" panose="02020603050405020304" pitchFamily="18" charset="0"/>
              </a:rPr>
              <a:t>Biểu diễn hàm Boolean</a:t>
            </a:r>
            <a:br>
              <a:rPr lang="en-US" sz="3600">
                <a:effectLst/>
                <a:latin typeface="Times New Roman" panose="02020603050405020304" pitchFamily="18" charset="0"/>
                <a:ea typeface="Calibri" panose="020F0502020204030204" pitchFamily="34" charset="0"/>
                <a:cs typeface="Times New Roman" panose="02020603050405020304" pitchFamily="18" charset="0"/>
              </a:rPr>
            </a:br>
            <a:endParaRPr lang="en-US" b="1">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74B578A-31A9-479A-ACB7-A2A87C33EA05}"/>
              </a:ext>
            </a:extLst>
          </p:cNvPr>
          <p:cNvSpPr txBox="1"/>
          <p:nvPr/>
        </p:nvSpPr>
        <p:spPr>
          <a:xfrm>
            <a:off x="629063" y="666435"/>
            <a:ext cx="5693788" cy="728726"/>
          </a:xfrm>
          <a:prstGeom prst="rect">
            <a:avLst/>
          </a:prstGeom>
          <a:noFill/>
        </p:spPr>
        <p:txBody>
          <a:bodyPr wrap="square">
            <a:spAutoFit/>
          </a:bodyPr>
          <a:lstStyle/>
          <a:p>
            <a:pPr>
              <a:lnSpc>
                <a:spcPct val="107000"/>
              </a:lnSpc>
              <a:spcAft>
                <a:spcPts val="800"/>
              </a:spcAft>
            </a:pPr>
            <a:r>
              <a:rPr lang="en-US" sz="2000" b="1">
                <a:effectLst/>
                <a:latin typeface="Times New Roman" panose="02020603050405020304" pitchFamily="18" charset="0"/>
                <a:ea typeface="Calibri" panose="020F0502020204030204" pitchFamily="34" charset="0"/>
                <a:cs typeface="Times New Roman" panose="02020603050405020304" pitchFamily="18" charset="0"/>
              </a:rPr>
              <a:t>Bt</a:t>
            </a:r>
            <a:r>
              <a:rPr lang="en-US" sz="2000">
                <a:effectLst/>
                <a:latin typeface="Times New Roman" panose="02020603050405020304" pitchFamily="18" charset="0"/>
                <a:ea typeface="Calibri" panose="020F0502020204030204" pitchFamily="34" charset="0"/>
                <a:cs typeface="Times New Roman" panose="02020603050405020304" pitchFamily="18" charset="0"/>
              </a:rPr>
              <a:t>: Tính biểu thức hàm f (x,y,z) = x.y + z dưới dạng tổng các tích</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BFF8316-1177-41EF-B0DE-15BB02DCEFA7}"/>
                  </a:ext>
                </a:extLst>
              </p:cNvPr>
              <p:cNvSpPr txBox="1"/>
              <p:nvPr/>
            </p:nvSpPr>
            <p:spPr>
              <a:xfrm>
                <a:off x="516329" y="1475089"/>
                <a:ext cx="5693788" cy="1263231"/>
              </a:xfrm>
              <a:prstGeom prst="rect">
                <a:avLst/>
              </a:prstGeom>
              <a:noFill/>
            </p:spPr>
            <p:txBody>
              <a:bodyPr wrap="square">
                <a:spAutoFit/>
              </a:bodyPr>
              <a:lstStyle/>
              <a:p>
                <a:pPr>
                  <a:lnSpc>
                    <a:spcPct val="107000"/>
                  </a:lnSpc>
                  <a:spcAft>
                    <a:spcPts val="80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f(x,y,z) = x.y + z</a:t>
                </a:r>
                <a:endParaRPr lang="en-US" sz="180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2000">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 x.y(</a:t>
                </a:r>
                <a14:m>
                  <m:oMath xmlns:m="http://schemas.openxmlformats.org/officeDocument/2006/math">
                    <m:acc>
                      <m:accPr>
                        <m:chr m:val="̅"/>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2000" i="1">
                            <a:effectLst/>
                            <a:latin typeface="Cambria Math" panose="02040503050406030204" pitchFamily="18" charset="0"/>
                            <a:ea typeface="Calibri" panose="020F0502020204030204" pitchFamily="34" charset="0"/>
                            <a:cs typeface="Times New Roman" panose="02020603050405020304" pitchFamily="18" charset="0"/>
                          </a:rPr>
                          <m:t>𝑧</m:t>
                        </m:r>
                      </m:e>
                    </m:acc>
                  </m:oMath>
                </a14:m>
                <a:r>
                  <a:rPr lang="en-US" sz="2000">
                    <a:effectLst/>
                    <a:latin typeface="Times New Roman" panose="02020603050405020304" pitchFamily="18" charset="0"/>
                    <a:ea typeface="Calibri" panose="020F0502020204030204" pitchFamily="34" charset="0"/>
                    <a:cs typeface="Times New Roman" panose="02020603050405020304" pitchFamily="18" charset="0"/>
                  </a:rPr>
                  <a:t> + z) + (</a:t>
                </a:r>
                <a14:m>
                  <m:oMath xmlns:m="http://schemas.openxmlformats.org/officeDocument/2006/math">
                    <m:acc>
                      <m:accPr>
                        <m:chr m:val="̅"/>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2000" i="1">
                            <a:effectLst/>
                            <a:latin typeface="Cambria Math" panose="02040503050406030204" pitchFamily="18" charset="0"/>
                            <a:ea typeface="Calibri" panose="020F0502020204030204" pitchFamily="34" charset="0"/>
                            <a:cs typeface="Times New Roman" panose="02020603050405020304" pitchFamily="18" charset="0"/>
                          </a:rPr>
                          <m:t>𝑥</m:t>
                        </m:r>
                      </m:e>
                    </m:acc>
                  </m:oMath>
                </a14:m>
                <a:r>
                  <a:rPr lang="en-US" sz="2000">
                    <a:effectLst/>
                    <a:latin typeface="Times New Roman" panose="02020603050405020304" pitchFamily="18" charset="0"/>
                    <a:ea typeface="Calibri" panose="020F0502020204030204" pitchFamily="34" charset="0"/>
                    <a:cs typeface="Times New Roman" panose="02020603050405020304" pitchFamily="18" charset="0"/>
                  </a:rPr>
                  <a:t> + x).(y + </a:t>
                </a:r>
                <a14:m>
                  <m:oMath xmlns:m="http://schemas.openxmlformats.org/officeDocument/2006/math">
                    <m:acc>
                      <m:accPr>
                        <m:chr m:val="̅"/>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2000" i="1">
                            <a:effectLst/>
                            <a:latin typeface="Cambria Math" panose="02040503050406030204" pitchFamily="18" charset="0"/>
                            <a:ea typeface="Calibri" panose="020F0502020204030204" pitchFamily="34" charset="0"/>
                            <a:cs typeface="Times New Roman" panose="02020603050405020304" pitchFamily="18" charset="0"/>
                          </a:rPr>
                          <m:t>𝑦</m:t>
                        </m:r>
                      </m:e>
                    </m:acc>
                  </m:oMath>
                </a14:m>
                <a:r>
                  <a:rPr lang="en-US" sz="2000">
                    <a:effectLst/>
                    <a:latin typeface="Times New Roman" panose="02020603050405020304" pitchFamily="18" charset="0"/>
                    <a:ea typeface="Calibri" panose="020F0502020204030204" pitchFamily="34" charset="0"/>
                    <a:cs typeface="Times New Roman" panose="02020603050405020304" pitchFamily="18" charset="0"/>
                  </a:rPr>
                  <a:t>).z</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2000">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 x.y</a:t>
                </a: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a:t>
                </a:r>
                <a14:m>
                  <m:oMath xmlns:m="http://schemas.openxmlformats.org/officeDocument/2006/math">
                    <m:acc>
                      <m:accPr>
                        <m:chr m:val="̅"/>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2000" i="1">
                            <a:effectLst/>
                            <a:latin typeface="Cambria Math" panose="02040503050406030204" pitchFamily="18" charset="0"/>
                            <a:ea typeface="Calibri" panose="020F0502020204030204" pitchFamily="34" charset="0"/>
                            <a:cs typeface="Times New Roman" panose="02020603050405020304" pitchFamily="18" charset="0"/>
                          </a:rPr>
                          <m:t>𝑧</m:t>
                        </m:r>
                      </m:e>
                    </m:acc>
                  </m:oMath>
                </a14:m>
                <a:r>
                  <a:rPr lang="en-US" sz="2000">
                    <a:effectLst/>
                    <a:latin typeface="Times New Roman" panose="02020603050405020304" pitchFamily="18" charset="0"/>
                    <a:ea typeface="Calibri" panose="020F0502020204030204" pitchFamily="34" charset="0"/>
                    <a:cs typeface="Times New Roman" panose="02020603050405020304" pitchFamily="18" charset="0"/>
                  </a:rPr>
                  <a:t> + x.y.z + </a:t>
                </a:r>
                <a14:m>
                  <m:oMath xmlns:m="http://schemas.openxmlformats.org/officeDocument/2006/math">
                    <m:acc>
                      <m:accPr>
                        <m:chr m:val="̅"/>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2000" i="1">
                            <a:effectLst/>
                            <a:latin typeface="Cambria Math" panose="02040503050406030204" pitchFamily="18" charset="0"/>
                            <a:ea typeface="Calibri" panose="020F0502020204030204" pitchFamily="34" charset="0"/>
                            <a:cs typeface="Times New Roman" panose="02020603050405020304" pitchFamily="18" charset="0"/>
                          </a:rPr>
                          <m:t>𝑥</m:t>
                        </m:r>
                      </m:e>
                    </m:acc>
                    <m:r>
                      <a:rPr lang="en-US" sz="2000" i="1">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2000" i="1">
                            <a:effectLst/>
                            <a:latin typeface="Cambria Math" panose="02040503050406030204" pitchFamily="18" charset="0"/>
                            <a:ea typeface="Calibri" panose="020F0502020204030204" pitchFamily="34" charset="0"/>
                            <a:cs typeface="Times New Roman" panose="02020603050405020304" pitchFamily="18" charset="0"/>
                          </a:rPr>
                          <m:t>𝑦</m:t>
                        </m:r>
                      </m:e>
                    </m:acc>
                    <m:r>
                      <a:rPr lang="en-US" sz="2000" i="1">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2000">
                    <a:effectLst/>
                    <a:latin typeface="Times New Roman" panose="02020603050405020304" pitchFamily="18" charset="0"/>
                    <a:ea typeface="Calibri" panose="020F0502020204030204" pitchFamily="34" charset="0"/>
                    <a:cs typeface="Times New Roman" panose="02020603050405020304" pitchFamily="18" charset="0"/>
                  </a:rPr>
                  <a:t>z + </a:t>
                </a:r>
                <a14:m>
                  <m:oMath xmlns:m="http://schemas.openxmlformats.org/officeDocument/2006/math">
                    <m:acc>
                      <m:accPr>
                        <m:chr m:val="̅"/>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2000" i="1">
                            <a:effectLst/>
                            <a:latin typeface="Cambria Math" panose="02040503050406030204" pitchFamily="18" charset="0"/>
                            <a:ea typeface="Calibri" panose="020F0502020204030204" pitchFamily="34" charset="0"/>
                            <a:cs typeface="Times New Roman" panose="02020603050405020304" pitchFamily="18" charset="0"/>
                          </a:rPr>
                          <m:t>𝑥</m:t>
                        </m:r>
                      </m:e>
                    </m:acc>
                    <m:r>
                      <a:rPr lang="en-US" sz="2000" i="1">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2000">
                    <a:effectLst/>
                    <a:latin typeface="Times New Roman" panose="02020603050405020304" pitchFamily="18" charset="0"/>
                    <a:ea typeface="Calibri" panose="020F0502020204030204" pitchFamily="34" charset="0"/>
                    <a:cs typeface="Times New Roman" panose="02020603050405020304" pitchFamily="18" charset="0"/>
                  </a:rPr>
                  <a:t>y.z + x.</a:t>
                </a:r>
                <a14:m>
                  <m:oMath xmlns:m="http://schemas.openxmlformats.org/officeDocument/2006/math">
                    <m:acc>
                      <m:accPr>
                        <m:chr m:val="̅"/>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2000" i="1">
                            <a:effectLst/>
                            <a:latin typeface="Cambria Math" panose="02040503050406030204" pitchFamily="18" charset="0"/>
                            <a:ea typeface="Calibri" panose="020F0502020204030204" pitchFamily="34" charset="0"/>
                            <a:cs typeface="Times New Roman" panose="02020603050405020304" pitchFamily="18" charset="0"/>
                          </a:rPr>
                          <m:t>𝑦</m:t>
                        </m:r>
                      </m:e>
                    </m:acc>
                    <m:r>
                      <a:rPr lang="en-US" sz="2000" i="1">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2000">
                    <a:effectLst/>
                    <a:latin typeface="Times New Roman" panose="02020603050405020304" pitchFamily="18" charset="0"/>
                    <a:ea typeface="Calibri" panose="020F0502020204030204" pitchFamily="34" charset="0"/>
                    <a:cs typeface="Times New Roman" panose="02020603050405020304" pitchFamily="18" charset="0"/>
                  </a:rPr>
                  <a:t>z + x.y.z  </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8BFF8316-1177-41EF-B0DE-15BB02DCEFA7}"/>
                  </a:ext>
                </a:extLst>
              </p:cNvPr>
              <p:cNvSpPr txBox="1">
                <a:spLocks noRot="1" noChangeAspect="1" noMove="1" noResize="1" noEditPoints="1" noAdjustHandles="1" noChangeArrowheads="1" noChangeShapeType="1" noTextEdit="1"/>
              </p:cNvSpPr>
              <p:nvPr/>
            </p:nvSpPr>
            <p:spPr>
              <a:xfrm>
                <a:off x="516329" y="1475089"/>
                <a:ext cx="5693788" cy="1263231"/>
              </a:xfrm>
              <a:prstGeom prst="rect">
                <a:avLst/>
              </a:prstGeom>
              <a:blipFill>
                <a:blip r:embed="rId2"/>
                <a:stretch>
                  <a:fillRect l="-1178" t="-2899" r="-1927" b="-77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6871BA7-E9C4-45BC-88A9-F63A3CD5005C}"/>
                  </a:ext>
                </a:extLst>
              </p:cNvPr>
              <p:cNvSpPr txBox="1"/>
              <p:nvPr/>
            </p:nvSpPr>
            <p:spPr>
              <a:xfrm>
                <a:off x="1347905" y="2738320"/>
                <a:ext cx="5693788" cy="1561902"/>
              </a:xfrm>
              <a:prstGeom prst="rect">
                <a:avLst/>
              </a:prstGeom>
              <a:noFill/>
            </p:spPr>
            <p:txBody>
              <a:bodyPr wrap="square">
                <a:spAutoFit/>
              </a:bodyPr>
              <a:lstStyle/>
              <a:p>
                <a:pPr>
                  <a:lnSpc>
                    <a:spcPct val="107000"/>
                  </a:lnSpc>
                  <a:spcAft>
                    <a:spcPts val="80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 x.y</a:t>
                </a:r>
                <a14:m>
                  <m:oMath xmlns:m="http://schemas.openxmlformats.org/officeDocument/2006/math">
                    <m:r>
                      <a:rPr lang="en-US" sz="2000" i="1">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2000" i="1">
                            <a:effectLst/>
                            <a:latin typeface="Cambria Math" panose="02040503050406030204" pitchFamily="18" charset="0"/>
                            <a:ea typeface="Calibri" panose="020F0502020204030204" pitchFamily="34" charset="0"/>
                            <a:cs typeface="Times New Roman" panose="02020603050405020304" pitchFamily="18" charset="0"/>
                          </a:rPr>
                          <m:t>𝑧</m:t>
                        </m:r>
                      </m:e>
                    </m:acc>
                  </m:oMath>
                </a14:m>
                <a:r>
                  <a:rPr lang="en-US" sz="2000">
                    <a:effectLst/>
                    <a:latin typeface="Times New Roman" panose="02020603050405020304" pitchFamily="18" charset="0"/>
                    <a:ea typeface="Calibri" panose="020F0502020204030204" pitchFamily="34" charset="0"/>
                    <a:cs typeface="Times New Roman" panose="02020603050405020304" pitchFamily="18" charset="0"/>
                  </a:rPr>
                  <a:t> + x.y.z + </a:t>
                </a:r>
                <a14:m>
                  <m:oMath xmlns:m="http://schemas.openxmlformats.org/officeDocument/2006/math">
                    <m:acc>
                      <m:accPr>
                        <m:chr m:val="̅"/>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2000" i="1">
                            <a:effectLst/>
                            <a:latin typeface="Cambria Math" panose="02040503050406030204" pitchFamily="18" charset="0"/>
                            <a:ea typeface="Calibri" panose="020F0502020204030204" pitchFamily="34" charset="0"/>
                            <a:cs typeface="Times New Roman" panose="02020603050405020304" pitchFamily="18" charset="0"/>
                          </a:rPr>
                          <m:t>𝑥</m:t>
                        </m:r>
                      </m:e>
                    </m:acc>
                    <m:r>
                      <a:rPr lang="en-US" sz="2000" i="1">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2000" i="1">
                            <a:effectLst/>
                            <a:latin typeface="Cambria Math" panose="02040503050406030204" pitchFamily="18" charset="0"/>
                            <a:ea typeface="Calibri" panose="020F0502020204030204" pitchFamily="34" charset="0"/>
                            <a:cs typeface="Times New Roman" panose="02020603050405020304" pitchFamily="18" charset="0"/>
                          </a:rPr>
                          <m:t>𝑦</m:t>
                        </m:r>
                      </m:e>
                    </m:acc>
                    <m:r>
                      <a:rPr lang="en-US" sz="2000" i="1">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2000">
                    <a:effectLst/>
                    <a:latin typeface="Times New Roman" panose="02020603050405020304" pitchFamily="18" charset="0"/>
                    <a:ea typeface="Calibri" panose="020F0502020204030204" pitchFamily="34" charset="0"/>
                    <a:cs typeface="Times New Roman" panose="02020603050405020304" pitchFamily="18" charset="0"/>
                  </a:rPr>
                  <a:t>z + </a:t>
                </a:r>
                <a14:m>
                  <m:oMath xmlns:m="http://schemas.openxmlformats.org/officeDocument/2006/math">
                    <m:acc>
                      <m:accPr>
                        <m:chr m:val="̅"/>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2000" i="1">
                            <a:effectLst/>
                            <a:latin typeface="Cambria Math" panose="02040503050406030204" pitchFamily="18" charset="0"/>
                            <a:ea typeface="Calibri" panose="020F0502020204030204" pitchFamily="34" charset="0"/>
                            <a:cs typeface="Times New Roman" panose="02020603050405020304" pitchFamily="18" charset="0"/>
                          </a:rPr>
                          <m:t>𝑥</m:t>
                        </m:r>
                      </m:e>
                    </m:acc>
                  </m:oMath>
                </a14:m>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000">
                    <a:effectLst/>
                    <a:latin typeface="Times New Roman" panose="02020603050405020304" pitchFamily="18" charset="0"/>
                    <a:ea typeface="Calibri" panose="020F0502020204030204" pitchFamily="34" charset="0"/>
                    <a:cs typeface="Times New Roman" panose="02020603050405020304" pitchFamily="18" charset="0"/>
                  </a:rPr>
                  <a:t>y.z + x</a:t>
                </a:r>
                <a14:m>
                  <m:oMath xmlns:m="http://schemas.openxmlformats.org/officeDocument/2006/math">
                    <m:r>
                      <a:rPr lang="en-US" sz="2000" i="1">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2000" i="1">
                            <a:effectLst/>
                            <a:latin typeface="Cambria Math" panose="02040503050406030204" pitchFamily="18" charset="0"/>
                            <a:ea typeface="Calibri" panose="020F0502020204030204" pitchFamily="34" charset="0"/>
                            <a:cs typeface="Times New Roman" panose="02020603050405020304" pitchFamily="18" charset="0"/>
                          </a:rPr>
                          <m:t>𝑦</m:t>
                        </m:r>
                      </m:e>
                    </m:acc>
                  </m:oMath>
                </a14:m>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000">
                    <a:effectLst/>
                    <a:latin typeface="Times New Roman" panose="02020603050405020304" pitchFamily="18" charset="0"/>
                    <a:ea typeface="Calibri" panose="020F0502020204030204" pitchFamily="34" charset="0"/>
                    <a:cs typeface="Times New Roman" panose="02020603050405020304" pitchFamily="18" charset="0"/>
                  </a:rPr>
                  <a:t>z</a:t>
                </a:r>
                <a:endParaRPr lang="en-US" sz="180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 110 + 111 + 001 + 011 + 101</a:t>
                </a:r>
                <a:endParaRPr lang="en-US" sz="180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sSub>
                      <m:sSub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effectLst/>
                            <a:latin typeface="Cambria Math" panose="02040503050406030204" pitchFamily="18" charset="0"/>
                            <a:ea typeface="Calibri" panose="020F0502020204030204" pitchFamily="34" charset="0"/>
                            <a:cs typeface="Times New Roman" panose="02020603050405020304" pitchFamily="18" charset="0"/>
                          </a:rPr>
                          <m:t>𝑚</m:t>
                        </m:r>
                      </m:e>
                      <m:sub>
                        <m:r>
                          <a:rPr lang="en-US" sz="2000" i="1">
                            <a:effectLst/>
                            <a:latin typeface="Cambria Math" panose="02040503050406030204" pitchFamily="18" charset="0"/>
                            <a:ea typeface="Calibri" panose="020F0502020204030204" pitchFamily="34" charset="0"/>
                            <a:cs typeface="Times New Roman" panose="02020603050405020304" pitchFamily="18" charset="0"/>
                          </a:rPr>
                          <m:t>6</m:t>
                        </m:r>
                      </m:sub>
                    </m:sSub>
                  </m:oMath>
                </a14:m>
                <a:r>
                  <a:rPr lang="en-US" sz="2000">
                    <a:effectLst/>
                    <a:latin typeface="Times New Roman" panose="02020603050405020304" pitchFamily="18" charset="0"/>
                    <a:ea typeface="Calibri" panose="020F0502020204030204" pitchFamily="34" charset="0"/>
                    <a:cs typeface="Times New Roman" panose="02020603050405020304" pitchFamily="18" charset="0"/>
                  </a:rPr>
                  <a:t> + </a:t>
                </a:r>
                <a14:m>
                  <m:oMath xmlns:m="http://schemas.openxmlformats.org/officeDocument/2006/math">
                    <m:sSub>
                      <m:sSub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effectLst/>
                            <a:latin typeface="Cambria Math" panose="02040503050406030204" pitchFamily="18" charset="0"/>
                            <a:ea typeface="Calibri" panose="020F0502020204030204" pitchFamily="34" charset="0"/>
                            <a:cs typeface="Times New Roman" panose="02020603050405020304" pitchFamily="18" charset="0"/>
                          </a:rPr>
                          <m:t>𝑚</m:t>
                        </m:r>
                      </m:e>
                      <m:sub>
                        <m:r>
                          <a:rPr lang="en-US" sz="2000" i="1">
                            <a:effectLst/>
                            <a:latin typeface="Cambria Math" panose="02040503050406030204" pitchFamily="18" charset="0"/>
                            <a:ea typeface="Calibri" panose="020F0502020204030204" pitchFamily="34" charset="0"/>
                            <a:cs typeface="Times New Roman" panose="02020603050405020304" pitchFamily="18" charset="0"/>
                          </a:rPr>
                          <m:t>7</m:t>
                        </m:r>
                      </m:sub>
                    </m:sSub>
                    <m:r>
                      <a:rPr lang="en-US" sz="20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effectLst/>
                            <a:latin typeface="Cambria Math" panose="02040503050406030204" pitchFamily="18" charset="0"/>
                            <a:ea typeface="Calibri" panose="020F0502020204030204" pitchFamily="34" charset="0"/>
                            <a:cs typeface="Times New Roman" panose="02020603050405020304" pitchFamily="18" charset="0"/>
                          </a:rPr>
                          <m:t>𝑚</m:t>
                        </m:r>
                      </m:e>
                      <m:sub>
                        <m:r>
                          <a:rPr lang="en-US" sz="20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20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effectLst/>
                            <a:latin typeface="Cambria Math" panose="02040503050406030204" pitchFamily="18" charset="0"/>
                            <a:ea typeface="Calibri" panose="020F0502020204030204" pitchFamily="34" charset="0"/>
                            <a:cs typeface="Times New Roman" panose="02020603050405020304" pitchFamily="18" charset="0"/>
                          </a:rPr>
                          <m:t>𝑚</m:t>
                        </m:r>
                      </m:e>
                      <m:sub>
                        <m:r>
                          <a:rPr lang="en-US" sz="2000" i="1">
                            <a:effectLst/>
                            <a:latin typeface="Cambria Math" panose="02040503050406030204" pitchFamily="18" charset="0"/>
                            <a:ea typeface="Calibri" panose="020F0502020204030204" pitchFamily="34" charset="0"/>
                            <a:cs typeface="Times New Roman" panose="02020603050405020304" pitchFamily="18" charset="0"/>
                          </a:rPr>
                          <m:t>3</m:t>
                        </m:r>
                      </m:sub>
                    </m:sSub>
                    <m:r>
                      <a:rPr lang="en-US" sz="20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effectLst/>
                            <a:latin typeface="Cambria Math" panose="02040503050406030204" pitchFamily="18" charset="0"/>
                            <a:ea typeface="Calibri" panose="020F0502020204030204" pitchFamily="34" charset="0"/>
                            <a:cs typeface="Times New Roman" panose="02020603050405020304" pitchFamily="18" charset="0"/>
                          </a:rPr>
                          <m:t>𝑚</m:t>
                        </m:r>
                      </m:e>
                      <m:sub>
                        <m:r>
                          <a:rPr lang="en-US" sz="2000" i="1">
                            <a:effectLst/>
                            <a:latin typeface="Cambria Math" panose="02040503050406030204" pitchFamily="18" charset="0"/>
                            <a:ea typeface="Calibri" panose="020F0502020204030204" pitchFamily="34" charset="0"/>
                            <a:cs typeface="Times New Roman" panose="02020603050405020304" pitchFamily="18" charset="0"/>
                          </a:rPr>
                          <m:t>5</m:t>
                        </m:r>
                      </m:sub>
                    </m:sSub>
                  </m:oMath>
                </a14:m>
                <a:br>
                  <a:rPr lang="en-US" sz="1800">
                    <a:effectLst/>
                    <a:latin typeface="Times New Roman" panose="02020603050405020304" pitchFamily="18" charset="0"/>
                    <a:ea typeface="Calibri" panose="020F0502020204030204" pitchFamily="34" charset="0"/>
                    <a:cs typeface="Times New Roman" panose="02020603050405020304" pitchFamily="18" charset="0"/>
                  </a:rPr>
                </a:b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nary>
                      <m:naryPr>
                        <m:chr m:val="∑"/>
                        <m:limLoc m:val="undOvr"/>
                        <m:subHide m:val="on"/>
                        <m:supHide m:val="on"/>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naryPr>
                      <m:sub/>
                      <m:sup/>
                      <m:e>
                        <m:r>
                          <a:rPr lang="en-US" sz="1800" i="1">
                            <a:effectLst/>
                            <a:latin typeface="Cambria Math" panose="02040503050406030204" pitchFamily="18" charset="0"/>
                            <a:ea typeface="Calibri" panose="020F0502020204030204" pitchFamily="34" charset="0"/>
                            <a:cs typeface="Times New Roman" panose="02020603050405020304" pitchFamily="18" charset="0"/>
                          </a:rPr>
                          <m:t>(1,3,5,6,7)</m:t>
                        </m:r>
                      </m:e>
                    </m:nary>
                  </m:oMath>
                </a14:m>
                <a:r>
                  <a:rPr lang="en-US">
                    <a:effectLst/>
                    <a:latin typeface="Times New Roman" panose="02020603050405020304" pitchFamily="18" charset="0"/>
                    <a:ea typeface="Calibri" panose="020F0502020204030204" pitchFamily="34" charset="0"/>
                    <a:cs typeface="Times New Roman" panose="02020603050405020304" pitchFamily="18" charset="0"/>
                  </a:rPr>
                  <a:t>	</a:t>
                </a:r>
                <a:r>
                  <a:rPr lang="en-US" sz="1200">
                    <a:effectLst/>
                    <a:latin typeface="Times New Roman" panose="02020603050405020304" pitchFamily="18" charset="0"/>
                    <a:ea typeface="Calibri" panose="020F0502020204030204" pitchFamily="34" charset="0"/>
                    <a:cs typeface="Times New Roman" panose="02020603050405020304" pitchFamily="18" charset="0"/>
                  </a:rPr>
                  <a:t>	</a:t>
                </a:r>
              </a:p>
            </p:txBody>
          </p:sp>
        </mc:Choice>
        <mc:Fallback xmlns="">
          <p:sp>
            <p:nvSpPr>
              <p:cNvPr id="10" name="TextBox 9">
                <a:extLst>
                  <a:ext uri="{FF2B5EF4-FFF2-40B4-BE49-F238E27FC236}">
                    <a16:creationId xmlns:a16="http://schemas.microsoft.com/office/drawing/2014/main" id="{06871BA7-E9C4-45BC-88A9-F63A3CD5005C}"/>
                  </a:ext>
                </a:extLst>
              </p:cNvPr>
              <p:cNvSpPr txBox="1">
                <a:spLocks noRot="1" noChangeAspect="1" noMove="1" noResize="1" noEditPoints="1" noAdjustHandles="1" noChangeArrowheads="1" noChangeShapeType="1" noTextEdit="1"/>
              </p:cNvSpPr>
              <p:nvPr/>
            </p:nvSpPr>
            <p:spPr>
              <a:xfrm>
                <a:off x="1347905" y="2738320"/>
                <a:ext cx="5693788" cy="1561902"/>
              </a:xfrm>
              <a:prstGeom prst="rect">
                <a:avLst/>
              </a:prstGeom>
              <a:blipFill>
                <a:blip r:embed="rId3"/>
                <a:stretch>
                  <a:fillRect l="-2677" t="-1953" b="-43750"/>
                </a:stretch>
              </a:blipFill>
            </p:spPr>
            <p:txBody>
              <a:bodyPr/>
              <a:lstStyle/>
              <a:p>
                <a:r>
                  <a:rPr lang="en-US">
                    <a:noFill/>
                  </a:rPr>
                  <a:t> </a:t>
                </a:r>
              </a:p>
            </p:txBody>
          </p:sp>
        </mc:Fallback>
      </mc:AlternateContent>
    </p:spTree>
    <p:extLst>
      <p:ext uri="{BB962C8B-B14F-4D97-AF65-F5344CB8AC3E}">
        <p14:creationId xmlns:p14="http://schemas.microsoft.com/office/powerpoint/2010/main" val="18659426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52A1EA-2B67-4523-BF33-76F7D5E54FD3}"/>
              </a:ext>
            </a:extLst>
          </p:cNvPr>
          <p:cNvSpPr>
            <a:spLocks noGrp="1"/>
          </p:cNvSpPr>
          <p:nvPr>
            <p:ph type="title"/>
          </p:nvPr>
        </p:nvSpPr>
        <p:spPr>
          <a:xfrm>
            <a:off x="629063" y="0"/>
            <a:ext cx="7704000" cy="572700"/>
          </a:xfrm>
        </p:spPr>
        <p:txBody>
          <a:bodyPr/>
          <a:lstStyle/>
          <a:p>
            <a:pPr algn="ctr"/>
            <a:r>
              <a:rPr lang="en-US" b="1">
                <a:latin typeface="Times New Roman" panose="02020603050405020304" pitchFamily="18" charset="0"/>
                <a:cs typeface="Times New Roman" panose="02020603050405020304" pitchFamily="18" charset="0"/>
              </a:rPr>
              <a:t>Biểu diễn hàm Boolean</a:t>
            </a:r>
            <a:br>
              <a:rPr lang="en-US" sz="3600">
                <a:effectLst/>
                <a:latin typeface="Times New Roman" panose="02020603050405020304" pitchFamily="18" charset="0"/>
                <a:ea typeface="Calibri" panose="020F0502020204030204" pitchFamily="34" charset="0"/>
                <a:cs typeface="Times New Roman" panose="02020603050405020304" pitchFamily="18" charset="0"/>
              </a:rPr>
            </a:br>
            <a:endParaRPr lang="en-US" b="1">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74B578A-31A9-479A-ACB7-A2A87C33EA05}"/>
                  </a:ext>
                </a:extLst>
              </p:cNvPr>
              <p:cNvSpPr txBox="1"/>
              <p:nvPr/>
            </p:nvSpPr>
            <p:spPr>
              <a:xfrm>
                <a:off x="629063" y="666435"/>
                <a:ext cx="5693788" cy="728726"/>
              </a:xfrm>
              <a:prstGeom prst="rect">
                <a:avLst/>
              </a:prstGeom>
              <a:noFill/>
            </p:spPr>
            <p:txBody>
              <a:bodyPr wrap="square">
                <a:spAutoFit/>
              </a:bodyPr>
              <a:lstStyle/>
              <a:p>
                <a:pPr>
                  <a:lnSpc>
                    <a:spcPct val="107000"/>
                  </a:lnSpc>
                  <a:spcAft>
                    <a:spcPts val="800"/>
                  </a:spcAft>
                </a:pPr>
                <a:r>
                  <a:rPr lang="en-US" sz="2000" b="1">
                    <a:effectLst/>
                    <a:latin typeface="Times New Roman" panose="02020603050405020304" pitchFamily="18" charset="0"/>
                    <a:ea typeface="Calibri" panose="020F0502020204030204" pitchFamily="34" charset="0"/>
                    <a:cs typeface="Times New Roman" panose="02020603050405020304" pitchFamily="18" charset="0"/>
                  </a:rPr>
                  <a:t>Bt</a:t>
                </a:r>
                <a:r>
                  <a:rPr lang="en-US" sz="200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rPr>
                  <a:t>Tính biểu thức f(x,y,z) = (x + y)(x + </a:t>
                </a:r>
                <a14:m>
                  <m:oMath xmlns:m="http://schemas.openxmlformats.org/officeDocument/2006/math">
                    <m:acc>
                      <m:accPr>
                        <m:chr m:val="̅"/>
                        <m:ctrlPr>
                          <a:rPr lang="en-US" sz="2000" i="1">
                            <a:effectLst/>
                            <a:latin typeface="Cambria Math" panose="02040503050406030204" pitchFamily="18" charset="0"/>
                          </a:rPr>
                        </m:ctrlPr>
                      </m:accPr>
                      <m:e>
                        <m:r>
                          <a:rPr lang="en-US" sz="2000" i="1">
                            <a:effectLst/>
                            <a:latin typeface="Cambria Math" panose="02040503050406030204" pitchFamily="18" charset="0"/>
                            <a:ea typeface="Calibri" panose="020F0502020204030204" pitchFamily="34" charset="0"/>
                            <a:cs typeface="Times New Roman" panose="02020603050405020304" pitchFamily="18" charset="0"/>
                          </a:rPr>
                          <m:t>𝑧</m:t>
                        </m:r>
                      </m:e>
                    </m:acc>
                  </m:oMath>
                </a14:m>
                <a:r>
                  <a:rPr lang="en-US" sz="2000">
                    <a:effectLst/>
                    <a:latin typeface="Times New Roman" panose="02020603050405020304" pitchFamily="18" charset="0"/>
                    <a:ea typeface="Calibri" panose="020F0502020204030204" pitchFamily="34" charset="0"/>
                  </a:rPr>
                  <a:t>) </a:t>
                </a:r>
                <a:r>
                  <a:rPr lang="en-US" sz="2000">
                    <a:effectLst/>
                    <a:latin typeface="Times New Roman" panose="02020603050405020304" pitchFamily="18" charset="0"/>
                    <a:ea typeface="Times New Roman" panose="02020603050405020304" pitchFamily="18" charset="0"/>
                  </a:rPr>
                  <a:t>dưới dạng tích các tổng</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8" name="TextBox 7">
                <a:extLst>
                  <a:ext uri="{FF2B5EF4-FFF2-40B4-BE49-F238E27FC236}">
                    <a16:creationId xmlns:a16="http://schemas.microsoft.com/office/drawing/2014/main" id="{474B578A-31A9-479A-ACB7-A2A87C33EA05}"/>
                  </a:ext>
                </a:extLst>
              </p:cNvPr>
              <p:cNvSpPr txBox="1">
                <a:spLocks noRot="1" noChangeAspect="1" noMove="1" noResize="1" noEditPoints="1" noAdjustHandles="1" noChangeArrowheads="1" noChangeShapeType="1" noTextEdit="1"/>
              </p:cNvSpPr>
              <p:nvPr/>
            </p:nvSpPr>
            <p:spPr>
              <a:xfrm>
                <a:off x="629063" y="666435"/>
                <a:ext cx="5693788" cy="728726"/>
              </a:xfrm>
              <a:prstGeom prst="rect">
                <a:avLst/>
              </a:prstGeom>
              <a:blipFill>
                <a:blip r:embed="rId2"/>
                <a:stretch>
                  <a:fillRect l="-1071" t="-4167" r="-964" b="-1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BFF8316-1177-41EF-B0DE-15BB02DCEFA7}"/>
                  </a:ext>
                </a:extLst>
              </p:cNvPr>
              <p:cNvSpPr txBox="1"/>
              <p:nvPr/>
            </p:nvSpPr>
            <p:spPr>
              <a:xfrm>
                <a:off x="629063" y="1331553"/>
                <a:ext cx="5693788" cy="1263231"/>
              </a:xfrm>
              <a:prstGeom prst="rect">
                <a:avLst/>
              </a:prstGeom>
              <a:noFill/>
            </p:spPr>
            <p:txBody>
              <a:bodyPr wrap="square">
                <a:spAutoFit/>
              </a:bodyPr>
              <a:lstStyle/>
              <a:p>
                <a:pPr>
                  <a:lnSpc>
                    <a:spcPct val="107000"/>
                  </a:lnSpc>
                  <a:spcAft>
                    <a:spcPts val="80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f(x,y,z) = (x + y)(x + </a:t>
                </a:r>
                <a14:m>
                  <m:oMath xmlns:m="http://schemas.openxmlformats.org/officeDocument/2006/math">
                    <m:acc>
                      <m:accPr>
                        <m:chr m:val="̅"/>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2000" i="1">
                            <a:effectLst/>
                            <a:latin typeface="Cambria Math" panose="02040503050406030204" pitchFamily="18" charset="0"/>
                            <a:ea typeface="Calibri" panose="020F0502020204030204" pitchFamily="34" charset="0"/>
                            <a:cs typeface="Times New Roman" panose="02020603050405020304" pitchFamily="18" charset="0"/>
                          </a:rPr>
                          <m:t>𝑧</m:t>
                        </m:r>
                      </m:e>
                    </m:acc>
                  </m:oMath>
                </a14:m>
                <a:r>
                  <a:rPr lang="en-US" sz="2000">
                    <a:effectLst/>
                    <a:latin typeface="Times New Roman" panose="02020603050405020304" pitchFamily="18" charset="0"/>
                    <a:ea typeface="Calibri" panose="020F0502020204030204" pitchFamily="34" charset="0"/>
                    <a:cs typeface="Times New Roman" panose="02020603050405020304" pitchFamily="18" charset="0"/>
                  </a:rPr>
                  <a:t>)</a:t>
                </a:r>
              </a:p>
              <a:p>
                <a:pPr>
                  <a:lnSpc>
                    <a:spcPct val="107000"/>
                  </a:lnSpc>
                  <a:spcAft>
                    <a:spcPts val="800"/>
                  </a:spcAft>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             = (x + y + z</a:t>
                </a:r>
                <a14:m>
                  <m:oMath xmlns:m="http://schemas.openxmlformats.org/officeDocument/2006/math">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𝑧</m:t>
                        </m:r>
                      </m:e>
                    </m:acc>
                  </m:oMath>
                </a14:m>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)(x + y.</a:t>
                </a:r>
                <a14:m>
                  <m:oMath xmlns:m="http://schemas.openxmlformats.org/officeDocument/2006/math">
                    <m:acc>
                      <m:accPr>
                        <m:chr m:val="̅"/>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𝑦</m:t>
                        </m:r>
                      </m:e>
                    </m:acc>
                  </m:oMath>
                </a14:m>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𝑧</m:t>
                        </m:r>
                      </m:e>
                    </m:acc>
                  </m:oMath>
                </a14:m>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             = (x + y + z)(x + y + </a:t>
                </a:r>
                <a14:m>
                  <m:oMath xmlns:m="http://schemas.openxmlformats.org/officeDocument/2006/math">
                    <m:acc>
                      <m:accPr>
                        <m:chr m:val="̅"/>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𝑧</m:t>
                        </m:r>
                      </m:e>
                    </m:acc>
                  </m:oMath>
                </a14:m>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)(x + y + </a:t>
                </a:r>
                <a14:m>
                  <m:oMath xmlns:m="http://schemas.openxmlformats.org/officeDocument/2006/math">
                    <m:acc>
                      <m:accPr>
                        <m:chr m:val="̅"/>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𝑧</m:t>
                        </m:r>
                      </m:e>
                    </m:acc>
                  </m:oMath>
                </a14:m>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)(x + </a:t>
                </a:r>
                <a14:m>
                  <m:oMath xmlns:m="http://schemas.openxmlformats.org/officeDocument/2006/math">
                    <m:acc>
                      <m:accPr>
                        <m:chr m:val="̅"/>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𝑦</m:t>
                        </m:r>
                      </m:e>
                    </m:acc>
                  </m:oMath>
                </a14:m>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 + </a:t>
                </a:r>
                <a14:m>
                  <m:oMath xmlns:m="http://schemas.openxmlformats.org/officeDocument/2006/math">
                    <m:acc>
                      <m:accPr>
                        <m:chr m:val="̅"/>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𝑧</m:t>
                        </m:r>
                      </m:e>
                    </m:acc>
                  </m:oMath>
                </a14:m>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8BFF8316-1177-41EF-B0DE-15BB02DCEFA7}"/>
                  </a:ext>
                </a:extLst>
              </p:cNvPr>
              <p:cNvSpPr txBox="1">
                <a:spLocks noRot="1" noChangeAspect="1" noMove="1" noResize="1" noEditPoints="1" noAdjustHandles="1" noChangeArrowheads="1" noChangeShapeType="1" noTextEdit="1"/>
              </p:cNvSpPr>
              <p:nvPr/>
            </p:nvSpPr>
            <p:spPr>
              <a:xfrm>
                <a:off x="629063" y="1331553"/>
                <a:ext cx="5693788" cy="1263231"/>
              </a:xfrm>
              <a:prstGeom prst="rect">
                <a:avLst/>
              </a:prstGeom>
              <a:blipFill>
                <a:blip r:embed="rId3"/>
                <a:stretch>
                  <a:fillRect l="-1071" t="-2404" r="-1713" b="-721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06871BA7-E9C4-45BC-88A9-F63A3CD5005C}"/>
              </a:ext>
            </a:extLst>
          </p:cNvPr>
          <p:cNvSpPr txBox="1"/>
          <p:nvPr/>
        </p:nvSpPr>
        <p:spPr>
          <a:xfrm>
            <a:off x="1310327" y="2480168"/>
            <a:ext cx="5693788" cy="276614"/>
          </a:xfrm>
          <a:prstGeom prst="rect">
            <a:avLst/>
          </a:prstGeom>
          <a:noFill/>
        </p:spPr>
        <p:txBody>
          <a:bodyPr wrap="square">
            <a:spAutoFit/>
          </a:bodyPr>
          <a:lstStyle/>
          <a:p>
            <a:pPr>
              <a:lnSpc>
                <a:spcPct val="107000"/>
              </a:lnSpc>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22994A8-5154-4B10-B423-298CFF2F40B3}"/>
                  </a:ext>
                </a:extLst>
              </p:cNvPr>
              <p:cNvSpPr txBox="1"/>
              <p:nvPr/>
            </p:nvSpPr>
            <p:spPr>
              <a:xfrm>
                <a:off x="1404697" y="2571750"/>
                <a:ext cx="5693788" cy="1448666"/>
              </a:xfrm>
              <a:prstGeom prst="rect">
                <a:avLst/>
              </a:prstGeom>
              <a:noFill/>
            </p:spPr>
            <p:txBody>
              <a:bodyPr wrap="square">
                <a:spAutoFit/>
              </a:bodyPr>
              <a:lstStyle/>
              <a:p>
                <a:pPr>
                  <a:lnSpc>
                    <a:spcPct val="107000"/>
                  </a:lnSpc>
                  <a:spcAft>
                    <a:spcPts val="80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 (x + y + z)(x + y + </a:t>
                </a:r>
                <a14:m>
                  <m:oMath xmlns:m="http://schemas.openxmlformats.org/officeDocument/2006/math">
                    <m:acc>
                      <m:accPr>
                        <m:chr m:val="̅"/>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𝑧</m:t>
                        </m:r>
                      </m:e>
                    </m:acc>
                  </m:oMath>
                </a14:m>
                <a:r>
                  <a:rPr lang="en-US" sz="2400">
                    <a:effectLst/>
                    <a:latin typeface="Times New Roman" panose="02020603050405020304" pitchFamily="18" charset="0"/>
                    <a:ea typeface="Calibri" panose="020F0502020204030204" pitchFamily="34" charset="0"/>
                    <a:cs typeface="Times New Roman" panose="02020603050405020304" pitchFamily="18" charset="0"/>
                  </a:rPr>
                  <a:t>)(x + </a:t>
                </a:r>
                <a14:m>
                  <m:oMath xmlns:m="http://schemas.openxmlformats.org/officeDocument/2006/math">
                    <m:acc>
                      <m:accPr>
                        <m:chr m:val="̅"/>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𝑦</m:t>
                        </m:r>
                      </m:e>
                    </m:acc>
                  </m:oMath>
                </a14:m>
                <a:r>
                  <a:rPr lang="en-US" sz="2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acc>
                      <m:accPr>
                        <m:chr m:val="̅"/>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𝑧</m:t>
                        </m:r>
                      </m:e>
                    </m:acc>
                  </m:oMath>
                </a14:m>
                <a:r>
                  <a:rPr lang="en-US" sz="2400">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 000 . 001 . 011</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000">
                    <a:effectLst/>
                    <a:latin typeface="Times New Roman" panose="02020603050405020304" pitchFamily="18" charset="0"/>
                    <a:ea typeface="Calibri" panose="020F0502020204030204" pitchFamily="34" charset="0"/>
                  </a:rPr>
                  <a:t>= </a:t>
                </a:r>
                <a14:m>
                  <m:oMath xmlns:m="http://schemas.openxmlformats.org/officeDocument/2006/math">
                    <m:nary>
                      <m:naryPr>
                        <m:chr m:val="∏"/>
                        <m:limLoc m:val="undOvr"/>
                        <m:subHide m:val="on"/>
                        <m:supHide m:val="on"/>
                        <m:ctrlPr>
                          <a:rPr lang="en-US" sz="2400" i="1">
                            <a:effectLst/>
                            <a:latin typeface="Cambria Math" panose="02040503050406030204" pitchFamily="18" charset="0"/>
                          </a:rPr>
                        </m:ctrlPr>
                      </m:naryPr>
                      <m:sub/>
                      <m:sup/>
                      <m:e>
                        <m:r>
                          <a:rPr lang="en-US" sz="2000" i="1">
                            <a:effectLst/>
                            <a:latin typeface="Cambria Math" panose="02040503050406030204" pitchFamily="18" charset="0"/>
                            <a:ea typeface="Calibri" panose="020F0502020204030204" pitchFamily="34" charset="0"/>
                            <a:cs typeface="Times New Roman" panose="02020603050405020304" pitchFamily="18" charset="0"/>
                          </a:rPr>
                          <m:t>(0,1,3)</m:t>
                        </m:r>
                      </m:e>
                    </m:nary>
                  </m:oMath>
                </a14:m>
                <a:endParaRPr lang="en-US" sz="2400"/>
              </a:p>
            </p:txBody>
          </p:sp>
        </mc:Choice>
        <mc:Fallback xmlns="">
          <p:sp>
            <p:nvSpPr>
              <p:cNvPr id="9" name="TextBox 8">
                <a:extLst>
                  <a:ext uri="{FF2B5EF4-FFF2-40B4-BE49-F238E27FC236}">
                    <a16:creationId xmlns:a16="http://schemas.microsoft.com/office/drawing/2014/main" id="{522994A8-5154-4B10-B423-298CFF2F40B3}"/>
                  </a:ext>
                </a:extLst>
              </p:cNvPr>
              <p:cNvSpPr txBox="1">
                <a:spLocks noRot="1" noChangeAspect="1" noMove="1" noResize="1" noEditPoints="1" noAdjustHandles="1" noChangeArrowheads="1" noChangeShapeType="1" noTextEdit="1"/>
              </p:cNvSpPr>
              <p:nvPr/>
            </p:nvSpPr>
            <p:spPr>
              <a:xfrm>
                <a:off x="1404697" y="2571750"/>
                <a:ext cx="5693788" cy="1448666"/>
              </a:xfrm>
              <a:prstGeom prst="rect">
                <a:avLst/>
              </a:prstGeom>
              <a:blipFill>
                <a:blip r:embed="rId4"/>
                <a:stretch>
                  <a:fillRect l="-4604" t="-3361" b="-62185"/>
                </a:stretch>
              </a:blipFill>
            </p:spPr>
            <p:txBody>
              <a:bodyPr/>
              <a:lstStyle/>
              <a:p>
                <a:r>
                  <a:rPr lang="en-US">
                    <a:noFill/>
                  </a:rPr>
                  <a:t> </a:t>
                </a:r>
              </a:p>
            </p:txBody>
          </p:sp>
        </mc:Fallback>
      </mc:AlternateContent>
    </p:spTree>
    <p:extLst>
      <p:ext uri="{BB962C8B-B14F-4D97-AF65-F5344CB8AC3E}">
        <p14:creationId xmlns:p14="http://schemas.microsoft.com/office/powerpoint/2010/main" val="11760903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52A1EA-2B67-4523-BF33-76F7D5E54FD3}"/>
              </a:ext>
            </a:extLst>
          </p:cNvPr>
          <p:cNvSpPr>
            <a:spLocks noGrp="1"/>
          </p:cNvSpPr>
          <p:nvPr>
            <p:ph type="title"/>
          </p:nvPr>
        </p:nvSpPr>
        <p:spPr>
          <a:xfrm>
            <a:off x="629063" y="0"/>
            <a:ext cx="7704000" cy="572700"/>
          </a:xfrm>
        </p:spPr>
        <p:txBody>
          <a:bodyPr/>
          <a:lstStyle/>
          <a:p>
            <a:pPr algn="ctr"/>
            <a:r>
              <a:rPr lang="en-US" b="1">
                <a:latin typeface="Times New Roman" panose="02020603050405020304" pitchFamily="18" charset="0"/>
                <a:cs typeface="Times New Roman" panose="02020603050405020304" pitchFamily="18" charset="0"/>
              </a:rPr>
              <a:t>Tối thiểu hóa hàm Boolean</a:t>
            </a:r>
          </a:p>
        </p:txBody>
      </p:sp>
      <p:sp>
        <p:nvSpPr>
          <p:cNvPr id="8" name="TextBox 7">
            <a:extLst>
              <a:ext uri="{FF2B5EF4-FFF2-40B4-BE49-F238E27FC236}">
                <a16:creationId xmlns:a16="http://schemas.microsoft.com/office/drawing/2014/main" id="{474B578A-31A9-479A-ACB7-A2A87C33EA05}"/>
              </a:ext>
            </a:extLst>
          </p:cNvPr>
          <p:cNvSpPr txBox="1"/>
          <p:nvPr/>
        </p:nvSpPr>
        <p:spPr>
          <a:xfrm>
            <a:off x="704477" y="678510"/>
            <a:ext cx="6657857" cy="2677656"/>
          </a:xfrm>
          <a:prstGeom prst="rect">
            <a:avLst/>
          </a:prstGeom>
          <a:noFill/>
        </p:spPr>
        <p:txBody>
          <a:bodyPr wrap="square">
            <a:spAutoFit/>
          </a:bodyPr>
          <a:lstStyle/>
          <a:p>
            <a:r>
              <a:rPr lang="en-US" sz="2400">
                <a:latin typeface="Times New Roman" panose="02020603050405020304" pitchFamily="18" charset="0"/>
                <a:cs typeface="Times New Roman" panose="02020603050405020304" pitchFamily="18" charset="0"/>
              </a:rPr>
              <a:t>Là đưa hàm Boolean về dạng biểu diễn đơn giản nhất sao cho biếu thức có chứa ít nhất các thừa số và mỗi thừa số chứa ít nhất các biến, mạch logic thực hiện có chứa ít nhất các vi mạch số.</a:t>
            </a:r>
          </a:p>
          <a:p>
            <a:r>
              <a:rPr lang="en-US" sz="2400">
                <a:latin typeface="Times New Roman" panose="02020603050405020304" pitchFamily="18" charset="0"/>
                <a:cs typeface="Times New Roman" panose="02020603050405020304" pitchFamily="18" charset="0"/>
              </a:rPr>
              <a:t>Phương pháp sử dụng phương pháp đại số.Áp dụng các định lí tiên đề các luật để tối thiểu hàm boolean đến mức thấp nhất.</a:t>
            </a:r>
          </a:p>
        </p:txBody>
      </p:sp>
      <p:sp>
        <p:nvSpPr>
          <p:cNvPr id="10" name="TextBox 9">
            <a:extLst>
              <a:ext uri="{FF2B5EF4-FFF2-40B4-BE49-F238E27FC236}">
                <a16:creationId xmlns:a16="http://schemas.microsoft.com/office/drawing/2014/main" id="{06871BA7-E9C4-45BC-88A9-F63A3CD5005C}"/>
              </a:ext>
            </a:extLst>
          </p:cNvPr>
          <p:cNvSpPr txBox="1"/>
          <p:nvPr/>
        </p:nvSpPr>
        <p:spPr>
          <a:xfrm>
            <a:off x="1310327" y="2480168"/>
            <a:ext cx="5693788" cy="276614"/>
          </a:xfrm>
          <a:prstGeom prst="rect">
            <a:avLst/>
          </a:prstGeom>
          <a:noFill/>
        </p:spPr>
        <p:txBody>
          <a:bodyPr wrap="square">
            <a:spAutoFit/>
          </a:bodyPr>
          <a:lstStyle/>
          <a:p>
            <a:pPr>
              <a:lnSpc>
                <a:spcPct val="107000"/>
              </a:lnSpc>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4951009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52A1EA-2B67-4523-BF33-76F7D5E54FD3}"/>
              </a:ext>
            </a:extLst>
          </p:cNvPr>
          <p:cNvSpPr>
            <a:spLocks noGrp="1"/>
          </p:cNvSpPr>
          <p:nvPr>
            <p:ph type="title"/>
          </p:nvPr>
        </p:nvSpPr>
        <p:spPr>
          <a:xfrm>
            <a:off x="629063" y="0"/>
            <a:ext cx="7704000" cy="572700"/>
          </a:xfrm>
        </p:spPr>
        <p:txBody>
          <a:bodyPr/>
          <a:lstStyle/>
          <a:p>
            <a:pPr algn="ctr"/>
            <a:r>
              <a:rPr lang="en-US" b="1">
                <a:latin typeface="Times New Roman" panose="02020603050405020304" pitchFamily="18" charset="0"/>
                <a:cs typeface="Times New Roman" panose="02020603050405020304" pitchFamily="18" charset="0"/>
              </a:rPr>
              <a:t>Tối thiểu hóa hàm Boolean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74B578A-31A9-479A-ACB7-A2A87C33EA05}"/>
                  </a:ext>
                </a:extLst>
              </p:cNvPr>
              <p:cNvSpPr txBox="1"/>
              <p:nvPr/>
            </p:nvSpPr>
            <p:spPr>
              <a:xfrm>
                <a:off x="376353" y="678510"/>
                <a:ext cx="6657857" cy="2063450"/>
              </a:xfrm>
              <a:prstGeom prst="rect">
                <a:avLst/>
              </a:prstGeom>
              <a:noFill/>
            </p:spPr>
            <p:txBody>
              <a:bodyPr wrap="square">
                <a:spAutoFit/>
              </a:bodyPr>
              <a:lstStyle/>
              <a:p>
                <a:pPr>
                  <a:lnSpc>
                    <a:spcPct val="107000"/>
                  </a:lnSpc>
                  <a:spcAft>
                    <a:spcPts val="8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Vd:</a:t>
                </a:r>
              </a:p>
              <a:p>
                <a:pPr>
                  <a:lnSpc>
                    <a:spcPct val="107000"/>
                  </a:lnSpc>
                  <a:spcAft>
                    <a:spcPts val="80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f(x,y,z) = x + y</a:t>
                </a:r>
                <a14:m>
                  <m:oMath xmlns:m="http://schemas.openxmlformats.org/officeDocument/2006/math">
                    <m:acc>
                      <m:accPr>
                        <m:chr m:val="̅"/>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2000" i="1">
                            <a:effectLst/>
                            <a:latin typeface="Cambria Math" panose="02040503050406030204" pitchFamily="18" charset="0"/>
                            <a:ea typeface="Calibri" panose="020F0502020204030204" pitchFamily="34" charset="0"/>
                            <a:cs typeface="Times New Roman" panose="02020603050405020304" pitchFamily="18" charset="0"/>
                          </a:rPr>
                          <m:t>𝑧</m:t>
                        </m:r>
                      </m:e>
                    </m:acc>
                  </m:oMath>
                </a14:m>
                <a:r>
                  <a:rPr lang="en-US" sz="2000">
                    <a:effectLst/>
                    <a:latin typeface="Times New Roman" panose="02020603050405020304" pitchFamily="18" charset="0"/>
                    <a:ea typeface="Calibri" panose="020F0502020204030204" pitchFamily="34" charset="0"/>
                    <a:cs typeface="Times New Roman" panose="02020603050405020304" pitchFamily="18" charset="0"/>
                  </a:rPr>
                  <a:t> + xy</a:t>
                </a:r>
              </a:p>
              <a:p>
                <a:pPr>
                  <a:lnSpc>
                    <a:spcPct val="107000"/>
                  </a:lnSpc>
                  <a:spcAft>
                    <a:spcPts val="80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	  = x(1 + y) + yz’</a:t>
                </a:r>
              </a:p>
              <a:p>
                <a:pPr>
                  <a:lnSpc>
                    <a:spcPct val="107000"/>
                  </a:lnSpc>
                  <a:spcAft>
                    <a:spcPts val="80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	  = x + y</a:t>
                </a:r>
                <a14:m>
                  <m:oMath xmlns:m="http://schemas.openxmlformats.org/officeDocument/2006/math">
                    <m:r>
                      <a:rPr lang="en-US" sz="2000" i="1" smtClean="0">
                        <a:effectLst/>
                        <a:latin typeface="Cambria Math" panose="02040503050406030204" pitchFamily="18" charset="0"/>
                        <a:ea typeface="Calibri" panose="020F0502020204030204" pitchFamily="34" charset="0"/>
                        <a:cs typeface="Times New Roman" panose="02020603050405020304" pitchFamily="18" charset="0"/>
                      </a:rPr>
                      <m:t>𝑧</m:t>
                    </m:r>
                    <m:r>
                      <a:rPr lang="en-US" sz="2000" i="1" smtClean="0">
                        <a:effectLst/>
                        <a:latin typeface="Cambria Math" panose="02040503050406030204" pitchFamily="18" charset="0"/>
                        <a:ea typeface="Calibri" panose="020F0502020204030204" pitchFamily="34" charset="0"/>
                        <a:cs typeface="Times New Roman" panose="02020603050405020304" pitchFamily="18" charset="0"/>
                      </a:rPr>
                      <m:t>’</m:t>
                    </m:r>
                  </m:oMath>
                </a14:m>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853440" algn="l"/>
                  </a:tabLst>
                </a:pP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p>
            </p:txBody>
          </p:sp>
        </mc:Choice>
        <mc:Fallback xmlns="">
          <p:sp>
            <p:nvSpPr>
              <p:cNvPr id="8" name="TextBox 7">
                <a:extLst>
                  <a:ext uri="{FF2B5EF4-FFF2-40B4-BE49-F238E27FC236}">
                    <a16:creationId xmlns:a16="http://schemas.microsoft.com/office/drawing/2014/main" id="{474B578A-31A9-479A-ACB7-A2A87C33EA05}"/>
                  </a:ext>
                </a:extLst>
              </p:cNvPr>
              <p:cNvSpPr txBox="1">
                <a:spLocks noRot="1" noChangeAspect="1" noMove="1" noResize="1" noEditPoints="1" noAdjustHandles="1" noChangeArrowheads="1" noChangeShapeType="1" noTextEdit="1"/>
              </p:cNvSpPr>
              <p:nvPr/>
            </p:nvSpPr>
            <p:spPr>
              <a:xfrm>
                <a:off x="376353" y="678510"/>
                <a:ext cx="6657857" cy="2063450"/>
              </a:xfrm>
              <a:prstGeom prst="rect">
                <a:avLst/>
              </a:prstGeom>
              <a:blipFill>
                <a:blip r:embed="rId2"/>
                <a:stretch>
                  <a:fillRect l="-1007" t="-1475"/>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06871BA7-E9C4-45BC-88A9-F63A3CD5005C}"/>
              </a:ext>
            </a:extLst>
          </p:cNvPr>
          <p:cNvSpPr txBox="1"/>
          <p:nvPr/>
        </p:nvSpPr>
        <p:spPr>
          <a:xfrm>
            <a:off x="1310327" y="2480168"/>
            <a:ext cx="5693788" cy="276614"/>
          </a:xfrm>
          <a:prstGeom prst="rect">
            <a:avLst/>
          </a:prstGeom>
          <a:noFill/>
        </p:spPr>
        <p:txBody>
          <a:bodyPr wrap="square">
            <a:spAutoFit/>
          </a:bodyPr>
          <a:lstStyle/>
          <a:p>
            <a:pPr>
              <a:lnSpc>
                <a:spcPct val="107000"/>
              </a:lnSpc>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	</a:t>
            </a:r>
          </a:p>
        </p:txBody>
      </p:sp>
      <p:pic>
        <p:nvPicPr>
          <p:cNvPr id="6" name="Picture 5">
            <a:extLst>
              <a:ext uri="{FF2B5EF4-FFF2-40B4-BE49-F238E27FC236}">
                <a16:creationId xmlns:a16="http://schemas.microsoft.com/office/drawing/2014/main" id="{12409F02-8B02-4076-A852-E27367649599}"/>
              </a:ext>
            </a:extLst>
          </p:cNvPr>
          <p:cNvPicPr>
            <a:picLocks noChangeAspect="1"/>
          </p:cNvPicPr>
          <p:nvPr/>
        </p:nvPicPr>
        <p:blipFill>
          <a:blip r:embed="rId3"/>
          <a:stretch>
            <a:fillRect/>
          </a:stretch>
        </p:blipFill>
        <p:spPr>
          <a:xfrm>
            <a:off x="376353" y="2847770"/>
            <a:ext cx="3871734" cy="182379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A9041CC-4886-4EBF-B23F-8D392C95E945}"/>
                  </a:ext>
                </a:extLst>
              </p:cNvPr>
              <p:cNvSpPr txBox="1"/>
              <p:nvPr/>
            </p:nvSpPr>
            <p:spPr>
              <a:xfrm>
                <a:off x="4572000" y="1040902"/>
                <a:ext cx="5694744" cy="1264449"/>
              </a:xfrm>
              <a:prstGeom prst="rect">
                <a:avLst/>
              </a:prstGeom>
              <a:noFill/>
            </p:spPr>
            <p:txBody>
              <a:bodyPr wrap="square">
                <a:spAutoFit/>
              </a:bodyPr>
              <a:lstStyle/>
              <a:p>
                <a:pPr>
                  <a:lnSpc>
                    <a:spcPct val="107000"/>
                  </a:lnSpc>
                  <a:spcAft>
                    <a:spcPts val="800"/>
                  </a:spcAft>
                </a:pPr>
                <a:r>
                  <a:rPr lang="en-US" sz="2000">
                    <a:solidFill>
                      <a:srgbClr val="000000"/>
                    </a:solidFill>
                    <a:effectLst/>
                    <a:latin typeface="TimesNewRomanPSMT"/>
                    <a:ea typeface="Calibri" panose="020F0502020204030204" pitchFamily="34" charset="0"/>
                    <a:cs typeface="Times New Roman" panose="02020603050405020304" pitchFamily="18" charset="0"/>
                  </a:rPr>
                  <a:t>F = C + </a:t>
                </a:r>
                <a14:m>
                  <m:oMath xmlns:m="http://schemas.openxmlformats.org/officeDocument/2006/math">
                    <m:acc>
                      <m:accPr>
                        <m:chr m:val="̅"/>
                        <m:ctrlP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𝐵𝐶</m:t>
                        </m:r>
                      </m:e>
                    </m:acc>
                  </m:oMath>
                </a14:m>
                <a:r>
                  <a:rPr lang="en-US" sz="2000">
                    <a:solidFill>
                      <a:srgbClr val="000000"/>
                    </a:solidFill>
                    <a:effectLst/>
                    <a:latin typeface="TimesNewRomanPSMT"/>
                    <a:ea typeface="Times New Roman" panose="02020603050405020304" pitchFamily="18" charset="0"/>
                    <a:cs typeface="Times New Roman" panose="02020603050405020304" pitchFamily="18" charset="0"/>
                  </a:rPr>
                  <a:t> </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   = C + </a:t>
                </a:r>
                <a14:m>
                  <m:oMath xmlns:m="http://schemas.openxmlformats.org/officeDocument/2006/math">
                    <m:acc>
                      <m:accPr>
                        <m:chr m:val="̅"/>
                        <m:ctrlP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𝐵</m:t>
                        </m:r>
                      </m:e>
                    </m:acc>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acc>
                      <m:accPr>
                        <m:chr m:val="̅"/>
                        <m:ctrlP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𝐶</m:t>
                        </m:r>
                      </m:e>
                    </m:acc>
                  </m:oMath>
                </a14:m>
                <a:r>
                  <a:rPr lang="en-US" sz="2000">
                    <a:solidFill>
                      <a:srgbClr val="000000"/>
                    </a:solidFill>
                    <a:effectLst/>
                    <a:latin typeface="TimesNewRomanPSMT"/>
                    <a:ea typeface="Times New Roman" panose="02020603050405020304" pitchFamily="18" charset="0"/>
                    <a:cs typeface="Times New Roman" panose="02020603050405020304" pitchFamily="18" charset="0"/>
                  </a:rPr>
                  <a:t> </a:t>
                </a:r>
                <a:endParaRPr lang="en-US" sz="2000">
                  <a:latin typeface="TimesNewRomanPSMT"/>
                  <a:ea typeface="Times New Roman" panose="02020603050405020304" pitchFamily="18" charset="0"/>
                  <a:cs typeface="Times New Roman" panose="02020603050405020304" pitchFamily="18" charset="0"/>
                </a:endParaRPr>
              </a:p>
              <a:p>
                <a:pPr>
                  <a:lnSpc>
                    <a:spcPct val="107000"/>
                  </a:lnSpc>
                  <a:spcAft>
                    <a:spcPts val="800"/>
                  </a:spcAft>
                </a:pPr>
                <a:r>
                  <a:rPr lang="en-US" sz="2000">
                    <a:effectLst/>
                    <a:latin typeface="TimesNewRomanPSMT"/>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r>
                      <a:rPr lang="en-US" sz="2000" i="1">
                        <a:effectLst/>
                        <a:latin typeface="Cambria Math" panose="02040503050406030204" pitchFamily="18" charset="0"/>
                        <a:ea typeface="Calibri" panose="020F0502020204030204" pitchFamily="34" charset="0"/>
                        <a:cs typeface="Times New Roman" panose="02020603050405020304" pitchFamily="18" charset="0"/>
                      </a:rPr>
                      <m:t>1+</m:t>
                    </m:r>
                    <m:acc>
                      <m:accPr>
                        <m:chr m:val="̅"/>
                        <m:ctrlP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𝐵</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e>
                    </m:acc>
                  </m:oMath>
                </a14:m>
                <a:r>
                  <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1 </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1A9041CC-4886-4EBF-B23F-8D392C95E945}"/>
                  </a:ext>
                </a:extLst>
              </p:cNvPr>
              <p:cNvSpPr txBox="1">
                <a:spLocks noRot="1" noChangeAspect="1" noMove="1" noResize="1" noEditPoints="1" noAdjustHandles="1" noChangeArrowheads="1" noChangeShapeType="1" noTextEdit="1"/>
              </p:cNvSpPr>
              <p:nvPr/>
            </p:nvSpPr>
            <p:spPr>
              <a:xfrm>
                <a:off x="4572000" y="1040902"/>
                <a:ext cx="5694744" cy="1264449"/>
              </a:xfrm>
              <a:prstGeom prst="rect">
                <a:avLst/>
              </a:prstGeom>
              <a:blipFill>
                <a:blip r:embed="rId4"/>
                <a:stretch>
                  <a:fillRect l="-1071" t="-2899" b="-8213"/>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7A4D1037-7AF9-40B3-98C1-155F82128CB5}"/>
              </a:ext>
            </a:extLst>
          </p:cNvPr>
          <p:cNvPicPr>
            <a:picLocks noChangeAspect="1"/>
          </p:cNvPicPr>
          <p:nvPr/>
        </p:nvPicPr>
        <p:blipFill>
          <a:blip r:embed="rId5"/>
          <a:stretch>
            <a:fillRect/>
          </a:stretch>
        </p:blipFill>
        <p:spPr>
          <a:xfrm>
            <a:off x="4157221" y="2689777"/>
            <a:ext cx="3153877" cy="1967270"/>
          </a:xfrm>
          <a:prstGeom prst="rect">
            <a:avLst/>
          </a:prstGeom>
        </p:spPr>
      </p:pic>
    </p:spTree>
    <p:extLst>
      <p:ext uri="{BB962C8B-B14F-4D97-AF65-F5344CB8AC3E}">
        <p14:creationId xmlns:p14="http://schemas.microsoft.com/office/powerpoint/2010/main" val="3410800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52A1EA-2B67-4523-BF33-76F7D5E54FD3}"/>
              </a:ext>
            </a:extLst>
          </p:cNvPr>
          <p:cNvSpPr>
            <a:spLocks noGrp="1"/>
          </p:cNvSpPr>
          <p:nvPr>
            <p:ph type="title"/>
          </p:nvPr>
        </p:nvSpPr>
        <p:spPr>
          <a:xfrm>
            <a:off x="629063" y="0"/>
            <a:ext cx="7704000" cy="572700"/>
          </a:xfrm>
        </p:spPr>
        <p:txBody>
          <a:bodyPr/>
          <a:lstStyle/>
          <a:p>
            <a:pPr algn="ctr"/>
            <a:r>
              <a:rPr lang="en-US" b="1">
                <a:latin typeface="Times New Roman" panose="02020603050405020304" pitchFamily="18" charset="0"/>
                <a:cs typeface="Times New Roman" panose="02020603050405020304" pitchFamily="18" charset="0"/>
              </a:rPr>
              <a:t>Cổng logic</a:t>
            </a:r>
          </a:p>
        </p:txBody>
      </p:sp>
      <p:sp>
        <p:nvSpPr>
          <p:cNvPr id="9" name="TextBox 8">
            <a:extLst>
              <a:ext uri="{FF2B5EF4-FFF2-40B4-BE49-F238E27FC236}">
                <a16:creationId xmlns:a16="http://schemas.microsoft.com/office/drawing/2014/main" id="{4055571D-25DF-4BA6-8E08-56EE0FEF6004}"/>
              </a:ext>
            </a:extLst>
          </p:cNvPr>
          <p:cNvSpPr txBox="1"/>
          <p:nvPr/>
        </p:nvSpPr>
        <p:spPr>
          <a:xfrm>
            <a:off x="810936" y="572700"/>
            <a:ext cx="7806971" cy="3637471"/>
          </a:xfrm>
          <a:prstGeom prst="rect">
            <a:avLst/>
          </a:prstGeom>
          <a:noFill/>
        </p:spPr>
        <p:txBody>
          <a:bodyPr wrap="square">
            <a:spAutoFit/>
          </a:bodyPr>
          <a:lstStyle/>
          <a:p>
            <a:pPr>
              <a:lnSpc>
                <a:spcPct val="107000"/>
              </a:lnSpc>
              <a:spcAft>
                <a:spcPts val="80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Là những thiết bị </a:t>
            </a:r>
            <a:r>
              <a:rPr lang="en-US" sz="2400">
                <a:latin typeface="Times New Roman" panose="02020603050405020304" pitchFamily="18" charset="0"/>
                <a:ea typeface="Calibri" panose="020F0502020204030204" pitchFamily="34" charset="0"/>
                <a:cs typeface="Times New Roman" panose="02020603050405020304" pitchFamily="18" charset="0"/>
              </a:rPr>
              <a:t>điện</a:t>
            </a:r>
            <a:r>
              <a:rPr lang="en-US" sz="2400">
                <a:effectLst/>
                <a:latin typeface="Times New Roman" panose="02020603050405020304" pitchFamily="18" charset="0"/>
                <a:ea typeface="Calibri" panose="020F0502020204030204" pitchFamily="34" charset="0"/>
                <a:cs typeface="Times New Roman" panose="02020603050405020304" pitchFamily="18" charset="0"/>
              </a:rPr>
              <a:t> tử rất nhỏ bé, có ít nhất 1 ngõ vào nhưng chỉ có duy nhất 1 ngõ ra, các giá trị vào hoặc ra chỉ có thể nhận một trong hai giá trị là 1 hoặc 0.</a:t>
            </a:r>
          </a:p>
          <a:p>
            <a:pPr>
              <a:lnSpc>
                <a:spcPct val="107000"/>
              </a:lnSpc>
              <a:spcAft>
                <a:spcPts val="80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Cổng còn thường được gọi là:</a:t>
            </a:r>
          </a:p>
          <a:p>
            <a:pPr>
              <a:lnSpc>
                <a:spcPct val="107000"/>
              </a:lnSpc>
              <a:spcAft>
                <a:spcPts val="80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–Mạch logic bởi nó thực hiện các phép tính đại số logic.</a:t>
            </a:r>
          </a:p>
          <a:p>
            <a:pPr>
              <a:lnSpc>
                <a:spcPct val="107000"/>
              </a:lnSpc>
              <a:spcAft>
                <a:spcPts val="80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–Phần tử ra quyết định (decision making element)</a:t>
            </a:r>
          </a:p>
          <a:p>
            <a:pPr>
              <a:lnSpc>
                <a:spcPct val="107000"/>
              </a:lnSpc>
              <a:spcAft>
                <a:spcPts val="80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Chính các cổng tạo nên cơ sở phần cứng của tất cả các loại máy tính.</a:t>
            </a:r>
          </a:p>
        </p:txBody>
      </p:sp>
    </p:spTree>
    <p:extLst>
      <p:ext uri="{BB962C8B-B14F-4D97-AF65-F5344CB8AC3E}">
        <p14:creationId xmlns:p14="http://schemas.microsoft.com/office/powerpoint/2010/main" val="20069411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96AB9-6E06-4B71-A8E3-BC3536F73DEA}"/>
              </a:ext>
            </a:extLst>
          </p:cNvPr>
          <p:cNvSpPr>
            <a:spLocks noGrp="1"/>
          </p:cNvSpPr>
          <p:nvPr>
            <p:ph type="title"/>
          </p:nvPr>
        </p:nvSpPr>
        <p:spPr>
          <a:xfrm>
            <a:off x="720000" y="170668"/>
            <a:ext cx="7704000" cy="572700"/>
          </a:xfrm>
        </p:spPr>
        <p:txBody>
          <a:bodyPr/>
          <a:lstStyle/>
          <a:p>
            <a:pPr algn="ctr"/>
            <a:r>
              <a:rPr lang="en-US" b="1">
                <a:latin typeface="Times New Roman" panose="02020603050405020304" pitchFamily="18" charset="0"/>
                <a:cs typeface="Times New Roman" panose="02020603050405020304" pitchFamily="18" charset="0"/>
              </a:rPr>
              <a:t>Các cổng logic cơ bản</a:t>
            </a:r>
          </a:p>
        </p:txBody>
      </p:sp>
      <p:pic>
        <p:nvPicPr>
          <p:cNvPr id="3" name="Picture 2">
            <a:extLst>
              <a:ext uri="{FF2B5EF4-FFF2-40B4-BE49-F238E27FC236}">
                <a16:creationId xmlns:a16="http://schemas.microsoft.com/office/drawing/2014/main" id="{251B2BDA-30F9-4411-96A6-AFAA07CF25E3}"/>
              </a:ext>
            </a:extLst>
          </p:cNvPr>
          <p:cNvPicPr/>
          <p:nvPr/>
        </p:nvPicPr>
        <p:blipFill>
          <a:blip r:embed="rId2"/>
          <a:stretch>
            <a:fillRect/>
          </a:stretch>
        </p:blipFill>
        <p:spPr>
          <a:xfrm>
            <a:off x="387803" y="919148"/>
            <a:ext cx="8368393" cy="3953477"/>
          </a:xfrm>
          <a:prstGeom prst="rect">
            <a:avLst/>
          </a:prstGeom>
        </p:spPr>
      </p:pic>
    </p:spTree>
    <p:extLst>
      <p:ext uri="{BB962C8B-B14F-4D97-AF65-F5344CB8AC3E}">
        <p14:creationId xmlns:p14="http://schemas.microsoft.com/office/powerpoint/2010/main" val="27397970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96AB9-6E06-4B71-A8E3-BC3536F73DEA}"/>
              </a:ext>
            </a:extLst>
          </p:cNvPr>
          <p:cNvSpPr>
            <a:spLocks noGrp="1"/>
          </p:cNvSpPr>
          <p:nvPr>
            <p:ph type="title"/>
          </p:nvPr>
        </p:nvSpPr>
        <p:spPr>
          <a:xfrm>
            <a:off x="720000" y="0"/>
            <a:ext cx="7704000" cy="572700"/>
          </a:xfrm>
        </p:spPr>
        <p:txBody>
          <a:bodyPr/>
          <a:lstStyle/>
          <a:p>
            <a:pPr algn="ctr">
              <a:lnSpc>
                <a:spcPct val="107000"/>
              </a:lnSpc>
              <a:spcAft>
                <a:spcPts val="800"/>
              </a:spcAft>
            </a:pPr>
            <a:r>
              <a:rPr lang="en-US" b="1">
                <a:effectLst/>
                <a:latin typeface="Times New Roman" panose="02020603050405020304" pitchFamily="18" charset="0"/>
                <a:ea typeface="Calibri" panose="020F0502020204030204" pitchFamily="34" charset="0"/>
                <a:cs typeface="Times New Roman" panose="02020603050405020304" pitchFamily="18" charset="0"/>
              </a:rPr>
              <a:t>Một số cổng ghép thông dụng</a:t>
            </a:r>
            <a:endParaRPr lang="en-US">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F04B7D01-0B3E-4DD4-9EC3-643866349CAF}"/>
              </a:ext>
            </a:extLst>
          </p:cNvPr>
          <p:cNvPicPr>
            <a:picLocks noChangeAspect="1"/>
          </p:cNvPicPr>
          <p:nvPr/>
        </p:nvPicPr>
        <p:blipFill>
          <a:blip r:embed="rId2"/>
          <a:stretch>
            <a:fillRect/>
          </a:stretch>
        </p:blipFill>
        <p:spPr>
          <a:xfrm>
            <a:off x="1118791" y="657546"/>
            <a:ext cx="6709976" cy="4485954"/>
          </a:xfrm>
          <a:prstGeom prst="rect">
            <a:avLst/>
          </a:prstGeom>
        </p:spPr>
      </p:pic>
    </p:spTree>
    <p:extLst>
      <p:ext uri="{BB962C8B-B14F-4D97-AF65-F5344CB8AC3E}">
        <p14:creationId xmlns:p14="http://schemas.microsoft.com/office/powerpoint/2010/main" val="33589079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96AB9-6E06-4B71-A8E3-BC3536F73DEA}"/>
              </a:ext>
            </a:extLst>
          </p:cNvPr>
          <p:cNvSpPr>
            <a:spLocks noGrp="1"/>
          </p:cNvSpPr>
          <p:nvPr>
            <p:ph type="title"/>
          </p:nvPr>
        </p:nvSpPr>
        <p:spPr>
          <a:xfrm>
            <a:off x="124767" y="0"/>
            <a:ext cx="7704000" cy="572700"/>
          </a:xfrm>
        </p:spPr>
        <p:txBody>
          <a:bodyPr/>
          <a:lstStyle/>
          <a:p>
            <a:pPr algn="ctr">
              <a:lnSpc>
                <a:spcPct val="107000"/>
              </a:lnSpc>
              <a:spcAft>
                <a:spcPts val="800"/>
              </a:spcAft>
            </a:pPr>
            <a:r>
              <a:rPr lang="en-US" b="1">
                <a:effectLst/>
                <a:latin typeface="Times New Roman" panose="02020603050405020304" pitchFamily="18" charset="0"/>
                <a:ea typeface="Calibri" panose="020F0502020204030204" pitchFamily="34" charset="0"/>
                <a:cs typeface="Times New Roman" panose="02020603050405020304" pitchFamily="18" charset="0"/>
              </a:rPr>
              <a:t>Sự đa năng của cổng NAND và cổng NOR</a:t>
            </a:r>
            <a:endParaRPr lang="en-US">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0201C3EF-606D-45AB-B43C-F0203C86B99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68636" y="1821167"/>
            <a:ext cx="7406727" cy="3151666"/>
          </a:xfrm>
          <a:prstGeom prst="rect">
            <a:avLst/>
          </a:prstGeom>
          <a:noFill/>
        </p:spPr>
      </p:pic>
      <p:sp>
        <p:nvSpPr>
          <p:cNvPr id="6" name="TextBox 5">
            <a:extLst>
              <a:ext uri="{FF2B5EF4-FFF2-40B4-BE49-F238E27FC236}">
                <a16:creationId xmlns:a16="http://schemas.microsoft.com/office/drawing/2014/main" id="{43A5780E-9EB7-441A-B7CA-FB99A654C4E4}"/>
              </a:ext>
            </a:extLst>
          </p:cNvPr>
          <p:cNvSpPr txBox="1"/>
          <p:nvPr/>
        </p:nvSpPr>
        <p:spPr>
          <a:xfrm>
            <a:off x="582460" y="1199115"/>
            <a:ext cx="7979080" cy="399405"/>
          </a:xfrm>
          <a:prstGeom prst="rect">
            <a:avLst/>
          </a:prstGeom>
          <a:noFill/>
        </p:spPr>
        <p:txBody>
          <a:bodyPr wrap="square">
            <a:spAutoFit/>
          </a:bodyPr>
          <a:lstStyle/>
          <a:p>
            <a:pPr>
              <a:lnSpc>
                <a:spcPct val="107000"/>
              </a:lnSpc>
              <a:spcAft>
                <a:spcPts val="80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Từ cổng </a:t>
            </a:r>
            <a:r>
              <a:rPr lang="en-US" sz="2000" b="1">
                <a:effectLst/>
                <a:latin typeface="Times New Roman" panose="02020603050405020304" pitchFamily="18" charset="0"/>
                <a:ea typeface="Calibri" panose="020F0502020204030204" pitchFamily="34" charset="0"/>
                <a:cs typeface="Times New Roman" panose="02020603050405020304" pitchFamily="18" charset="0"/>
              </a:rPr>
              <a:t>NAND</a:t>
            </a:r>
            <a:r>
              <a:rPr lang="en-US" sz="2000">
                <a:effectLst/>
                <a:latin typeface="Times New Roman" panose="02020603050405020304" pitchFamily="18" charset="0"/>
                <a:ea typeface="Calibri" panose="020F0502020204030204" pitchFamily="34" charset="0"/>
                <a:cs typeface="Times New Roman" panose="02020603050405020304" pitchFamily="18" charset="0"/>
              </a:rPr>
              <a:t> có thể tạo ra các cổng NOT,AND,OR</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97814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2F7F7884-9049-3231-1CC8-55FBF112601D}"/>
              </a:ext>
            </a:extLst>
          </p:cNvPr>
          <p:cNvSpPr/>
          <p:nvPr/>
        </p:nvSpPr>
        <p:spPr>
          <a:xfrm>
            <a:off x="835689" y="390747"/>
            <a:ext cx="7472621" cy="821108"/>
          </a:xfrm>
          <a:prstGeom prst="roundRect">
            <a:avLst>
              <a:gd name="adj" fmla="val 8499"/>
            </a:avLst>
          </a:prstGeom>
          <a:solidFill>
            <a:srgbClr val="EEB3AA"/>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a:effectLst/>
                <a:latin typeface="Amatic SC" panose="00000500000000000000" pitchFamily="2" charset="-79"/>
                <a:ea typeface="Calibri" panose="020F0502020204030204" pitchFamily="34" charset="0"/>
                <a:cs typeface="Amatic SC" panose="00000500000000000000" pitchFamily="2" charset="-79"/>
              </a:rPr>
              <a:t>cơ sở của các thiết bị</a:t>
            </a:r>
            <a:endParaRPr lang="en-GB" sz="3600">
              <a:solidFill>
                <a:srgbClr val="3D4258"/>
              </a:solidFill>
              <a:latin typeface="Amatic SC" panose="00000500000000000000" pitchFamily="2" charset="-79"/>
              <a:cs typeface="Amatic SC" panose="00000500000000000000" pitchFamily="2" charset="-79"/>
            </a:endParaRPr>
          </a:p>
        </p:txBody>
      </p:sp>
      <p:pic>
        <p:nvPicPr>
          <p:cNvPr id="4098" name="Picture 2" descr="Bo mạch chủ máy tính để bàn Biostar B550MH - ANH NGOC TECHNO.,JSC">
            <a:extLst>
              <a:ext uri="{FF2B5EF4-FFF2-40B4-BE49-F238E27FC236}">
                <a16:creationId xmlns:a16="http://schemas.microsoft.com/office/drawing/2014/main" id="{5DD01CCF-47EB-9E0A-0445-E62B45EEFB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304073">
            <a:off x="-17213" y="1254406"/>
            <a:ext cx="2942880" cy="294288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Đây chính là mẫu bản mạch cực hiếm của iPhone đời đầu: vẫn khởi động được  dù đã hơn 10 năm tuổi">
            <a:extLst>
              <a:ext uri="{FF2B5EF4-FFF2-40B4-BE49-F238E27FC236}">
                <a16:creationId xmlns:a16="http://schemas.microsoft.com/office/drawing/2014/main" id="{1EA5827C-C5AA-3689-0E21-FE92F28437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483413">
            <a:off x="2827717" y="1822809"/>
            <a:ext cx="2728394" cy="231899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102" name="Picture 6" descr="Sửa đồng Hồ Thông Minh Không Lên Nguồn">
            <a:extLst>
              <a:ext uri="{FF2B5EF4-FFF2-40B4-BE49-F238E27FC236}">
                <a16:creationId xmlns:a16="http://schemas.microsoft.com/office/drawing/2014/main" id="{5D666085-FED1-DC17-04E0-AF88BE61061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241" r="9932"/>
          <a:stretch/>
        </p:blipFill>
        <p:spPr bwMode="auto">
          <a:xfrm rot="19962220">
            <a:off x="5979631" y="1644190"/>
            <a:ext cx="3081860" cy="2543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54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96AB9-6E06-4B71-A8E3-BC3536F73DEA}"/>
              </a:ext>
            </a:extLst>
          </p:cNvPr>
          <p:cNvSpPr>
            <a:spLocks noGrp="1"/>
          </p:cNvSpPr>
          <p:nvPr>
            <p:ph type="title"/>
          </p:nvPr>
        </p:nvSpPr>
        <p:spPr>
          <a:xfrm>
            <a:off x="124767" y="0"/>
            <a:ext cx="7704000" cy="572700"/>
          </a:xfrm>
        </p:spPr>
        <p:txBody>
          <a:bodyPr/>
          <a:lstStyle/>
          <a:p>
            <a:pPr algn="ctr">
              <a:lnSpc>
                <a:spcPct val="107000"/>
              </a:lnSpc>
              <a:spcAft>
                <a:spcPts val="800"/>
              </a:spcAft>
            </a:pPr>
            <a:r>
              <a:rPr lang="en-US" b="1">
                <a:effectLst/>
                <a:latin typeface="Times New Roman" panose="02020603050405020304" pitchFamily="18" charset="0"/>
                <a:ea typeface="Calibri" panose="020F0502020204030204" pitchFamily="34" charset="0"/>
                <a:cs typeface="Times New Roman" panose="02020603050405020304" pitchFamily="18" charset="0"/>
              </a:rPr>
              <a:t>Sự đa năng của cổng NAND và cổng NOR</a:t>
            </a:r>
            <a:endParaRPr lang="en-US">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43A5780E-9EB7-441A-B7CA-FB99A654C4E4}"/>
              </a:ext>
            </a:extLst>
          </p:cNvPr>
          <p:cNvSpPr txBox="1"/>
          <p:nvPr/>
        </p:nvSpPr>
        <p:spPr>
          <a:xfrm>
            <a:off x="582460" y="1199115"/>
            <a:ext cx="7979080" cy="399405"/>
          </a:xfrm>
          <a:prstGeom prst="rect">
            <a:avLst/>
          </a:prstGeom>
          <a:noFill/>
        </p:spPr>
        <p:txBody>
          <a:bodyPr wrap="square">
            <a:spAutoFit/>
          </a:bodyPr>
          <a:lstStyle/>
          <a:p>
            <a:pPr>
              <a:lnSpc>
                <a:spcPct val="107000"/>
              </a:lnSpc>
              <a:spcAft>
                <a:spcPts val="80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Từ cổng </a:t>
            </a:r>
            <a:r>
              <a:rPr lang="en-US" sz="2000" b="1">
                <a:effectLst/>
                <a:latin typeface="Times New Roman" panose="02020603050405020304" pitchFamily="18" charset="0"/>
                <a:ea typeface="Calibri" panose="020F0502020204030204" pitchFamily="34" charset="0"/>
                <a:cs typeface="Times New Roman" panose="02020603050405020304" pitchFamily="18" charset="0"/>
              </a:rPr>
              <a:t>NOR</a:t>
            </a:r>
            <a:r>
              <a:rPr lang="en-US" sz="2000">
                <a:effectLst/>
                <a:latin typeface="Times New Roman" panose="02020603050405020304" pitchFamily="18" charset="0"/>
                <a:ea typeface="Calibri" panose="020F0502020204030204" pitchFamily="34" charset="0"/>
                <a:cs typeface="Times New Roman" panose="02020603050405020304" pitchFamily="18" charset="0"/>
              </a:rPr>
              <a:t> có thể tạo ra các cổng NOT,AND,OR</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EE5E638-1842-4CD1-94BE-1F18E28F85D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65718" y="1598520"/>
            <a:ext cx="7338622" cy="3424417"/>
          </a:xfrm>
          <a:prstGeom prst="rect">
            <a:avLst/>
          </a:prstGeom>
          <a:noFill/>
        </p:spPr>
      </p:pic>
    </p:spTree>
    <p:extLst>
      <p:ext uri="{BB962C8B-B14F-4D97-AF65-F5344CB8AC3E}">
        <p14:creationId xmlns:p14="http://schemas.microsoft.com/office/powerpoint/2010/main" val="877586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0E5A2-50E7-4F42-A874-27FB4A46E7E3}"/>
              </a:ext>
            </a:extLst>
          </p:cNvPr>
          <p:cNvSpPr>
            <a:spLocks noGrp="1"/>
          </p:cNvSpPr>
          <p:nvPr>
            <p:ph type="title"/>
          </p:nvPr>
        </p:nvSpPr>
        <p:spPr>
          <a:xfrm>
            <a:off x="720000" y="159772"/>
            <a:ext cx="7704000" cy="572700"/>
          </a:xfrm>
        </p:spPr>
        <p:txBody>
          <a:bodyPr/>
          <a:lstStyle/>
          <a:p>
            <a:pPr algn="ctr"/>
            <a:r>
              <a:rPr lang="en-US" b="1">
                <a:latin typeface="Times New Roman" panose="02020603050405020304" pitchFamily="18" charset="0"/>
                <a:cs typeface="Times New Roman" panose="02020603050405020304" pitchFamily="18" charset="0"/>
              </a:rPr>
              <a:t>Các IC của cổng logic</a:t>
            </a:r>
          </a:p>
        </p:txBody>
      </p:sp>
      <p:pic>
        <p:nvPicPr>
          <p:cNvPr id="3" name="Picture 2">
            <a:extLst>
              <a:ext uri="{FF2B5EF4-FFF2-40B4-BE49-F238E27FC236}">
                <a16:creationId xmlns:a16="http://schemas.microsoft.com/office/drawing/2014/main" id="{108120BE-9DE8-4848-82C0-7CBEA2CEA119}"/>
              </a:ext>
            </a:extLst>
          </p:cNvPr>
          <p:cNvPicPr/>
          <p:nvPr/>
        </p:nvPicPr>
        <p:blipFill rotWithShape="1">
          <a:blip r:embed="rId2">
            <a:extLst>
              <a:ext uri="{28A0092B-C50C-407E-A947-70E740481C1C}">
                <a14:useLocalDpi xmlns:a14="http://schemas.microsoft.com/office/drawing/2010/main" val="0"/>
              </a:ext>
            </a:extLst>
          </a:blip>
          <a:srcRect b="16214"/>
          <a:stretch/>
        </p:blipFill>
        <p:spPr bwMode="auto">
          <a:xfrm>
            <a:off x="0" y="1170016"/>
            <a:ext cx="2154477" cy="1421113"/>
          </a:xfrm>
          <a:prstGeom prst="rect">
            <a:avLst/>
          </a:prstGeom>
          <a:noFill/>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E3D2193F-9152-4870-92FE-7A01FAAC4B71}"/>
              </a:ext>
            </a:extLst>
          </p:cNvPr>
          <p:cNvSpPr txBox="1"/>
          <p:nvPr/>
        </p:nvSpPr>
        <p:spPr>
          <a:xfrm>
            <a:off x="237996" y="732472"/>
            <a:ext cx="5661764" cy="399405"/>
          </a:xfrm>
          <a:prstGeom prst="rect">
            <a:avLst/>
          </a:prstGeom>
          <a:noFill/>
        </p:spPr>
        <p:txBody>
          <a:bodyPr wrap="square">
            <a:spAutoFit/>
          </a:bodyPr>
          <a:lstStyle/>
          <a:p>
            <a:pPr>
              <a:lnSpc>
                <a:spcPct val="107000"/>
              </a:lnSpc>
              <a:spcAft>
                <a:spcPts val="800"/>
              </a:spcAft>
            </a:pPr>
            <a:r>
              <a:rPr lang="en-US" sz="2000" b="1">
                <a:effectLst/>
                <a:latin typeface="Times New Roman" panose="02020603050405020304" pitchFamily="18" charset="0"/>
                <a:ea typeface="Calibri" panose="020F0502020204030204" pitchFamily="34" charset="0"/>
                <a:cs typeface="Times New Roman" panose="02020603050405020304" pitchFamily="18" charset="0"/>
              </a:rPr>
              <a:t>Cổng NOT</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9FFD3014-A981-461D-9CF6-D6079350A23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 y="2629268"/>
            <a:ext cx="2467627" cy="2155674"/>
          </a:xfrm>
          <a:prstGeom prst="rect">
            <a:avLst/>
          </a:prstGeom>
          <a:noFill/>
          <a:ln>
            <a:noFill/>
          </a:ln>
        </p:spPr>
      </p:pic>
      <p:sp>
        <p:nvSpPr>
          <p:cNvPr id="8" name="TextBox 7">
            <a:extLst>
              <a:ext uri="{FF2B5EF4-FFF2-40B4-BE49-F238E27FC236}">
                <a16:creationId xmlns:a16="http://schemas.microsoft.com/office/drawing/2014/main" id="{5D73DC18-33EB-4C3D-89FF-FB51E8A5DCF2}"/>
              </a:ext>
            </a:extLst>
          </p:cNvPr>
          <p:cNvSpPr txBox="1"/>
          <p:nvPr/>
        </p:nvSpPr>
        <p:spPr>
          <a:xfrm>
            <a:off x="3068878" y="732471"/>
            <a:ext cx="5661764" cy="399405"/>
          </a:xfrm>
          <a:prstGeom prst="rect">
            <a:avLst/>
          </a:prstGeom>
          <a:noFill/>
        </p:spPr>
        <p:txBody>
          <a:bodyPr wrap="square">
            <a:spAutoFit/>
          </a:bodyPr>
          <a:lstStyle/>
          <a:p>
            <a:pPr>
              <a:lnSpc>
                <a:spcPct val="107000"/>
              </a:lnSpc>
              <a:spcAft>
                <a:spcPts val="800"/>
              </a:spcAft>
            </a:pPr>
            <a:r>
              <a:rPr lang="en-US" sz="2000" b="1">
                <a:effectLst/>
                <a:latin typeface="Times New Roman" panose="02020603050405020304" pitchFamily="18" charset="0"/>
                <a:ea typeface="Calibri" panose="020F0502020204030204" pitchFamily="34" charset="0"/>
                <a:cs typeface="Times New Roman" panose="02020603050405020304" pitchFamily="18" charset="0"/>
              </a:rPr>
              <a:t>Cổng </a:t>
            </a:r>
            <a:r>
              <a:rPr lang="en-US" sz="2000" b="1">
                <a:latin typeface="Times New Roman" panose="02020603050405020304" pitchFamily="18" charset="0"/>
                <a:ea typeface="Calibri" panose="020F0502020204030204" pitchFamily="34" charset="0"/>
                <a:cs typeface="Times New Roman" panose="02020603050405020304" pitchFamily="18" charset="0"/>
              </a:rPr>
              <a:t>AND</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E499A39F-633F-44D4-86E1-9B6C16DC344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756506" y="1131876"/>
            <a:ext cx="2475458" cy="1648902"/>
          </a:xfrm>
          <a:prstGeom prst="rect">
            <a:avLst/>
          </a:prstGeom>
          <a:noFill/>
          <a:ln>
            <a:noFill/>
          </a:ln>
        </p:spPr>
      </p:pic>
      <p:pic>
        <p:nvPicPr>
          <p:cNvPr id="10" name="Picture 9">
            <a:extLst>
              <a:ext uri="{FF2B5EF4-FFF2-40B4-BE49-F238E27FC236}">
                <a16:creationId xmlns:a16="http://schemas.microsoft.com/office/drawing/2014/main" id="{9D73B1D8-E349-4DCB-BC0F-67E3F9AEF0AA}"/>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660213" y="2629268"/>
            <a:ext cx="2668045" cy="2213192"/>
          </a:xfrm>
          <a:prstGeom prst="rect">
            <a:avLst/>
          </a:prstGeom>
          <a:noFill/>
          <a:ln>
            <a:noFill/>
          </a:ln>
        </p:spPr>
      </p:pic>
      <p:sp>
        <p:nvSpPr>
          <p:cNvPr id="12" name="TextBox 11">
            <a:extLst>
              <a:ext uri="{FF2B5EF4-FFF2-40B4-BE49-F238E27FC236}">
                <a16:creationId xmlns:a16="http://schemas.microsoft.com/office/drawing/2014/main" id="{574220A5-5735-4C97-BD1D-43B657A375A8}"/>
              </a:ext>
            </a:extLst>
          </p:cNvPr>
          <p:cNvSpPr txBox="1"/>
          <p:nvPr/>
        </p:nvSpPr>
        <p:spPr>
          <a:xfrm>
            <a:off x="6308425" y="770932"/>
            <a:ext cx="5661764" cy="399084"/>
          </a:xfrm>
          <a:prstGeom prst="rect">
            <a:avLst/>
          </a:prstGeom>
          <a:noFill/>
        </p:spPr>
        <p:txBody>
          <a:bodyPr wrap="square">
            <a:spAutoFit/>
          </a:bodyPr>
          <a:lstStyle/>
          <a:p>
            <a:pPr marR="0" algn="l" rtl="0">
              <a:lnSpc>
                <a:spcPct val="107000"/>
              </a:lnSpc>
              <a:spcBef>
                <a:spcPts val="0"/>
              </a:spcBef>
              <a:spcAft>
                <a:spcPts val="800"/>
              </a:spcAft>
            </a:pPr>
            <a:r>
              <a:rPr lang="en-US" sz="2000" b="1" i="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Cổng OR</a:t>
            </a:r>
            <a:endParaRPr lang="en-US" sz="2000">
              <a:effectLst/>
            </a:endParaRPr>
          </a:p>
        </p:txBody>
      </p:sp>
      <p:pic>
        <p:nvPicPr>
          <p:cNvPr id="13" name="Picture 12">
            <a:extLst>
              <a:ext uri="{FF2B5EF4-FFF2-40B4-BE49-F238E27FC236}">
                <a16:creationId xmlns:a16="http://schemas.microsoft.com/office/drawing/2014/main" id="{83E92EBF-84D0-4AAF-AA95-7716C0BEB47B}"/>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6121594" y="1170016"/>
            <a:ext cx="1941252" cy="1660960"/>
          </a:xfrm>
          <a:prstGeom prst="rect">
            <a:avLst/>
          </a:prstGeom>
          <a:noFill/>
          <a:ln>
            <a:noFill/>
          </a:ln>
        </p:spPr>
      </p:pic>
      <p:pic>
        <p:nvPicPr>
          <p:cNvPr id="14" name="Picture 13">
            <a:extLst>
              <a:ext uri="{FF2B5EF4-FFF2-40B4-BE49-F238E27FC236}">
                <a16:creationId xmlns:a16="http://schemas.microsoft.com/office/drawing/2014/main" id="{4C281B1F-83C8-4AA5-A5D1-EAE1CB180E52}"/>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5732899" y="2563022"/>
            <a:ext cx="2718641" cy="2332275"/>
          </a:xfrm>
          <a:prstGeom prst="rect">
            <a:avLst/>
          </a:prstGeom>
          <a:noFill/>
          <a:ln>
            <a:noFill/>
          </a:ln>
        </p:spPr>
      </p:pic>
    </p:spTree>
    <p:extLst>
      <p:ext uri="{BB962C8B-B14F-4D97-AF65-F5344CB8AC3E}">
        <p14:creationId xmlns:p14="http://schemas.microsoft.com/office/powerpoint/2010/main" val="22818856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0E5A2-50E7-4F42-A874-27FB4A46E7E3}"/>
              </a:ext>
            </a:extLst>
          </p:cNvPr>
          <p:cNvSpPr>
            <a:spLocks noGrp="1"/>
          </p:cNvSpPr>
          <p:nvPr>
            <p:ph type="title"/>
          </p:nvPr>
        </p:nvSpPr>
        <p:spPr>
          <a:xfrm>
            <a:off x="720000" y="159772"/>
            <a:ext cx="7704000" cy="572700"/>
          </a:xfrm>
        </p:spPr>
        <p:txBody>
          <a:bodyPr/>
          <a:lstStyle/>
          <a:p>
            <a:pPr algn="ctr"/>
            <a:r>
              <a:rPr lang="en-US" b="1">
                <a:latin typeface="Times New Roman" panose="02020603050405020304" pitchFamily="18" charset="0"/>
                <a:cs typeface="Times New Roman" panose="02020603050405020304" pitchFamily="18" charset="0"/>
              </a:rPr>
              <a:t>Các IC của cổng logic</a:t>
            </a:r>
          </a:p>
        </p:txBody>
      </p:sp>
      <p:sp>
        <p:nvSpPr>
          <p:cNvPr id="5" name="TextBox 4">
            <a:extLst>
              <a:ext uri="{FF2B5EF4-FFF2-40B4-BE49-F238E27FC236}">
                <a16:creationId xmlns:a16="http://schemas.microsoft.com/office/drawing/2014/main" id="{E3D2193F-9152-4870-92FE-7A01FAAC4B71}"/>
              </a:ext>
            </a:extLst>
          </p:cNvPr>
          <p:cNvSpPr txBox="1"/>
          <p:nvPr/>
        </p:nvSpPr>
        <p:spPr>
          <a:xfrm>
            <a:off x="1027136" y="732472"/>
            <a:ext cx="5661764" cy="399405"/>
          </a:xfrm>
          <a:prstGeom prst="rect">
            <a:avLst/>
          </a:prstGeom>
          <a:noFill/>
        </p:spPr>
        <p:txBody>
          <a:bodyPr wrap="square">
            <a:spAutoFit/>
          </a:bodyPr>
          <a:lstStyle/>
          <a:p>
            <a:pPr>
              <a:lnSpc>
                <a:spcPct val="107000"/>
              </a:lnSpc>
              <a:spcAft>
                <a:spcPts val="800"/>
              </a:spcAft>
            </a:pPr>
            <a:r>
              <a:rPr lang="en-US" sz="2000" b="1">
                <a:effectLst/>
                <a:latin typeface="Times New Roman" panose="02020603050405020304" pitchFamily="18" charset="0"/>
                <a:ea typeface="Calibri" panose="020F0502020204030204" pitchFamily="34" charset="0"/>
                <a:cs typeface="Times New Roman" panose="02020603050405020304" pitchFamily="18" charset="0"/>
              </a:rPr>
              <a:t>Cổng NAND</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5D73DC18-33EB-4C3D-89FF-FB51E8A5DCF2}"/>
              </a:ext>
            </a:extLst>
          </p:cNvPr>
          <p:cNvSpPr txBox="1"/>
          <p:nvPr/>
        </p:nvSpPr>
        <p:spPr>
          <a:xfrm>
            <a:off x="6187859" y="725908"/>
            <a:ext cx="5661764" cy="399405"/>
          </a:xfrm>
          <a:prstGeom prst="rect">
            <a:avLst/>
          </a:prstGeom>
          <a:noFill/>
        </p:spPr>
        <p:txBody>
          <a:bodyPr wrap="square">
            <a:spAutoFit/>
          </a:bodyPr>
          <a:lstStyle/>
          <a:p>
            <a:pPr>
              <a:lnSpc>
                <a:spcPct val="107000"/>
              </a:lnSpc>
              <a:spcAft>
                <a:spcPts val="800"/>
              </a:spcAft>
            </a:pPr>
            <a:r>
              <a:rPr lang="en-US" sz="2000" b="1">
                <a:effectLst/>
                <a:latin typeface="Times New Roman" panose="02020603050405020304" pitchFamily="18" charset="0"/>
                <a:ea typeface="Calibri" panose="020F0502020204030204" pitchFamily="34" charset="0"/>
                <a:cs typeface="Times New Roman" panose="02020603050405020304" pitchFamily="18" charset="0"/>
              </a:rPr>
              <a:t>Cổng NOR</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5" name="Picture 14">
            <a:extLst>
              <a:ext uri="{FF2B5EF4-FFF2-40B4-BE49-F238E27FC236}">
                <a16:creationId xmlns:a16="http://schemas.microsoft.com/office/drawing/2014/main" id="{B279FA15-5923-4959-9046-A8A90485CB09}"/>
              </a:ext>
            </a:extLst>
          </p:cNvPr>
          <p:cNvPicPr/>
          <p:nvPr/>
        </p:nvPicPr>
        <p:blipFill rotWithShape="1">
          <a:blip r:embed="rId2">
            <a:extLst>
              <a:ext uri="{28A0092B-C50C-407E-A947-70E740481C1C}">
                <a14:useLocalDpi xmlns:a14="http://schemas.microsoft.com/office/drawing/2010/main" val="0"/>
              </a:ext>
            </a:extLst>
          </a:blip>
          <a:srcRect t="20356" b="13904"/>
          <a:stretch/>
        </p:blipFill>
        <p:spPr bwMode="auto">
          <a:xfrm>
            <a:off x="1027136" y="1154860"/>
            <a:ext cx="1787892" cy="1289885"/>
          </a:xfrm>
          <a:prstGeom prst="rect">
            <a:avLst/>
          </a:prstGeom>
          <a:noFill/>
          <a:ln>
            <a:noFill/>
          </a:ln>
        </p:spPr>
      </p:pic>
      <p:pic>
        <p:nvPicPr>
          <p:cNvPr id="16" name="Picture 15">
            <a:extLst>
              <a:ext uri="{FF2B5EF4-FFF2-40B4-BE49-F238E27FC236}">
                <a16:creationId xmlns:a16="http://schemas.microsoft.com/office/drawing/2014/main" id="{B256FFB6-09BD-4F01-A840-ADD7295C84E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82006" y="2571750"/>
            <a:ext cx="3438641" cy="2571750"/>
          </a:xfrm>
          <a:prstGeom prst="rect">
            <a:avLst/>
          </a:prstGeom>
          <a:noFill/>
          <a:ln>
            <a:noFill/>
          </a:ln>
        </p:spPr>
      </p:pic>
      <p:pic>
        <p:nvPicPr>
          <p:cNvPr id="17" name="Picture 16">
            <a:extLst>
              <a:ext uri="{FF2B5EF4-FFF2-40B4-BE49-F238E27FC236}">
                <a16:creationId xmlns:a16="http://schemas.microsoft.com/office/drawing/2014/main" id="{1CC3A5E3-C98B-4C40-85DC-A43645EB069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998403" y="1181480"/>
            <a:ext cx="1787893" cy="1407014"/>
          </a:xfrm>
          <a:prstGeom prst="rect">
            <a:avLst/>
          </a:prstGeom>
          <a:noFill/>
          <a:ln>
            <a:noFill/>
          </a:ln>
        </p:spPr>
      </p:pic>
      <p:pic>
        <p:nvPicPr>
          <p:cNvPr id="18" name="Picture 17">
            <a:extLst>
              <a:ext uri="{FF2B5EF4-FFF2-40B4-BE49-F238E27FC236}">
                <a16:creationId xmlns:a16="http://schemas.microsoft.com/office/drawing/2014/main" id="{4F9699D8-2EA7-47FC-80F3-B475E41DD02F}"/>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5424334" y="2659053"/>
            <a:ext cx="3237660" cy="2393193"/>
          </a:xfrm>
          <a:prstGeom prst="rect">
            <a:avLst/>
          </a:prstGeom>
          <a:noFill/>
          <a:ln>
            <a:noFill/>
          </a:ln>
        </p:spPr>
      </p:pic>
    </p:spTree>
    <p:extLst>
      <p:ext uri="{BB962C8B-B14F-4D97-AF65-F5344CB8AC3E}">
        <p14:creationId xmlns:p14="http://schemas.microsoft.com/office/powerpoint/2010/main" val="885763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8A751-41DF-43CD-99FB-7E01B8233AE9}"/>
              </a:ext>
            </a:extLst>
          </p:cNvPr>
          <p:cNvSpPr>
            <a:spLocks noGrp="1"/>
          </p:cNvSpPr>
          <p:nvPr>
            <p:ph type="title"/>
          </p:nvPr>
        </p:nvSpPr>
        <p:spPr>
          <a:xfrm>
            <a:off x="720000" y="0"/>
            <a:ext cx="7704000" cy="572700"/>
          </a:xfrm>
        </p:spPr>
        <p:txBody>
          <a:bodyPr/>
          <a:lstStyle/>
          <a:p>
            <a:pPr algn="ctr"/>
            <a:r>
              <a:rPr lang="en-US" b="1">
                <a:latin typeface="Times New Roman" panose="02020603050405020304" pitchFamily="18" charset="0"/>
                <a:cs typeface="Times New Roman" panose="02020603050405020304" pitchFamily="18" charset="0"/>
              </a:rPr>
              <a:t>Mạch logic</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51F7A3C-427E-46D9-84C0-0F7C2D4F40FE}"/>
                  </a:ext>
                </a:extLst>
              </p:cNvPr>
              <p:cNvSpPr txBox="1"/>
              <p:nvPr/>
            </p:nvSpPr>
            <p:spPr>
              <a:xfrm>
                <a:off x="434050" y="670700"/>
                <a:ext cx="5660020" cy="1263231"/>
              </a:xfrm>
              <a:prstGeom prst="rect">
                <a:avLst/>
              </a:prstGeom>
              <a:noFill/>
            </p:spPr>
            <p:txBody>
              <a:bodyPr wrap="square">
                <a:spAutoFit/>
              </a:bodyPr>
              <a:lstStyle/>
              <a:p>
                <a:pPr>
                  <a:lnSpc>
                    <a:spcPct val="107000"/>
                  </a:lnSpc>
                  <a:spcAft>
                    <a:spcPts val="800"/>
                  </a:spcAft>
                </a:pPr>
                <a:r>
                  <a:rPr lang="en-US" sz="2000" b="1">
                    <a:effectLst/>
                    <a:latin typeface="Times New Roman" panose="02020603050405020304" pitchFamily="18" charset="0"/>
                    <a:ea typeface="Calibri" panose="020F0502020204030204" pitchFamily="34" charset="0"/>
                    <a:cs typeface="Times New Roman" panose="02020603050405020304" pitchFamily="18" charset="0"/>
                  </a:rPr>
                  <a:t>Bài tập:</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Xây dựng 1 mạch logic từ biểu thức</a:t>
                </a:r>
              </a:p>
              <a:p>
                <a:pPr>
                  <a:lnSpc>
                    <a:spcPct val="107000"/>
                  </a:lnSpc>
                  <a:spcAft>
                    <a:spcPts val="80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F = </a:t>
                </a:r>
                <a14:m>
                  <m:oMath xmlns:m="http://schemas.openxmlformats.org/officeDocument/2006/math">
                    <m:acc>
                      <m:accPr>
                        <m:chr m:val="̅"/>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2000" i="1">
                            <a:effectLst/>
                            <a:latin typeface="Cambria Math" panose="02040503050406030204" pitchFamily="18" charset="0"/>
                            <a:ea typeface="Calibri" panose="020F0502020204030204" pitchFamily="34" charset="0"/>
                            <a:cs typeface="Times New Roman" panose="02020603050405020304" pitchFamily="18" charset="0"/>
                          </a:rPr>
                          <m:t>𝐴</m:t>
                        </m:r>
                      </m:e>
                    </m:acc>
                  </m:oMath>
                </a14:m>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 + B </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id="{951F7A3C-427E-46D9-84C0-0F7C2D4F40FE}"/>
                  </a:ext>
                </a:extLst>
              </p:cNvPr>
              <p:cNvSpPr txBox="1">
                <a:spLocks noRot="1" noChangeAspect="1" noMove="1" noResize="1" noEditPoints="1" noAdjustHandles="1" noChangeArrowheads="1" noChangeShapeType="1" noTextEdit="1"/>
              </p:cNvSpPr>
              <p:nvPr/>
            </p:nvSpPr>
            <p:spPr>
              <a:xfrm>
                <a:off x="434050" y="670700"/>
                <a:ext cx="5660020" cy="1263231"/>
              </a:xfrm>
              <a:prstGeom prst="rect">
                <a:avLst/>
              </a:prstGeom>
              <a:blipFill>
                <a:blip r:embed="rId2"/>
                <a:stretch>
                  <a:fillRect l="-1076" t="-2415" b="-821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3477850-F10A-44AD-BCBD-A5E8BCD81857}"/>
              </a:ext>
            </a:extLst>
          </p:cNvPr>
          <p:cNvPicPr/>
          <p:nvPr/>
        </p:nvPicPr>
        <p:blipFill>
          <a:blip r:embed="rId3"/>
          <a:stretch>
            <a:fillRect/>
          </a:stretch>
        </p:blipFill>
        <p:spPr>
          <a:xfrm>
            <a:off x="434050" y="1837301"/>
            <a:ext cx="3639820" cy="13335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46B06D6-9056-4381-9AB2-AD99BAFF5F73}"/>
                  </a:ext>
                </a:extLst>
              </p:cNvPr>
              <p:cNvSpPr txBox="1"/>
              <p:nvPr/>
            </p:nvSpPr>
            <p:spPr>
              <a:xfrm>
                <a:off x="4389907" y="1534526"/>
                <a:ext cx="1603094" cy="399405"/>
              </a:xfrm>
              <a:prstGeom prst="rect">
                <a:avLst/>
              </a:prstGeom>
              <a:noFill/>
            </p:spPr>
            <p:txBody>
              <a:bodyPr wrap="square">
                <a:spAutoFit/>
              </a:bodyPr>
              <a:lstStyle/>
              <a:p>
                <a:pPr>
                  <a:lnSpc>
                    <a:spcPct val="107000"/>
                  </a:lnSpc>
                  <a:spcAft>
                    <a:spcPts val="80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F = </a:t>
                </a:r>
                <a14:m>
                  <m:oMath xmlns:m="http://schemas.openxmlformats.org/officeDocument/2006/math">
                    <m:acc>
                      <m:accPr>
                        <m:chr m:val="̅"/>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2000" i="1">
                            <a:effectLst/>
                            <a:latin typeface="Cambria Math" panose="02040503050406030204" pitchFamily="18" charset="0"/>
                            <a:ea typeface="Calibri" panose="020F0502020204030204" pitchFamily="34" charset="0"/>
                            <a:cs typeface="Times New Roman" panose="02020603050405020304" pitchFamily="18" charset="0"/>
                          </a:rPr>
                          <m:t>𝐴</m:t>
                        </m:r>
                        <m:r>
                          <a:rPr lang="en-US" sz="2000" i="1">
                            <a:effectLst/>
                            <a:latin typeface="Cambria Math" panose="02040503050406030204" pitchFamily="18" charset="0"/>
                            <a:ea typeface="Calibri" panose="020F0502020204030204" pitchFamily="34" charset="0"/>
                            <a:cs typeface="Times New Roman" panose="02020603050405020304" pitchFamily="18" charset="0"/>
                          </a:rPr>
                          <m:t>+</m:t>
                        </m:r>
                        <m:r>
                          <a:rPr lang="en-US" sz="2000" i="1">
                            <a:effectLst/>
                            <a:latin typeface="Cambria Math" panose="02040503050406030204" pitchFamily="18" charset="0"/>
                            <a:ea typeface="Calibri" panose="020F0502020204030204" pitchFamily="34" charset="0"/>
                            <a:cs typeface="Times New Roman" panose="02020603050405020304" pitchFamily="18" charset="0"/>
                          </a:rPr>
                          <m:t>𝐵</m:t>
                        </m:r>
                      </m:e>
                    </m:acc>
                  </m:oMath>
                </a14:m>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446B06D6-9056-4381-9AB2-AD99BAFF5F73}"/>
                  </a:ext>
                </a:extLst>
              </p:cNvPr>
              <p:cNvSpPr txBox="1">
                <a:spLocks noRot="1" noChangeAspect="1" noMove="1" noResize="1" noEditPoints="1" noAdjustHandles="1" noChangeArrowheads="1" noChangeShapeType="1" noTextEdit="1"/>
              </p:cNvSpPr>
              <p:nvPr/>
            </p:nvSpPr>
            <p:spPr>
              <a:xfrm>
                <a:off x="4389907" y="1534526"/>
                <a:ext cx="1603094" cy="399405"/>
              </a:xfrm>
              <a:prstGeom prst="rect">
                <a:avLst/>
              </a:prstGeom>
              <a:blipFill>
                <a:blip r:embed="rId4"/>
                <a:stretch>
                  <a:fillRect l="-3802" t="-9231" b="-27692"/>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E481EA5F-CC9D-44C1-B352-56DD7EF378AE}"/>
              </a:ext>
            </a:extLst>
          </p:cNvPr>
          <p:cNvPicPr/>
          <p:nvPr/>
        </p:nvPicPr>
        <p:blipFill>
          <a:blip r:embed="rId5">
            <a:extLst>
              <a:ext uri="{28A0092B-C50C-407E-A947-70E740481C1C}">
                <a14:useLocalDpi xmlns:a14="http://schemas.microsoft.com/office/drawing/2010/main" val="0"/>
              </a:ext>
            </a:extLst>
          </a:blip>
          <a:stretch>
            <a:fillRect/>
          </a:stretch>
        </p:blipFill>
        <p:spPr>
          <a:xfrm>
            <a:off x="4275124" y="1933931"/>
            <a:ext cx="4054997" cy="1262308"/>
          </a:xfrm>
          <a:prstGeom prst="rect">
            <a:avLst/>
          </a:prstGeom>
        </p:spPr>
      </p:pic>
    </p:spTree>
    <p:extLst>
      <p:ext uri="{BB962C8B-B14F-4D97-AF65-F5344CB8AC3E}">
        <p14:creationId xmlns:p14="http://schemas.microsoft.com/office/powerpoint/2010/main" val="40671436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8A751-41DF-43CD-99FB-7E01B8233AE9}"/>
              </a:ext>
            </a:extLst>
          </p:cNvPr>
          <p:cNvSpPr>
            <a:spLocks noGrp="1"/>
          </p:cNvSpPr>
          <p:nvPr>
            <p:ph type="title"/>
          </p:nvPr>
        </p:nvSpPr>
        <p:spPr>
          <a:xfrm>
            <a:off x="720000" y="0"/>
            <a:ext cx="7704000" cy="572700"/>
          </a:xfrm>
        </p:spPr>
        <p:txBody>
          <a:bodyPr/>
          <a:lstStyle/>
          <a:p>
            <a:pPr algn="ctr"/>
            <a:r>
              <a:rPr lang="en-US" b="1">
                <a:latin typeface="Times New Roman" panose="02020603050405020304" pitchFamily="18" charset="0"/>
                <a:cs typeface="Times New Roman" panose="02020603050405020304" pitchFamily="18" charset="0"/>
              </a:rPr>
              <a:t>Mạch logic</a:t>
            </a:r>
          </a:p>
        </p:txBody>
      </p:sp>
      <p:sp>
        <p:nvSpPr>
          <p:cNvPr id="4" name="TextBox 3">
            <a:extLst>
              <a:ext uri="{FF2B5EF4-FFF2-40B4-BE49-F238E27FC236}">
                <a16:creationId xmlns:a16="http://schemas.microsoft.com/office/drawing/2014/main" id="{59E347BE-F61E-4B42-AA5D-2BF7EACE5318}"/>
              </a:ext>
            </a:extLst>
          </p:cNvPr>
          <p:cNvSpPr txBox="1"/>
          <p:nvPr/>
        </p:nvSpPr>
        <p:spPr>
          <a:xfrm>
            <a:off x="468774" y="795428"/>
            <a:ext cx="5660020" cy="399405"/>
          </a:xfrm>
          <a:prstGeom prst="rect">
            <a:avLst/>
          </a:prstGeom>
          <a:noFill/>
        </p:spPr>
        <p:txBody>
          <a:bodyPr wrap="square">
            <a:spAutoFit/>
          </a:bodyPr>
          <a:lstStyle/>
          <a:p>
            <a:pPr>
              <a:lnSpc>
                <a:spcPct val="107000"/>
              </a:lnSpc>
              <a:spcAft>
                <a:spcPts val="800"/>
              </a:spcAft>
            </a:pPr>
            <a:r>
              <a:rPr lang="en-US" sz="2000" b="1">
                <a:effectLst/>
                <a:latin typeface="Times New Roman" panose="02020603050405020304" pitchFamily="18" charset="0"/>
                <a:ea typeface="Calibri" panose="020F0502020204030204" pitchFamily="34" charset="0"/>
                <a:cs typeface="Times New Roman" panose="02020603050405020304" pitchFamily="18" charset="0"/>
              </a:rPr>
              <a:t>Tìm biểu thức logic của mạch logic</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F81C285B-276B-46C0-8AA9-B4B32AF130E2}"/>
              </a:ext>
            </a:extLst>
          </p:cNvPr>
          <p:cNvPicPr/>
          <p:nvPr/>
        </p:nvPicPr>
        <p:blipFill>
          <a:blip r:embed="rId2">
            <a:extLst>
              <a:ext uri="{28A0092B-C50C-407E-A947-70E740481C1C}">
                <a14:useLocalDpi xmlns:a14="http://schemas.microsoft.com/office/drawing/2010/main" val="0"/>
              </a:ext>
            </a:extLst>
          </a:blip>
          <a:stretch>
            <a:fillRect/>
          </a:stretch>
        </p:blipFill>
        <p:spPr>
          <a:xfrm>
            <a:off x="318303" y="1230407"/>
            <a:ext cx="8327986" cy="2982778"/>
          </a:xfrm>
          <a:prstGeom prst="rect">
            <a:avLst/>
          </a:prstGeom>
        </p:spPr>
      </p:pic>
      <p:sp>
        <p:nvSpPr>
          <p:cNvPr id="6" name="Rectangle 5">
            <a:extLst>
              <a:ext uri="{FF2B5EF4-FFF2-40B4-BE49-F238E27FC236}">
                <a16:creationId xmlns:a16="http://schemas.microsoft.com/office/drawing/2014/main" id="{AC1110A6-80AD-4328-A7BD-50ABE003E023}"/>
              </a:ext>
            </a:extLst>
          </p:cNvPr>
          <p:cNvSpPr/>
          <p:nvPr/>
        </p:nvSpPr>
        <p:spPr>
          <a:xfrm>
            <a:off x="1912193" y="1417561"/>
            <a:ext cx="483767" cy="3994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F76B14-CBF5-47DF-ACC9-0E1C9E6D4B69}"/>
              </a:ext>
            </a:extLst>
          </p:cNvPr>
          <p:cNvSpPr/>
          <p:nvPr/>
        </p:nvSpPr>
        <p:spPr>
          <a:xfrm>
            <a:off x="3407257" y="1652837"/>
            <a:ext cx="483767" cy="3994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53FD139-3F2F-4177-86EA-D2971F253068}"/>
              </a:ext>
            </a:extLst>
          </p:cNvPr>
          <p:cNvSpPr/>
          <p:nvPr/>
        </p:nvSpPr>
        <p:spPr>
          <a:xfrm>
            <a:off x="1566882" y="2712392"/>
            <a:ext cx="483767" cy="3994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1AD98FE-66A8-4BD2-BB47-C3EB3D7D8465}"/>
              </a:ext>
            </a:extLst>
          </p:cNvPr>
          <p:cNvSpPr/>
          <p:nvPr/>
        </p:nvSpPr>
        <p:spPr>
          <a:xfrm>
            <a:off x="3407257" y="2935181"/>
            <a:ext cx="483767" cy="3994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EF57CA3-FC1F-42FD-ADC9-95C5E51A516D}"/>
              </a:ext>
            </a:extLst>
          </p:cNvPr>
          <p:cNvSpPr/>
          <p:nvPr/>
        </p:nvSpPr>
        <p:spPr>
          <a:xfrm>
            <a:off x="5106585" y="2702924"/>
            <a:ext cx="483767" cy="3994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ADB03AB-D51B-44FE-891C-20E756B6F16F}"/>
              </a:ext>
            </a:extLst>
          </p:cNvPr>
          <p:cNvSpPr/>
          <p:nvPr/>
        </p:nvSpPr>
        <p:spPr>
          <a:xfrm>
            <a:off x="7238477" y="2702924"/>
            <a:ext cx="1407811" cy="3994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194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13" grpId="0" animBg="1"/>
      <p:bldP spid="14" grpId="0" animBg="1"/>
      <p:bldP spid="15" grpId="0" animBg="1"/>
      <p:bldP spid="1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8A751-41DF-43CD-99FB-7E01B8233AE9}"/>
              </a:ext>
            </a:extLst>
          </p:cNvPr>
          <p:cNvSpPr>
            <a:spLocks noGrp="1"/>
          </p:cNvSpPr>
          <p:nvPr>
            <p:ph type="title"/>
          </p:nvPr>
        </p:nvSpPr>
        <p:spPr>
          <a:xfrm>
            <a:off x="720000" y="0"/>
            <a:ext cx="7704000" cy="572700"/>
          </a:xfrm>
        </p:spPr>
        <p:txBody>
          <a:bodyPr/>
          <a:lstStyle/>
          <a:p>
            <a:pPr algn="ctr"/>
            <a:r>
              <a:rPr lang="en-US" b="1">
                <a:latin typeface="Times New Roman" panose="02020603050405020304" pitchFamily="18" charset="0"/>
                <a:cs typeface="Times New Roman" panose="02020603050405020304" pitchFamily="18" charset="0"/>
              </a:rPr>
              <a:t>Mạch logic</a:t>
            </a:r>
          </a:p>
        </p:txBody>
      </p:sp>
      <p:sp>
        <p:nvSpPr>
          <p:cNvPr id="4" name="TextBox 3">
            <a:extLst>
              <a:ext uri="{FF2B5EF4-FFF2-40B4-BE49-F238E27FC236}">
                <a16:creationId xmlns:a16="http://schemas.microsoft.com/office/drawing/2014/main" id="{C688916D-2AF6-4141-B964-68BDCA66734D}"/>
              </a:ext>
            </a:extLst>
          </p:cNvPr>
          <p:cNvSpPr txBox="1"/>
          <p:nvPr/>
        </p:nvSpPr>
        <p:spPr>
          <a:xfrm>
            <a:off x="202557" y="572700"/>
            <a:ext cx="5660020" cy="400110"/>
          </a:xfrm>
          <a:prstGeom prst="rect">
            <a:avLst/>
          </a:prstGeom>
          <a:noFill/>
        </p:spPr>
        <p:txBody>
          <a:bodyPr wrap="square">
            <a:spAutoFit/>
          </a:bodyPr>
          <a:lstStyle/>
          <a:p>
            <a:r>
              <a:rPr lang="en-US" sz="2000" b="1">
                <a:effectLst/>
                <a:latin typeface="Times New Roman" panose="02020603050405020304" pitchFamily="18" charset="0"/>
                <a:ea typeface="Calibri" panose="020F0502020204030204" pitchFamily="34" charset="0"/>
              </a:rPr>
              <a:t>Đơn giản mạch</a:t>
            </a:r>
            <a:endParaRPr lang="en-US" sz="2000"/>
          </a:p>
        </p:txBody>
      </p:sp>
      <p:pic>
        <p:nvPicPr>
          <p:cNvPr id="6" name="Picture 5">
            <a:extLst>
              <a:ext uri="{FF2B5EF4-FFF2-40B4-BE49-F238E27FC236}">
                <a16:creationId xmlns:a16="http://schemas.microsoft.com/office/drawing/2014/main" id="{E49D1D4F-9E7F-48D2-8596-7F00409F2C3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090617"/>
            <a:ext cx="2249270" cy="400110"/>
          </a:xfrm>
          <a:prstGeom prst="rect">
            <a:avLst/>
          </a:prstGeom>
          <a:noFill/>
        </p:spPr>
      </p:pic>
      <p:pic>
        <p:nvPicPr>
          <p:cNvPr id="7" name="Picture 6">
            <a:extLst>
              <a:ext uri="{FF2B5EF4-FFF2-40B4-BE49-F238E27FC236}">
                <a16:creationId xmlns:a16="http://schemas.microsoft.com/office/drawing/2014/main" id="{B75BFB91-4944-4301-9A7E-A85A368219D1}"/>
              </a:ext>
            </a:extLst>
          </p:cNvPr>
          <p:cNvPicPr/>
          <p:nvPr/>
        </p:nvPicPr>
        <p:blipFill rotWithShape="1">
          <a:blip r:embed="rId3">
            <a:extLst>
              <a:ext uri="{28A0092B-C50C-407E-A947-70E740481C1C}">
                <a14:useLocalDpi xmlns:a14="http://schemas.microsoft.com/office/drawing/2010/main" val="0"/>
              </a:ext>
            </a:extLst>
          </a:blip>
          <a:srcRect l="1491" t="1" b="1864"/>
          <a:stretch/>
        </p:blipFill>
        <p:spPr bwMode="auto">
          <a:xfrm>
            <a:off x="325453" y="1098608"/>
            <a:ext cx="4478041" cy="3216598"/>
          </a:xfrm>
          <a:prstGeom prst="rect">
            <a:avLst/>
          </a:prstGeom>
          <a:noFill/>
          <a:ln>
            <a:noFill/>
          </a:ln>
          <a:extLst>
            <a:ext uri="{53640926-AAD7-44D8-BBD7-CCE9431645EC}">
              <a14:shadowObscured xmlns:a14="http://schemas.microsoft.com/office/drawing/2010/main"/>
            </a:ext>
          </a:extLst>
        </p:spPr>
      </p:pic>
      <p:sp>
        <p:nvSpPr>
          <p:cNvPr id="10" name="Rectangle 9">
            <a:extLst>
              <a:ext uri="{FF2B5EF4-FFF2-40B4-BE49-F238E27FC236}">
                <a16:creationId xmlns:a16="http://schemas.microsoft.com/office/drawing/2014/main" id="{F6901C16-2365-4747-B2A1-D4777CB4706F}"/>
              </a:ext>
            </a:extLst>
          </p:cNvPr>
          <p:cNvSpPr/>
          <p:nvPr/>
        </p:nvSpPr>
        <p:spPr>
          <a:xfrm>
            <a:off x="325453" y="4107937"/>
            <a:ext cx="1260279" cy="4145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4124BD9-32D6-4260-BFBF-6E98F5453127}"/>
              </a:ext>
            </a:extLst>
          </p:cNvPr>
          <p:cNvPicPr/>
          <p:nvPr/>
        </p:nvPicPr>
        <p:blipFill>
          <a:blip r:embed="rId4">
            <a:extLst>
              <a:ext uri="{28A0092B-C50C-407E-A947-70E740481C1C}">
                <a14:useLocalDpi xmlns:a14="http://schemas.microsoft.com/office/drawing/2010/main" val="0"/>
              </a:ext>
            </a:extLst>
          </a:blip>
          <a:stretch>
            <a:fillRect/>
          </a:stretch>
        </p:blipFill>
        <p:spPr>
          <a:xfrm>
            <a:off x="3842947" y="3403198"/>
            <a:ext cx="532130" cy="304800"/>
          </a:xfrm>
          <a:prstGeom prst="rect">
            <a:avLst/>
          </a:prstGeom>
        </p:spPr>
      </p:pic>
      <p:sp>
        <p:nvSpPr>
          <p:cNvPr id="14" name="Rectangle 13">
            <a:extLst>
              <a:ext uri="{FF2B5EF4-FFF2-40B4-BE49-F238E27FC236}">
                <a16:creationId xmlns:a16="http://schemas.microsoft.com/office/drawing/2014/main" id="{9E862182-40B2-49B8-92F1-4367548105D0}"/>
              </a:ext>
            </a:extLst>
          </p:cNvPr>
          <p:cNvSpPr/>
          <p:nvPr/>
        </p:nvSpPr>
        <p:spPr>
          <a:xfrm>
            <a:off x="937549" y="3240911"/>
            <a:ext cx="3784922" cy="1281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6622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D3524-9905-4DB4-A297-74902C43E416}"/>
              </a:ext>
            </a:extLst>
          </p:cNvPr>
          <p:cNvSpPr>
            <a:spLocks noGrp="1"/>
          </p:cNvSpPr>
          <p:nvPr>
            <p:ph type="title"/>
          </p:nvPr>
        </p:nvSpPr>
        <p:spPr>
          <a:xfrm>
            <a:off x="720000" y="445025"/>
            <a:ext cx="7704000" cy="4474216"/>
          </a:xfrm>
        </p:spPr>
        <p:txBody>
          <a:bodyPr/>
          <a:lstStyle/>
          <a:p>
            <a:r>
              <a:rPr lang="en-US" sz="2400" b="1">
                <a:latin typeface="Times New Roman" panose="02020603050405020304" pitchFamily="18" charset="0"/>
                <a:cs typeface="Times New Roman" panose="02020603050405020304" pitchFamily="18" charset="0"/>
              </a:rPr>
              <a:t>Rút gọn biểu thức</a:t>
            </a:r>
          </a:p>
        </p:txBody>
      </p:sp>
      <p:pic>
        <p:nvPicPr>
          <p:cNvPr id="4" name="Picture 3">
            <a:extLst>
              <a:ext uri="{FF2B5EF4-FFF2-40B4-BE49-F238E27FC236}">
                <a16:creationId xmlns:a16="http://schemas.microsoft.com/office/drawing/2014/main" id="{B9CCF784-B328-4D55-95DE-E85547632B26}"/>
              </a:ext>
            </a:extLst>
          </p:cNvPr>
          <p:cNvPicPr/>
          <p:nvPr/>
        </p:nvPicPr>
        <p:blipFill>
          <a:blip r:embed="rId2"/>
          <a:stretch>
            <a:fillRect/>
          </a:stretch>
        </p:blipFill>
        <p:spPr>
          <a:xfrm>
            <a:off x="720000" y="1128520"/>
            <a:ext cx="6421580" cy="2563803"/>
          </a:xfrm>
          <a:prstGeom prst="rect">
            <a:avLst/>
          </a:prstGeom>
        </p:spPr>
      </p:pic>
      <p:sp>
        <p:nvSpPr>
          <p:cNvPr id="6" name="TextBox 5">
            <a:extLst>
              <a:ext uri="{FF2B5EF4-FFF2-40B4-BE49-F238E27FC236}">
                <a16:creationId xmlns:a16="http://schemas.microsoft.com/office/drawing/2014/main" id="{728B0C64-928F-4358-99FF-0026E57D76FF}"/>
              </a:ext>
            </a:extLst>
          </p:cNvPr>
          <p:cNvSpPr txBox="1"/>
          <p:nvPr/>
        </p:nvSpPr>
        <p:spPr>
          <a:xfrm>
            <a:off x="835747" y="3692323"/>
            <a:ext cx="5660020" cy="728726"/>
          </a:xfrm>
          <a:prstGeom prst="rect">
            <a:avLst/>
          </a:prstGeom>
          <a:noFill/>
        </p:spPr>
        <p:txBody>
          <a:bodyPr wrap="square">
            <a:spAutoFit/>
          </a:bodyPr>
          <a:lstStyle/>
          <a:p>
            <a:pPr>
              <a:lnSpc>
                <a:spcPct val="107000"/>
              </a:lnSpc>
              <a:spcAft>
                <a:spcPts val="80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Sau khi rút gọn được biểu thức ta sẽ thu được mạch logic mới</a:t>
            </a:r>
          </a:p>
        </p:txBody>
      </p:sp>
    </p:spTree>
    <p:extLst>
      <p:ext uri="{BB962C8B-B14F-4D97-AF65-F5344CB8AC3E}">
        <p14:creationId xmlns:p14="http://schemas.microsoft.com/office/powerpoint/2010/main" val="641264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8A751-41DF-43CD-99FB-7E01B8233AE9}"/>
              </a:ext>
            </a:extLst>
          </p:cNvPr>
          <p:cNvSpPr>
            <a:spLocks noGrp="1"/>
          </p:cNvSpPr>
          <p:nvPr>
            <p:ph type="title"/>
          </p:nvPr>
        </p:nvSpPr>
        <p:spPr>
          <a:xfrm>
            <a:off x="720000" y="0"/>
            <a:ext cx="7704000" cy="572700"/>
          </a:xfrm>
        </p:spPr>
        <p:txBody>
          <a:bodyPr/>
          <a:lstStyle/>
          <a:p>
            <a:pPr algn="ctr"/>
            <a:r>
              <a:rPr lang="en-US" b="1">
                <a:latin typeface="Times New Roman" panose="02020603050405020304" pitchFamily="18" charset="0"/>
                <a:cs typeface="Times New Roman" panose="02020603050405020304" pitchFamily="18" charset="0"/>
              </a:rPr>
              <a:t>Mạch logic</a:t>
            </a:r>
          </a:p>
        </p:txBody>
      </p:sp>
      <p:sp>
        <p:nvSpPr>
          <p:cNvPr id="4" name="TextBox 3">
            <a:extLst>
              <a:ext uri="{FF2B5EF4-FFF2-40B4-BE49-F238E27FC236}">
                <a16:creationId xmlns:a16="http://schemas.microsoft.com/office/drawing/2014/main" id="{C688916D-2AF6-4141-B964-68BDCA66734D}"/>
              </a:ext>
            </a:extLst>
          </p:cNvPr>
          <p:cNvSpPr txBox="1"/>
          <p:nvPr/>
        </p:nvSpPr>
        <p:spPr>
          <a:xfrm>
            <a:off x="202557" y="572700"/>
            <a:ext cx="5660020" cy="400110"/>
          </a:xfrm>
          <a:prstGeom prst="rect">
            <a:avLst/>
          </a:prstGeom>
          <a:noFill/>
        </p:spPr>
        <p:txBody>
          <a:bodyPr wrap="square">
            <a:spAutoFit/>
          </a:bodyPr>
          <a:lstStyle/>
          <a:p>
            <a:r>
              <a:rPr lang="en-US" sz="2000" b="1">
                <a:effectLst/>
                <a:latin typeface="Times New Roman" panose="02020603050405020304" pitchFamily="18" charset="0"/>
                <a:ea typeface="Calibri" panose="020F0502020204030204" pitchFamily="34" charset="0"/>
              </a:rPr>
              <a:t>Đơn giản mạch</a:t>
            </a:r>
            <a:endParaRPr lang="en-US" sz="2000"/>
          </a:p>
        </p:txBody>
      </p:sp>
      <p:pic>
        <p:nvPicPr>
          <p:cNvPr id="6" name="Picture 5">
            <a:extLst>
              <a:ext uri="{FF2B5EF4-FFF2-40B4-BE49-F238E27FC236}">
                <a16:creationId xmlns:a16="http://schemas.microsoft.com/office/drawing/2014/main" id="{E49D1D4F-9E7F-48D2-8596-7F00409F2C3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090617"/>
            <a:ext cx="2249270" cy="400110"/>
          </a:xfrm>
          <a:prstGeom prst="rect">
            <a:avLst/>
          </a:prstGeom>
          <a:noFill/>
        </p:spPr>
      </p:pic>
      <p:pic>
        <p:nvPicPr>
          <p:cNvPr id="7" name="Picture 6">
            <a:extLst>
              <a:ext uri="{FF2B5EF4-FFF2-40B4-BE49-F238E27FC236}">
                <a16:creationId xmlns:a16="http://schemas.microsoft.com/office/drawing/2014/main" id="{B75BFB91-4944-4301-9A7E-A85A368219D1}"/>
              </a:ext>
            </a:extLst>
          </p:cNvPr>
          <p:cNvPicPr/>
          <p:nvPr/>
        </p:nvPicPr>
        <p:blipFill rotWithShape="1">
          <a:blip r:embed="rId3">
            <a:extLst>
              <a:ext uri="{28A0092B-C50C-407E-A947-70E740481C1C}">
                <a14:useLocalDpi xmlns:a14="http://schemas.microsoft.com/office/drawing/2010/main" val="0"/>
              </a:ext>
            </a:extLst>
          </a:blip>
          <a:srcRect l="1491" t="1" b="1864"/>
          <a:stretch/>
        </p:blipFill>
        <p:spPr bwMode="auto">
          <a:xfrm>
            <a:off x="325453" y="1098608"/>
            <a:ext cx="4478041" cy="3216598"/>
          </a:xfrm>
          <a:prstGeom prst="rect">
            <a:avLst/>
          </a:prstGeom>
          <a:noFill/>
          <a:ln>
            <a:noFill/>
          </a:ln>
          <a:extLst>
            <a:ext uri="{53640926-AAD7-44D8-BBD7-CCE9431645EC}">
              <a14:shadowObscured xmlns:a14="http://schemas.microsoft.com/office/drawing/2010/main"/>
            </a:ext>
          </a:extLst>
        </p:spPr>
      </p:pic>
      <p:sp>
        <p:nvSpPr>
          <p:cNvPr id="10" name="Rectangle 9">
            <a:extLst>
              <a:ext uri="{FF2B5EF4-FFF2-40B4-BE49-F238E27FC236}">
                <a16:creationId xmlns:a16="http://schemas.microsoft.com/office/drawing/2014/main" id="{F6901C16-2365-4747-B2A1-D4777CB4706F}"/>
              </a:ext>
            </a:extLst>
          </p:cNvPr>
          <p:cNvSpPr/>
          <p:nvPr/>
        </p:nvSpPr>
        <p:spPr>
          <a:xfrm>
            <a:off x="325453" y="4107937"/>
            <a:ext cx="1260279" cy="4145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4124BD9-32D6-4260-BFBF-6E98F5453127}"/>
              </a:ext>
            </a:extLst>
          </p:cNvPr>
          <p:cNvPicPr/>
          <p:nvPr/>
        </p:nvPicPr>
        <p:blipFill>
          <a:blip r:embed="rId4">
            <a:extLst>
              <a:ext uri="{28A0092B-C50C-407E-A947-70E740481C1C}">
                <a14:useLocalDpi xmlns:a14="http://schemas.microsoft.com/office/drawing/2010/main" val="0"/>
              </a:ext>
            </a:extLst>
          </a:blip>
          <a:stretch>
            <a:fillRect/>
          </a:stretch>
        </p:blipFill>
        <p:spPr>
          <a:xfrm>
            <a:off x="3842947" y="3403198"/>
            <a:ext cx="532130" cy="304800"/>
          </a:xfrm>
          <a:prstGeom prst="rect">
            <a:avLst/>
          </a:prstGeom>
        </p:spPr>
      </p:pic>
    </p:spTree>
    <p:extLst>
      <p:ext uri="{BB962C8B-B14F-4D97-AF65-F5344CB8AC3E}">
        <p14:creationId xmlns:p14="http://schemas.microsoft.com/office/powerpoint/2010/main" val="8567611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300"/>
        <p:cNvGrpSpPr/>
        <p:nvPr/>
      </p:nvGrpSpPr>
      <p:grpSpPr>
        <a:xfrm>
          <a:off x="0" y="0"/>
          <a:ext cx="0" cy="0"/>
          <a:chOff x="0" y="0"/>
          <a:chExt cx="0" cy="0"/>
        </a:xfrm>
      </p:grpSpPr>
      <p:sp>
        <p:nvSpPr>
          <p:cNvPr id="10" name="Rectangle 9">
            <a:extLst>
              <a:ext uri="{FF2B5EF4-FFF2-40B4-BE49-F238E27FC236}">
                <a16:creationId xmlns:a16="http://schemas.microsoft.com/office/drawing/2014/main" id="{9FB31FD7-26B8-A73F-12D8-8985607E45E3}"/>
              </a:ext>
            </a:extLst>
          </p:cNvPr>
          <p:cNvSpPr/>
          <p:nvPr/>
        </p:nvSpPr>
        <p:spPr>
          <a:xfrm>
            <a:off x="4933507" y="-1"/>
            <a:ext cx="4210493" cy="5231219"/>
          </a:xfrm>
          <a:prstGeom prst="rect">
            <a:avLst/>
          </a:prstGeom>
          <a:gradFill flip="none" rotWithShape="1">
            <a:gsLst>
              <a:gs pos="0">
                <a:srgbClr val="000000">
                  <a:alpha val="0"/>
                </a:srgbClr>
              </a:gs>
              <a:gs pos="100000">
                <a:srgbClr val="000000">
                  <a:alpha val="80000"/>
                </a:srgbClr>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01" name="Google Shape;4301;p45"/>
          <p:cNvSpPr txBox="1">
            <a:spLocks noGrp="1"/>
          </p:cNvSpPr>
          <p:nvPr>
            <p:ph type="title"/>
          </p:nvPr>
        </p:nvSpPr>
        <p:spPr>
          <a:xfrm>
            <a:off x="462753" y="1266336"/>
            <a:ext cx="4470754" cy="206822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t>
            </a:r>
            <a:r>
              <a:rPr lang="en-GB" sz="60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ản đồ Karnaugh</a:t>
            </a:r>
            <a:endParaRPr sz="60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028" name="Picture 4" descr="Bìa Karnaugh – Wikipedia tiếng Việt">
            <a:extLst>
              <a:ext uri="{FF2B5EF4-FFF2-40B4-BE49-F238E27FC236}">
                <a16:creationId xmlns:a16="http://schemas.microsoft.com/office/drawing/2014/main" id="{49C444CE-3A7A-8E87-CF08-BFFCB2DE7C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659"/>
          <a:stretch/>
        </p:blipFill>
        <p:spPr bwMode="auto">
          <a:xfrm>
            <a:off x="4735414" y="731375"/>
            <a:ext cx="4606678" cy="31381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300"/>
        <p:cNvGrpSpPr/>
        <p:nvPr/>
      </p:nvGrpSpPr>
      <p:grpSpPr>
        <a:xfrm>
          <a:off x="0" y="0"/>
          <a:ext cx="0" cy="0"/>
          <a:chOff x="0" y="0"/>
          <a:chExt cx="0" cy="0"/>
        </a:xfrm>
      </p:grpSpPr>
      <p:sp>
        <p:nvSpPr>
          <p:cNvPr id="10" name="Rectangle 9">
            <a:extLst>
              <a:ext uri="{FF2B5EF4-FFF2-40B4-BE49-F238E27FC236}">
                <a16:creationId xmlns:a16="http://schemas.microsoft.com/office/drawing/2014/main" id="{9FB31FD7-26B8-A73F-12D8-8985607E45E3}"/>
              </a:ext>
            </a:extLst>
          </p:cNvPr>
          <p:cNvSpPr/>
          <p:nvPr/>
        </p:nvSpPr>
        <p:spPr>
          <a:xfrm>
            <a:off x="4933507" y="-1"/>
            <a:ext cx="4210493" cy="5231219"/>
          </a:xfrm>
          <a:prstGeom prst="rect">
            <a:avLst/>
          </a:prstGeom>
          <a:gradFill flip="none" rotWithShape="1">
            <a:gsLst>
              <a:gs pos="0">
                <a:srgbClr val="000000">
                  <a:alpha val="0"/>
                </a:srgbClr>
              </a:gs>
              <a:gs pos="100000">
                <a:srgbClr val="000000">
                  <a:alpha val="80000"/>
                </a:srgbClr>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01" name="Google Shape;4301;p4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6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t>
            </a:r>
            <a:r>
              <a:rPr lang="en-GB" sz="36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ản đồ Karnaugh</a:t>
            </a:r>
            <a:endParaRPr sz="36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028" name="Picture 4" descr="Bìa Karnaugh – Wikipedia tiếng Việt">
            <a:extLst>
              <a:ext uri="{FF2B5EF4-FFF2-40B4-BE49-F238E27FC236}">
                <a16:creationId xmlns:a16="http://schemas.microsoft.com/office/drawing/2014/main" id="{49C444CE-3A7A-8E87-CF08-BFFCB2DE7C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659"/>
          <a:stretch/>
        </p:blipFill>
        <p:spPr bwMode="auto">
          <a:xfrm>
            <a:off x="4683604" y="227097"/>
            <a:ext cx="2261954" cy="15408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6974DBD-07A2-08D7-9926-A4CFFC96332D}"/>
              </a:ext>
            </a:extLst>
          </p:cNvPr>
          <p:cNvSpPr txBox="1"/>
          <p:nvPr/>
        </p:nvSpPr>
        <p:spPr>
          <a:xfrm>
            <a:off x="139398" y="1229900"/>
            <a:ext cx="4924990" cy="584775"/>
          </a:xfrm>
          <a:prstGeom prst="rect">
            <a:avLst/>
          </a:prstGeom>
          <a:noFill/>
        </p:spPr>
        <p:txBody>
          <a:bodyPr wrap="square">
            <a:spAutoFit/>
          </a:bodyPr>
          <a:lstStyle/>
          <a:p>
            <a:pPr marL="285750" indent="-285750">
              <a:buFont typeface="Wingdings" panose="05000000000000000000" pitchFamily="2" charset="2"/>
              <a:buChar char="q"/>
            </a:pPr>
            <a:r>
              <a:rPr lang="en-GB" sz="1600">
                <a:effectLst/>
                <a:latin typeface="Times New Roman" panose="02020603050405020304" pitchFamily="18" charset="0"/>
                <a:ea typeface="Calibri" panose="020F0502020204030204" pitchFamily="34" charset="0"/>
              </a:rPr>
              <a:t>(K-map) là một công cụ quan trọng trong lĩnh vực thiết kế mạch điện tử và lý thuyết hệ thống logic số.</a:t>
            </a:r>
            <a:endParaRPr lang="en-GB" sz="1600"/>
          </a:p>
        </p:txBody>
      </p:sp>
      <p:sp>
        <p:nvSpPr>
          <p:cNvPr id="4" name="TextBox 3">
            <a:extLst>
              <a:ext uri="{FF2B5EF4-FFF2-40B4-BE49-F238E27FC236}">
                <a16:creationId xmlns:a16="http://schemas.microsoft.com/office/drawing/2014/main" id="{4B0A6C97-CA38-BD9E-F6DD-C62D659AF2C7}"/>
              </a:ext>
            </a:extLst>
          </p:cNvPr>
          <p:cNvSpPr txBox="1"/>
          <p:nvPr/>
        </p:nvSpPr>
        <p:spPr>
          <a:xfrm>
            <a:off x="139398" y="1982540"/>
            <a:ext cx="4768702" cy="584775"/>
          </a:xfrm>
          <a:prstGeom prst="rect">
            <a:avLst/>
          </a:prstGeom>
          <a:noFill/>
        </p:spPr>
        <p:txBody>
          <a:bodyPr wrap="square">
            <a:spAutoFit/>
          </a:bodyPr>
          <a:lstStyle/>
          <a:p>
            <a:pPr marL="285750" indent="-285750">
              <a:buFont typeface="Wingdings" panose="05000000000000000000" pitchFamily="2" charset="2"/>
              <a:buChar char="q"/>
            </a:pPr>
            <a:r>
              <a:rPr lang="en-GB" sz="1600">
                <a:latin typeface="Times New Roman" panose="02020603050405020304" pitchFamily="18" charset="0"/>
              </a:rPr>
              <a:t>Được đặt tên theo nhà toán học người Mỹ Maurice Karnaugh.</a:t>
            </a:r>
          </a:p>
        </p:txBody>
      </p:sp>
      <p:sp>
        <p:nvSpPr>
          <p:cNvPr id="6" name="TextBox 5">
            <a:extLst>
              <a:ext uri="{FF2B5EF4-FFF2-40B4-BE49-F238E27FC236}">
                <a16:creationId xmlns:a16="http://schemas.microsoft.com/office/drawing/2014/main" id="{F6B24A94-A200-CDE4-2F2A-65A9F3A645C3}"/>
              </a:ext>
            </a:extLst>
          </p:cNvPr>
          <p:cNvSpPr txBox="1"/>
          <p:nvPr/>
        </p:nvSpPr>
        <p:spPr>
          <a:xfrm>
            <a:off x="139398" y="2735180"/>
            <a:ext cx="4768702" cy="864980"/>
          </a:xfrm>
          <a:prstGeom prst="rect">
            <a:avLst/>
          </a:prstGeom>
          <a:noFill/>
        </p:spPr>
        <p:txBody>
          <a:bodyPr wrap="square">
            <a:spAutoFit/>
          </a:bodyPr>
          <a:lstStyle/>
          <a:p>
            <a:pPr marL="285750" indent="-285750">
              <a:lnSpc>
                <a:spcPct val="107000"/>
              </a:lnSpc>
              <a:spcAft>
                <a:spcPts val="800"/>
              </a:spcAft>
              <a:buFont typeface="Wingdings" panose="05000000000000000000" pitchFamily="2" charset="2"/>
              <a:buChar char="q"/>
            </a:pPr>
            <a:r>
              <a:rPr lang="en-GB" sz="1600">
                <a:latin typeface="Times New Roman" panose="02020603050405020304" pitchFamily="18" charset="0"/>
              </a:rPr>
              <a:t>Vai trò quan trọng trong việc thiết kế và tối ưu hóa hệ thống logic số vì nó giúp biểu diễn và quản lý các hàm logic Boolean một cách trực quan và hiệu quả.</a:t>
            </a:r>
          </a:p>
        </p:txBody>
      </p:sp>
      <p:pic>
        <p:nvPicPr>
          <p:cNvPr id="2050" name="Picture 2" descr="Mạch tương tự | Sự khác biệt giữa Mạch tương tự và Kỹ thuật số là gì?">
            <a:extLst>
              <a:ext uri="{FF2B5EF4-FFF2-40B4-BE49-F238E27FC236}">
                <a16:creationId xmlns:a16="http://schemas.microsoft.com/office/drawing/2014/main" id="{AEA1B0C9-92B0-CED3-BC64-CCF49DB20A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3580" y="2845985"/>
            <a:ext cx="3210346" cy="200492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4" name="Picture 6" descr="Các kiểu dữ liệu cơ bản trong Python 3: Boolean">
            <a:extLst>
              <a:ext uri="{FF2B5EF4-FFF2-40B4-BE49-F238E27FC236}">
                <a16:creationId xmlns:a16="http://schemas.microsoft.com/office/drawing/2014/main" id="{5D47E921-F03D-09A7-7B1D-594E4FFF79B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508" r="18707"/>
          <a:stretch/>
        </p:blipFill>
        <p:spPr bwMode="auto">
          <a:xfrm>
            <a:off x="6695655" y="875981"/>
            <a:ext cx="2473752" cy="19700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4546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22E69BFB-3F02-9B93-2761-4B5C513ACB51}"/>
              </a:ext>
            </a:extLst>
          </p:cNvPr>
          <p:cNvSpPr/>
          <p:nvPr/>
        </p:nvSpPr>
        <p:spPr>
          <a:xfrm>
            <a:off x="2850559" y="261123"/>
            <a:ext cx="3442882" cy="1025418"/>
          </a:xfrm>
          <a:prstGeom prst="roundRect">
            <a:avLst>
              <a:gd name="adj" fmla="val 8499"/>
            </a:avLst>
          </a:prstGeom>
          <a:solidFill>
            <a:srgbClr val="DFBDBA"/>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GB" sz="3200">
                <a:solidFill>
                  <a:srgbClr val="3D4258"/>
                </a:solidFill>
                <a:latin typeface="Amatic SC" panose="00000500000000000000" pitchFamily="2" charset="-79"/>
                <a:cs typeface="Amatic SC" panose="00000500000000000000" pitchFamily="2" charset="-79"/>
              </a:rPr>
              <a:t>Ứng dụng</a:t>
            </a:r>
            <a:endParaRPr lang="en-GB" sz="2800">
              <a:solidFill>
                <a:srgbClr val="3D4258"/>
              </a:solidFill>
              <a:latin typeface="Amatic SC" panose="00000500000000000000" pitchFamily="2" charset="-79"/>
              <a:cs typeface="Amatic SC" panose="00000500000000000000" pitchFamily="2" charset="-79"/>
            </a:endParaRPr>
          </a:p>
        </p:txBody>
      </p:sp>
      <p:sp>
        <p:nvSpPr>
          <p:cNvPr id="6" name="TextBox 5">
            <a:extLst>
              <a:ext uri="{FF2B5EF4-FFF2-40B4-BE49-F238E27FC236}">
                <a16:creationId xmlns:a16="http://schemas.microsoft.com/office/drawing/2014/main" id="{BFFAA8EF-20BC-B222-0326-B4FFC8539352}"/>
              </a:ext>
            </a:extLst>
          </p:cNvPr>
          <p:cNvSpPr txBox="1"/>
          <p:nvPr/>
        </p:nvSpPr>
        <p:spPr>
          <a:xfrm>
            <a:off x="862270" y="1736778"/>
            <a:ext cx="3976577" cy="1669944"/>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en-GB" sz="1800" dirty="0">
                <a:latin typeface="Times New Roman" panose="02020603050405020304" pitchFamily="18" charset="0"/>
                <a:cs typeface="Times New Roman" panose="02020603050405020304" pitchFamily="18" charset="0"/>
              </a:rPr>
              <a:t>Mạch IC</a:t>
            </a:r>
          </a:p>
          <a:p>
            <a:pPr marL="285750" indent="-285750">
              <a:lnSpc>
                <a:spcPct val="200000"/>
              </a:lnSpc>
              <a:buFont typeface="Wingdings" panose="05000000000000000000" pitchFamily="2" charset="2"/>
              <a:buChar char="ü"/>
            </a:pPr>
            <a:r>
              <a:rPr lang="en-GB" sz="1800" dirty="0">
                <a:latin typeface="Times New Roman" panose="02020603050405020304" pitchFamily="18" charset="0"/>
                <a:cs typeface="Times New Roman" panose="02020603050405020304" pitchFamily="18" charset="0"/>
              </a:rPr>
              <a:t>Mã hoá và giải mã</a:t>
            </a:r>
          </a:p>
          <a:p>
            <a:pPr marL="285750" indent="-285750">
              <a:lnSpc>
                <a:spcPct val="200000"/>
              </a:lnSpc>
              <a:buFont typeface="Wingdings" panose="05000000000000000000" pitchFamily="2" charset="2"/>
              <a:buChar char="ü"/>
            </a:pPr>
            <a:r>
              <a:rPr lang="en-GB" sz="1800"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pic>
        <p:nvPicPr>
          <p:cNvPr id="5122" name="Picture 2" descr="Digital Twins - DHL - New Zealand">
            <a:extLst>
              <a:ext uri="{FF2B5EF4-FFF2-40B4-BE49-F238E27FC236}">
                <a16:creationId xmlns:a16="http://schemas.microsoft.com/office/drawing/2014/main" id="{5FB911FF-E397-A31F-2E8B-415D816E42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2693" y="3267064"/>
            <a:ext cx="2444462" cy="13741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Integrated Circuits: An In‐Depth Guide">
            <a:extLst>
              <a:ext uri="{FF2B5EF4-FFF2-40B4-BE49-F238E27FC236}">
                <a16:creationId xmlns:a16="http://schemas.microsoft.com/office/drawing/2014/main" id="{C0932E76-D15F-FE0C-4349-634F5A10559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20977421">
            <a:off x="3239311" y="1687597"/>
            <a:ext cx="2197030" cy="14661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124" name="Picture 4" descr="Mã hóa là gì ? 4 phương pháp mã hóa thông dụng">
            <a:extLst>
              <a:ext uri="{FF2B5EF4-FFF2-40B4-BE49-F238E27FC236}">
                <a16:creationId xmlns:a16="http://schemas.microsoft.com/office/drawing/2014/main" id="{AFC4AC2D-7A57-381A-B1F7-CE1BFFD76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38655">
            <a:off x="5803485" y="1788267"/>
            <a:ext cx="2854616" cy="14273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1881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55B4E2F-EBCA-D817-587D-E41010CE65F5}"/>
              </a:ext>
            </a:extLst>
          </p:cNvPr>
          <p:cNvSpPr/>
          <p:nvPr/>
        </p:nvSpPr>
        <p:spPr>
          <a:xfrm>
            <a:off x="0" y="0"/>
            <a:ext cx="9144000" cy="5141917"/>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Rounded Corners 15">
            <a:extLst>
              <a:ext uri="{FF2B5EF4-FFF2-40B4-BE49-F238E27FC236}">
                <a16:creationId xmlns:a16="http://schemas.microsoft.com/office/drawing/2014/main" id="{F51DBC01-E986-FD47-7EB4-21CC0A43FB94}"/>
              </a:ext>
            </a:extLst>
          </p:cNvPr>
          <p:cNvSpPr/>
          <p:nvPr/>
        </p:nvSpPr>
        <p:spPr>
          <a:xfrm>
            <a:off x="0" y="0"/>
            <a:ext cx="9144000" cy="5143500"/>
          </a:xfrm>
          <a:prstGeom prst="roundRect">
            <a:avLst>
              <a:gd name="adj" fmla="val 12169"/>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oogle Shape;152;p18">
            <a:extLst>
              <a:ext uri="{FF2B5EF4-FFF2-40B4-BE49-F238E27FC236}">
                <a16:creationId xmlns:a16="http://schemas.microsoft.com/office/drawing/2014/main" id="{6D8112C3-3123-C024-4D94-D175B9BC9F51}"/>
              </a:ext>
            </a:extLst>
          </p:cNvPr>
          <p:cNvGrpSpPr/>
          <p:nvPr/>
        </p:nvGrpSpPr>
        <p:grpSpPr>
          <a:xfrm>
            <a:off x="3353451" y="-1816250"/>
            <a:ext cx="7878649" cy="6959750"/>
            <a:chOff x="3353451" y="-1816250"/>
            <a:chExt cx="7878649" cy="6959750"/>
          </a:xfrm>
        </p:grpSpPr>
        <p:grpSp>
          <p:nvGrpSpPr>
            <p:cNvPr id="4" name="Google Shape;154;p18">
              <a:extLst>
                <a:ext uri="{FF2B5EF4-FFF2-40B4-BE49-F238E27FC236}">
                  <a16:creationId xmlns:a16="http://schemas.microsoft.com/office/drawing/2014/main" id="{BB00E721-CA4E-CE2F-CDB3-524E88CE509C}"/>
                </a:ext>
              </a:extLst>
            </p:cNvPr>
            <p:cNvGrpSpPr/>
            <p:nvPr/>
          </p:nvGrpSpPr>
          <p:grpSpPr>
            <a:xfrm rot="10800000">
              <a:off x="8029900" y="-1816250"/>
              <a:ext cx="3202200" cy="3202200"/>
              <a:chOff x="-2177175" y="3797400"/>
              <a:chExt cx="3202200" cy="3202200"/>
            </a:xfrm>
          </p:grpSpPr>
          <p:sp>
            <p:nvSpPr>
              <p:cNvPr id="5" name="Google Shape;155;p18">
                <a:extLst>
                  <a:ext uri="{FF2B5EF4-FFF2-40B4-BE49-F238E27FC236}">
                    <a16:creationId xmlns:a16="http://schemas.microsoft.com/office/drawing/2014/main" id="{C0E83648-B3DF-1DA0-BBEF-47AF317E6EE6}"/>
                  </a:ext>
                </a:extLst>
              </p:cNvPr>
              <p:cNvSpPr/>
              <p:nvPr/>
            </p:nvSpPr>
            <p:spPr>
              <a:xfrm>
                <a:off x="-2177175" y="3797400"/>
                <a:ext cx="3202200" cy="32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6;p18">
                <a:extLst>
                  <a:ext uri="{FF2B5EF4-FFF2-40B4-BE49-F238E27FC236}">
                    <a16:creationId xmlns:a16="http://schemas.microsoft.com/office/drawing/2014/main" id="{D9C24E4B-52CB-DAE8-43D4-C56099660D52}"/>
                  </a:ext>
                </a:extLst>
              </p:cNvPr>
              <p:cNvSpPr/>
              <p:nvPr/>
            </p:nvSpPr>
            <p:spPr>
              <a:xfrm>
                <a:off x="533850" y="4252500"/>
                <a:ext cx="326700" cy="326700"/>
              </a:xfrm>
              <a:prstGeom prst="ellipse">
                <a:avLst/>
              </a:pr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Google Shape;153;p18">
              <a:extLst>
                <a:ext uri="{FF2B5EF4-FFF2-40B4-BE49-F238E27FC236}">
                  <a16:creationId xmlns:a16="http://schemas.microsoft.com/office/drawing/2014/main" id="{FACAD2B1-4061-D5D7-2A42-F834EBF9DC9D}"/>
                </a:ext>
              </a:extLst>
            </p:cNvPr>
            <p:cNvPicPr preferRelativeResize="0"/>
            <p:nvPr/>
          </p:nvPicPr>
          <p:blipFill rotWithShape="1">
            <a:blip r:embed="rId2">
              <a:alphaModFix/>
            </a:blip>
            <a:srcRect l="18492" t="14228" r="12145" b="18272"/>
            <a:stretch/>
          </p:blipFill>
          <p:spPr>
            <a:xfrm>
              <a:off x="3353451" y="1097482"/>
              <a:ext cx="4053249" cy="4046018"/>
            </a:xfrm>
            <a:prstGeom prst="ellipse">
              <a:avLst/>
            </a:prstGeom>
            <a:noFill/>
            <a:ln>
              <a:noFill/>
            </a:ln>
          </p:spPr>
        </p:pic>
      </p:grpSp>
      <p:cxnSp>
        <p:nvCxnSpPr>
          <p:cNvPr id="11" name="Straight Connector 10">
            <a:extLst>
              <a:ext uri="{FF2B5EF4-FFF2-40B4-BE49-F238E27FC236}">
                <a16:creationId xmlns:a16="http://schemas.microsoft.com/office/drawing/2014/main" id="{B9CFEB36-9D38-794D-A40C-7E509D31D1FD}"/>
              </a:ext>
            </a:extLst>
          </p:cNvPr>
          <p:cNvCxnSpPr>
            <a:cxnSpLocks/>
          </p:cNvCxnSpPr>
          <p:nvPr/>
        </p:nvCxnSpPr>
        <p:spPr>
          <a:xfrm>
            <a:off x="8697433" y="1249870"/>
            <a:ext cx="0" cy="1185384"/>
          </a:xfrm>
          <a:prstGeom prst="line">
            <a:avLst/>
          </a:prstGeom>
          <a:ln w="38100">
            <a:solidFill>
              <a:srgbClr val="313073"/>
            </a:solidFill>
          </a:ln>
        </p:spPr>
        <p:style>
          <a:lnRef idx="1">
            <a:schemeClr val="dk1"/>
          </a:lnRef>
          <a:fillRef idx="0">
            <a:schemeClr val="dk1"/>
          </a:fillRef>
          <a:effectRef idx="0">
            <a:schemeClr val="dk1"/>
          </a:effectRef>
          <a:fontRef idx="minor">
            <a:schemeClr val="tx1"/>
          </a:fontRef>
        </p:style>
      </p:cxnSp>
      <p:pic>
        <p:nvPicPr>
          <p:cNvPr id="29" name="Picture 28" descr="Vi mạch điện tử là gì? Công dụng &amp; Cách phân loại vi điện tử">
            <a:extLst>
              <a:ext uri="{FF2B5EF4-FFF2-40B4-BE49-F238E27FC236}">
                <a16:creationId xmlns:a16="http://schemas.microsoft.com/office/drawing/2014/main" id="{44101E46-4B61-C620-AB0B-BF3F9633C1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692" t="62" r="6084" b="-31"/>
          <a:stretch/>
        </p:blipFill>
        <p:spPr bwMode="auto">
          <a:xfrm>
            <a:off x="0" y="1583"/>
            <a:ext cx="3763926" cy="5141917"/>
          </a:xfrm>
          <a:custGeom>
            <a:avLst/>
            <a:gdLst>
              <a:gd name="connsiteX0" fmla="*/ 625913 w 3763926"/>
              <a:gd name="connsiteY0" fmla="*/ 0 h 5141917"/>
              <a:gd name="connsiteX1" fmla="*/ 3763926 w 3763926"/>
              <a:gd name="connsiteY1" fmla="*/ 0 h 5141917"/>
              <a:gd name="connsiteX2" fmla="*/ 3763926 w 3763926"/>
              <a:gd name="connsiteY2" fmla="*/ 5141917 h 5141917"/>
              <a:gd name="connsiteX3" fmla="*/ 610211 w 3763926"/>
              <a:gd name="connsiteY3" fmla="*/ 5141917 h 5141917"/>
              <a:gd name="connsiteX4" fmla="*/ 499770 w 3763926"/>
              <a:gd name="connsiteY4" fmla="*/ 5130784 h 5141917"/>
              <a:gd name="connsiteX5" fmla="*/ 0 w 3763926"/>
              <a:gd name="connsiteY5" fmla="*/ 4517587 h 5141917"/>
              <a:gd name="connsiteX6" fmla="*/ 0 w 3763926"/>
              <a:gd name="connsiteY6" fmla="*/ 625913 h 5141917"/>
              <a:gd name="connsiteX7" fmla="*/ 625913 w 3763926"/>
              <a:gd name="connsiteY7" fmla="*/ 0 h 5141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63926" h="5141917">
                <a:moveTo>
                  <a:pt x="625913" y="0"/>
                </a:moveTo>
                <a:lnTo>
                  <a:pt x="3763926" y="0"/>
                </a:lnTo>
                <a:lnTo>
                  <a:pt x="3763926" y="5141917"/>
                </a:lnTo>
                <a:lnTo>
                  <a:pt x="610211" y="5141917"/>
                </a:lnTo>
                <a:lnTo>
                  <a:pt x="499770" y="5130784"/>
                </a:lnTo>
                <a:cubicBezTo>
                  <a:pt x="214552" y="5072420"/>
                  <a:pt x="0" y="4820059"/>
                  <a:pt x="0" y="4517587"/>
                </a:cubicBezTo>
                <a:lnTo>
                  <a:pt x="0" y="625913"/>
                </a:lnTo>
                <a:cubicBezTo>
                  <a:pt x="0" y="280231"/>
                  <a:pt x="280231" y="0"/>
                  <a:pt x="625913" y="0"/>
                </a:cubicBezTo>
                <a:close/>
              </a:path>
            </a:pathLst>
          </a:cu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E47276C-5B8A-4364-D7E7-67FFA37A8F9A}"/>
              </a:ext>
            </a:extLst>
          </p:cNvPr>
          <p:cNvSpPr txBox="1"/>
          <p:nvPr/>
        </p:nvSpPr>
        <p:spPr>
          <a:xfrm>
            <a:off x="2998381" y="1093630"/>
            <a:ext cx="5608674" cy="1477328"/>
          </a:xfrm>
          <a:prstGeom prst="rect">
            <a:avLst/>
          </a:prstGeom>
          <a:noFill/>
        </p:spPr>
        <p:txBody>
          <a:bodyPr wrap="square" rtlCol="0">
            <a:spAutoFit/>
          </a:bodyPr>
          <a:lstStyle/>
          <a:p>
            <a:pPr algn="r"/>
            <a:r>
              <a:rPr lang="en-GB" sz="3000" b="1" kern="100">
                <a:solidFill>
                  <a:srgbClr val="3D4258"/>
                </a:solidFill>
                <a:effectLst/>
                <a:latin typeface="Times New Roman" panose="02020603050405020304" pitchFamily="18" charset="0"/>
                <a:ea typeface="Calibri" panose="020F0502020204030204" pitchFamily="34" charset="0"/>
                <a:cs typeface="Times New Roman" panose="02020603050405020304" pitchFamily="18" charset="0"/>
              </a:rPr>
              <a:t>Một số lý do</a:t>
            </a:r>
          </a:p>
          <a:p>
            <a:pPr algn="r"/>
            <a:r>
              <a:rPr lang="en-GB" sz="3000" b="1" kern="100">
                <a:solidFill>
                  <a:srgbClr val="3D4258"/>
                </a:solidFill>
                <a:effectLst/>
                <a:latin typeface="Times New Roman" panose="02020603050405020304" pitchFamily="18" charset="0"/>
                <a:ea typeface="Calibri" panose="020F0502020204030204" pitchFamily="34" charset="0"/>
                <a:cs typeface="Times New Roman" panose="02020603050405020304" pitchFamily="18" charset="0"/>
              </a:rPr>
              <a:t>K-map quan trọng</a:t>
            </a:r>
          </a:p>
          <a:p>
            <a:pPr algn="r"/>
            <a:r>
              <a:rPr lang="en-GB" sz="3000" b="1" kern="100">
                <a:solidFill>
                  <a:srgbClr val="3D4258"/>
                </a:solidFill>
                <a:effectLst/>
                <a:latin typeface="Times New Roman" panose="02020603050405020304" pitchFamily="18" charset="0"/>
                <a:ea typeface="Calibri" panose="020F0502020204030204" pitchFamily="34" charset="0"/>
                <a:cs typeface="Times New Roman" panose="02020603050405020304" pitchFamily="18" charset="0"/>
              </a:rPr>
              <a:t>trong thiết kế mạch điện tử</a:t>
            </a:r>
          </a:p>
        </p:txBody>
      </p:sp>
    </p:spTree>
    <p:extLst>
      <p:ext uri="{BB962C8B-B14F-4D97-AF65-F5344CB8AC3E}">
        <p14:creationId xmlns:p14="http://schemas.microsoft.com/office/powerpoint/2010/main" val="2017688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BDAEC4F3-E0C3-56C8-DF0E-45BA89CE2DAB}"/>
              </a:ext>
            </a:extLst>
          </p:cNvPr>
          <p:cNvGraphicFramePr/>
          <p:nvPr>
            <p:extLst>
              <p:ext uri="{D42A27DB-BD31-4B8C-83A1-F6EECF244321}">
                <p14:modId xmlns:p14="http://schemas.microsoft.com/office/powerpoint/2010/main" val="3361549033"/>
              </p:ext>
            </p:extLst>
          </p:nvPr>
        </p:nvGraphicFramePr>
        <p:xfrm>
          <a:off x="844549" y="173564"/>
          <a:ext cx="7724669" cy="49699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33362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4F8BE28-8D4F-5508-F17F-00A6F78744B2}"/>
              </a:ext>
            </a:extLst>
          </p:cNvPr>
          <p:cNvSpPr/>
          <p:nvPr/>
        </p:nvSpPr>
        <p:spPr>
          <a:xfrm>
            <a:off x="4901609" y="1772979"/>
            <a:ext cx="3442882" cy="1366579"/>
          </a:xfrm>
          <a:prstGeom prst="roundRect">
            <a:avLst>
              <a:gd name="adj" fmla="val 8499"/>
            </a:avLst>
          </a:prstGeom>
          <a:solidFill>
            <a:srgbClr val="FCCD9E"/>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endParaRPr lang="en-GB" sz="1600">
              <a:solidFill>
                <a:srgbClr val="3D4258"/>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FF914B0-38AE-7681-4A67-A459D981CA7A}"/>
              </a:ext>
            </a:extLst>
          </p:cNvPr>
          <p:cNvSpPr txBox="1"/>
          <p:nvPr/>
        </p:nvSpPr>
        <p:spPr>
          <a:xfrm>
            <a:off x="2520950" y="458578"/>
            <a:ext cx="4102100" cy="1212768"/>
          </a:xfrm>
          <a:prstGeom prst="rect">
            <a:avLst/>
          </a:prstGeom>
          <a:noFill/>
        </p:spPr>
        <p:txBody>
          <a:bodyPr wrap="square">
            <a:spAutoFit/>
          </a:bodyPr>
          <a:lstStyle/>
          <a:p>
            <a:pPr algn="ctr">
              <a:lnSpc>
                <a:spcPct val="107000"/>
              </a:lnSpc>
              <a:spcAft>
                <a:spcPts val="800"/>
              </a:spcAft>
            </a:pPr>
            <a:r>
              <a:rPr lang="en-GB" sz="3200" b="1" kern="100">
                <a:solidFill>
                  <a:srgbClr val="3D4258"/>
                </a:solidFill>
                <a:effectLst/>
                <a:latin typeface="Amatic SC" panose="00000500000000000000" pitchFamily="2" charset="-79"/>
                <a:ea typeface="Calibri" panose="020F0502020204030204" pitchFamily="34" charset="0"/>
                <a:cs typeface="Amatic SC" panose="00000500000000000000" pitchFamily="2" charset="-79"/>
              </a:rPr>
              <a:t>Cách biểu diễn</a:t>
            </a:r>
          </a:p>
          <a:p>
            <a:pPr algn="ctr">
              <a:lnSpc>
                <a:spcPct val="107000"/>
              </a:lnSpc>
              <a:spcAft>
                <a:spcPts val="800"/>
              </a:spcAft>
            </a:pPr>
            <a:r>
              <a:rPr lang="en-GB" sz="3200" b="1" kern="100">
                <a:solidFill>
                  <a:srgbClr val="3D4258"/>
                </a:solidFill>
                <a:effectLst/>
                <a:latin typeface="Amatic SC" panose="00000500000000000000" pitchFamily="2" charset="-79"/>
                <a:ea typeface="Calibri" panose="020F0502020204030204" pitchFamily="34" charset="0"/>
                <a:cs typeface="Amatic SC" panose="00000500000000000000" pitchFamily="2" charset="-79"/>
              </a:rPr>
              <a:t>hàm logic Boolean trên K-map</a:t>
            </a:r>
          </a:p>
        </p:txBody>
      </p:sp>
      <p:sp>
        <p:nvSpPr>
          <p:cNvPr id="9" name="Rectangle: Rounded Corners 8">
            <a:extLst>
              <a:ext uri="{FF2B5EF4-FFF2-40B4-BE49-F238E27FC236}">
                <a16:creationId xmlns:a16="http://schemas.microsoft.com/office/drawing/2014/main" id="{55F54800-405C-75F3-6B9D-C4699259D328}"/>
              </a:ext>
            </a:extLst>
          </p:cNvPr>
          <p:cNvSpPr/>
          <p:nvPr/>
        </p:nvSpPr>
        <p:spPr>
          <a:xfrm>
            <a:off x="799509" y="1772979"/>
            <a:ext cx="3442882" cy="1363626"/>
          </a:xfrm>
          <a:prstGeom prst="roundRect">
            <a:avLst>
              <a:gd name="adj" fmla="val 8499"/>
            </a:avLst>
          </a:prstGeom>
          <a:solidFill>
            <a:srgbClr val="EEB3AA"/>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GB" sz="1800">
                <a:solidFill>
                  <a:srgbClr val="3D4258"/>
                </a:solidFill>
                <a:latin typeface="Times New Roman" panose="02020603050405020304" pitchFamily="18" charset="0"/>
                <a:cs typeface="Times New Roman" panose="02020603050405020304" pitchFamily="18" charset="0"/>
              </a:rPr>
              <a:t>Bước 1</a:t>
            </a:r>
          </a:p>
          <a:p>
            <a:r>
              <a:rPr lang="en-GB" sz="1600">
                <a:solidFill>
                  <a:srgbClr val="3D4258"/>
                </a:solidFill>
                <a:latin typeface="Times New Roman" panose="02020603050405020304" pitchFamily="18" charset="0"/>
                <a:ea typeface="Calibri" panose="020F0502020204030204" pitchFamily="34" charset="0"/>
                <a:cs typeface="Times New Roman" panose="02020603050405020304" pitchFamily="18" charset="0"/>
              </a:rPr>
              <a:t>Xác định số biến đầu vào và tạo bản đồ Karnaugh phù hợp</a:t>
            </a:r>
            <a:endParaRPr lang="en-GB" sz="1200">
              <a:solidFill>
                <a:srgbClr val="3D4258"/>
              </a:solidFill>
              <a:latin typeface="Times New Roman" panose="02020603050405020304" pitchFamily="18"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DC95F45C-15DD-27E8-607F-4A26056E65AC}"/>
              </a:ext>
            </a:extLst>
          </p:cNvPr>
          <p:cNvSpPr/>
          <p:nvPr/>
        </p:nvSpPr>
        <p:spPr>
          <a:xfrm>
            <a:off x="4901609" y="1772979"/>
            <a:ext cx="3442882" cy="1363626"/>
          </a:xfrm>
          <a:prstGeom prst="roundRect">
            <a:avLst>
              <a:gd name="adj" fmla="val 8499"/>
            </a:avLst>
          </a:prstGeom>
          <a:solidFill>
            <a:srgbClr val="FCCD9E"/>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GB" sz="1800">
                <a:solidFill>
                  <a:srgbClr val="3D4258"/>
                </a:solidFill>
                <a:latin typeface="Times New Roman" panose="02020603050405020304" pitchFamily="18" charset="0"/>
                <a:cs typeface="Times New Roman" panose="02020603050405020304" pitchFamily="18" charset="0"/>
              </a:rPr>
              <a:t>Bước 2</a:t>
            </a:r>
          </a:p>
          <a:p>
            <a:r>
              <a:rPr lang="en-GB" sz="1600">
                <a:solidFill>
                  <a:srgbClr val="3D4258"/>
                </a:solidFill>
                <a:latin typeface="Times New Roman" panose="02020603050405020304" pitchFamily="18" charset="0"/>
                <a:cs typeface="Times New Roman" panose="02020603050405020304" pitchFamily="18" charset="0"/>
              </a:rPr>
              <a:t>Tạo bản đồ Karnaugh và đánh số các ô</a:t>
            </a:r>
          </a:p>
        </p:txBody>
      </p:sp>
      <p:sp>
        <p:nvSpPr>
          <p:cNvPr id="11" name="Rectangle: Rounded Corners 10">
            <a:extLst>
              <a:ext uri="{FF2B5EF4-FFF2-40B4-BE49-F238E27FC236}">
                <a16:creationId xmlns:a16="http://schemas.microsoft.com/office/drawing/2014/main" id="{51965BFD-6240-79B3-85F2-34C07E8AD6B4}"/>
              </a:ext>
            </a:extLst>
          </p:cNvPr>
          <p:cNvSpPr/>
          <p:nvPr/>
        </p:nvSpPr>
        <p:spPr>
          <a:xfrm>
            <a:off x="799509" y="3355196"/>
            <a:ext cx="3442882" cy="1363626"/>
          </a:xfrm>
          <a:prstGeom prst="roundRect">
            <a:avLst>
              <a:gd name="adj" fmla="val 8499"/>
            </a:avLst>
          </a:prstGeom>
          <a:solidFill>
            <a:srgbClr val="DFBDBA"/>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GB" sz="1800">
                <a:solidFill>
                  <a:srgbClr val="3D4258"/>
                </a:solidFill>
                <a:latin typeface="Times New Roman" panose="02020603050405020304" pitchFamily="18" charset="0"/>
                <a:cs typeface="Times New Roman" panose="02020603050405020304" pitchFamily="18" charset="0"/>
              </a:rPr>
              <a:t>Bước 3</a:t>
            </a:r>
          </a:p>
          <a:p>
            <a:r>
              <a:rPr lang="en-GB" sz="1600">
                <a:solidFill>
                  <a:srgbClr val="3D4258"/>
                </a:solidFill>
                <a:latin typeface="Times New Roman" panose="02020603050405020304" pitchFamily="18" charset="0"/>
                <a:cs typeface="Times New Roman" panose="02020603050405020304" pitchFamily="18" charset="0"/>
              </a:rPr>
              <a:t>Điền giá trị hàm logic vào các ô tương ứng</a:t>
            </a:r>
          </a:p>
        </p:txBody>
      </p:sp>
      <p:sp>
        <p:nvSpPr>
          <p:cNvPr id="12" name="Rectangle: Rounded Corners 11">
            <a:extLst>
              <a:ext uri="{FF2B5EF4-FFF2-40B4-BE49-F238E27FC236}">
                <a16:creationId xmlns:a16="http://schemas.microsoft.com/office/drawing/2014/main" id="{E25CD344-3EB6-23AA-0FFB-0DF389CAA6D4}"/>
              </a:ext>
            </a:extLst>
          </p:cNvPr>
          <p:cNvSpPr/>
          <p:nvPr/>
        </p:nvSpPr>
        <p:spPr>
          <a:xfrm>
            <a:off x="4901609" y="3355196"/>
            <a:ext cx="3442882" cy="1363626"/>
          </a:xfrm>
          <a:prstGeom prst="roundRect">
            <a:avLst>
              <a:gd name="adj" fmla="val 8499"/>
            </a:avLst>
          </a:prstGeom>
          <a:solidFill>
            <a:srgbClr val="C9B9D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GB" sz="1800">
                <a:solidFill>
                  <a:srgbClr val="3D4258"/>
                </a:solidFill>
                <a:latin typeface="Times New Roman" panose="02020603050405020304" pitchFamily="18" charset="0"/>
                <a:cs typeface="Times New Roman" panose="02020603050405020304" pitchFamily="18" charset="0"/>
              </a:rPr>
              <a:t>Bước 4</a:t>
            </a:r>
          </a:p>
          <a:p>
            <a:pPr>
              <a:lnSpc>
                <a:spcPct val="107000"/>
              </a:lnSpc>
              <a:spcAft>
                <a:spcPts val="800"/>
              </a:spcAft>
            </a:pPr>
            <a:r>
              <a:rPr lang="en-GB" sz="1600">
                <a:solidFill>
                  <a:srgbClr val="3D4258"/>
                </a:solidFill>
                <a:latin typeface="Times New Roman" panose="02020603050405020304" pitchFamily="18" charset="0"/>
                <a:cs typeface="Times New Roman" panose="02020603050405020304" pitchFamily="18" charset="0"/>
              </a:rPr>
              <a:t>Nhóm các ô có giá trị 1 lại với nhau</a:t>
            </a:r>
          </a:p>
        </p:txBody>
      </p:sp>
    </p:spTree>
    <p:extLst>
      <p:ext uri="{BB962C8B-B14F-4D97-AF65-F5344CB8AC3E}">
        <p14:creationId xmlns:p14="http://schemas.microsoft.com/office/powerpoint/2010/main" val="3310220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DC95F45C-15DD-27E8-607F-4A26056E65AC}"/>
              </a:ext>
            </a:extLst>
          </p:cNvPr>
          <p:cNvSpPr/>
          <p:nvPr/>
        </p:nvSpPr>
        <p:spPr>
          <a:xfrm>
            <a:off x="162332" y="230616"/>
            <a:ext cx="8819336" cy="4032911"/>
          </a:xfrm>
          <a:prstGeom prst="roundRect">
            <a:avLst>
              <a:gd name="adj" fmla="val 8499"/>
            </a:avLst>
          </a:prstGeom>
          <a:solidFill>
            <a:srgbClr val="FCCD9E"/>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endParaRPr lang="en-GB" sz="1600">
              <a:solidFill>
                <a:srgbClr val="3D4258"/>
              </a:solidFill>
              <a:latin typeface="Times New Roman" panose="02020603050405020304" pitchFamily="18" charset="0"/>
              <a:cs typeface="Times New Roman" panose="02020603050405020304" pitchFamily="18" charset="0"/>
            </a:endParaRPr>
          </a:p>
        </p:txBody>
      </p:sp>
      <p:pic>
        <p:nvPicPr>
          <p:cNvPr id="2050" name="Picture 2" descr="Gray Code in Digital Electronics Tutorial - Javatpoint">
            <a:extLst>
              <a:ext uri="{FF2B5EF4-FFF2-40B4-BE49-F238E27FC236}">
                <a16:creationId xmlns:a16="http://schemas.microsoft.com/office/drawing/2014/main" id="{F69FF44D-0908-2F07-BD25-51FBA1FAD1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089" y="689033"/>
            <a:ext cx="4426370" cy="31160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3FC8CC6-5A12-BAFE-495C-25A34503CDE1}"/>
              </a:ext>
            </a:extLst>
          </p:cNvPr>
          <p:cNvSpPr txBox="1"/>
          <p:nvPr/>
        </p:nvSpPr>
        <p:spPr>
          <a:xfrm>
            <a:off x="418642" y="689033"/>
            <a:ext cx="3690138" cy="1569660"/>
          </a:xfrm>
          <a:prstGeom prst="rect">
            <a:avLst/>
          </a:prstGeom>
          <a:noFill/>
        </p:spPr>
        <p:txBody>
          <a:bodyPr wrap="square" rtlCol="0">
            <a:spAutoFit/>
          </a:bodyPr>
          <a:lstStyle/>
          <a:p>
            <a:pPr algn="just"/>
            <a:r>
              <a:rPr lang="en-GB" sz="3200">
                <a:solidFill>
                  <a:srgbClr val="3D4258"/>
                </a:solidFill>
                <a:latin typeface="Times New Roman" panose="02020603050405020304" pitchFamily="18" charset="0"/>
                <a:ea typeface="+mn-ea"/>
                <a:cs typeface="Times New Roman" panose="02020603050405020304" pitchFamily="18" charset="0"/>
              </a:rPr>
              <a:t>Giữa 2 hàng, cột liền kề không được thay đổi quá 1 bit</a:t>
            </a:r>
          </a:p>
        </p:txBody>
      </p:sp>
      <p:pic>
        <p:nvPicPr>
          <p:cNvPr id="2052" name="Picture 4" descr="Mã Gray – Wikipedia tiếng Việt">
            <a:extLst>
              <a:ext uri="{FF2B5EF4-FFF2-40B4-BE49-F238E27FC236}">
                <a16:creationId xmlns:a16="http://schemas.microsoft.com/office/drawing/2014/main" id="{64135E4C-ED99-AA75-EA05-DE71098D28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4245" y="2351644"/>
            <a:ext cx="1818931" cy="1818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196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4F8BE28-8D4F-5508-F17F-00A6F78744B2}"/>
              </a:ext>
            </a:extLst>
          </p:cNvPr>
          <p:cNvSpPr/>
          <p:nvPr/>
        </p:nvSpPr>
        <p:spPr>
          <a:xfrm>
            <a:off x="4901609" y="1772979"/>
            <a:ext cx="3442882" cy="1366579"/>
          </a:xfrm>
          <a:prstGeom prst="roundRect">
            <a:avLst>
              <a:gd name="adj" fmla="val 8499"/>
            </a:avLst>
          </a:prstGeom>
          <a:solidFill>
            <a:srgbClr val="FCCD9E"/>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endParaRPr lang="en-GB" sz="1600">
              <a:solidFill>
                <a:srgbClr val="3D4258"/>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FF914B0-38AE-7681-4A67-A459D981CA7A}"/>
              </a:ext>
            </a:extLst>
          </p:cNvPr>
          <p:cNvSpPr txBox="1"/>
          <p:nvPr/>
        </p:nvSpPr>
        <p:spPr>
          <a:xfrm>
            <a:off x="2520950" y="458578"/>
            <a:ext cx="4102100" cy="1212768"/>
          </a:xfrm>
          <a:prstGeom prst="rect">
            <a:avLst/>
          </a:prstGeom>
          <a:noFill/>
        </p:spPr>
        <p:txBody>
          <a:bodyPr wrap="square">
            <a:spAutoFit/>
          </a:bodyPr>
          <a:lstStyle/>
          <a:p>
            <a:pPr algn="ctr">
              <a:lnSpc>
                <a:spcPct val="107000"/>
              </a:lnSpc>
              <a:spcAft>
                <a:spcPts val="800"/>
              </a:spcAft>
            </a:pPr>
            <a:r>
              <a:rPr lang="en-GB" sz="3200" b="1" kern="100">
                <a:solidFill>
                  <a:srgbClr val="3D4258"/>
                </a:solidFill>
                <a:effectLst/>
                <a:latin typeface="Amatic SC" panose="00000500000000000000" pitchFamily="2" charset="-79"/>
                <a:ea typeface="Calibri" panose="020F0502020204030204" pitchFamily="34" charset="0"/>
                <a:cs typeface="Amatic SC" panose="00000500000000000000" pitchFamily="2" charset="-79"/>
              </a:rPr>
              <a:t>Cách biểu diễn</a:t>
            </a:r>
          </a:p>
          <a:p>
            <a:pPr algn="ctr">
              <a:lnSpc>
                <a:spcPct val="107000"/>
              </a:lnSpc>
              <a:spcAft>
                <a:spcPts val="800"/>
              </a:spcAft>
            </a:pPr>
            <a:r>
              <a:rPr lang="en-GB" sz="3200" b="1" kern="100">
                <a:solidFill>
                  <a:srgbClr val="3D4258"/>
                </a:solidFill>
                <a:effectLst/>
                <a:latin typeface="Amatic SC" panose="00000500000000000000" pitchFamily="2" charset="-79"/>
                <a:ea typeface="Calibri" panose="020F0502020204030204" pitchFamily="34" charset="0"/>
                <a:cs typeface="Amatic SC" panose="00000500000000000000" pitchFamily="2" charset="-79"/>
              </a:rPr>
              <a:t>hàm logic Boolean trên K-map</a:t>
            </a:r>
          </a:p>
        </p:txBody>
      </p:sp>
      <p:sp>
        <p:nvSpPr>
          <p:cNvPr id="9" name="Rectangle: Rounded Corners 8">
            <a:extLst>
              <a:ext uri="{FF2B5EF4-FFF2-40B4-BE49-F238E27FC236}">
                <a16:creationId xmlns:a16="http://schemas.microsoft.com/office/drawing/2014/main" id="{55F54800-405C-75F3-6B9D-C4699259D328}"/>
              </a:ext>
            </a:extLst>
          </p:cNvPr>
          <p:cNvSpPr/>
          <p:nvPr/>
        </p:nvSpPr>
        <p:spPr>
          <a:xfrm>
            <a:off x="799509" y="1772979"/>
            <a:ext cx="3442882" cy="1363626"/>
          </a:xfrm>
          <a:prstGeom prst="roundRect">
            <a:avLst>
              <a:gd name="adj" fmla="val 8499"/>
            </a:avLst>
          </a:prstGeom>
          <a:solidFill>
            <a:srgbClr val="EEB3AA"/>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GB" sz="1800">
                <a:solidFill>
                  <a:srgbClr val="3D4258"/>
                </a:solidFill>
                <a:latin typeface="Times New Roman" panose="02020603050405020304" pitchFamily="18" charset="0"/>
                <a:cs typeface="Times New Roman" panose="02020603050405020304" pitchFamily="18" charset="0"/>
              </a:rPr>
              <a:t>Bước 1</a:t>
            </a:r>
          </a:p>
          <a:p>
            <a:r>
              <a:rPr lang="en-GB" sz="1600">
                <a:solidFill>
                  <a:srgbClr val="3D4258"/>
                </a:solidFill>
                <a:latin typeface="Times New Roman" panose="02020603050405020304" pitchFamily="18" charset="0"/>
                <a:ea typeface="Calibri" panose="020F0502020204030204" pitchFamily="34" charset="0"/>
                <a:cs typeface="Times New Roman" panose="02020603050405020304" pitchFamily="18" charset="0"/>
              </a:rPr>
              <a:t>Xác định số biến đầu vào và tạo bản đồ Karnaugh phù hợp</a:t>
            </a:r>
            <a:endParaRPr lang="en-GB" sz="1200">
              <a:solidFill>
                <a:srgbClr val="3D4258"/>
              </a:solidFill>
              <a:latin typeface="Times New Roman" panose="02020603050405020304" pitchFamily="18"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DC95F45C-15DD-27E8-607F-4A26056E65AC}"/>
              </a:ext>
            </a:extLst>
          </p:cNvPr>
          <p:cNvSpPr/>
          <p:nvPr/>
        </p:nvSpPr>
        <p:spPr>
          <a:xfrm>
            <a:off x="4901609" y="1772979"/>
            <a:ext cx="3442882" cy="1363626"/>
          </a:xfrm>
          <a:prstGeom prst="roundRect">
            <a:avLst>
              <a:gd name="adj" fmla="val 8499"/>
            </a:avLst>
          </a:prstGeom>
          <a:solidFill>
            <a:srgbClr val="FCCD9E"/>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GB" sz="1800">
                <a:solidFill>
                  <a:srgbClr val="3D4258"/>
                </a:solidFill>
                <a:latin typeface="Times New Roman" panose="02020603050405020304" pitchFamily="18" charset="0"/>
                <a:cs typeface="Times New Roman" panose="02020603050405020304" pitchFamily="18" charset="0"/>
              </a:rPr>
              <a:t>Bước 2</a:t>
            </a:r>
          </a:p>
          <a:p>
            <a:r>
              <a:rPr lang="en-GB" sz="1600">
                <a:solidFill>
                  <a:srgbClr val="3D4258"/>
                </a:solidFill>
                <a:latin typeface="Times New Roman" panose="02020603050405020304" pitchFamily="18" charset="0"/>
                <a:cs typeface="Times New Roman" panose="02020603050405020304" pitchFamily="18" charset="0"/>
              </a:rPr>
              <a:t>Tạo bản đồ Karnaugh và đánh số các ô</a:t>
            </a:r>
          </a:p>
        </p:txBody>
      </p:sp>
      <p:sp>
        <p:nvSpPr>
          <p:cNvPr id="11" name="Rectangle: Rounded Corners 10">
            <a:extLst>
              <a:ext uri="{FF2B5EF4-FFF2-40B4-BE49-F238E27FC236}">
                <a16:creationId xmlns:a16="http://schemas.microsoft.com/office/drawing/2014/main" id="{51965BFD-6240-79B3-85F2-34C07E8AD6B4}"/>
              </a:ext>
            </a:extLst>
          </p:cNvPr>
          <p:cNvSpPr/>
          <p:nvPr/>
        </p:nvSpPr>
        <p:spPr>
          <a:xfrm>
            <a:off x="799509" y="3355196"/>
            <a:ext cx="3442882" cy="1363626"/>
          </a:xfrm>
          <a:prstGeom prst="roundRect">
            <a:avLst>
              <a:gd name="adj" fmla="val 8499"/>
            </a:avLst>
          </a:prstGeom>
          <a:solidFill>
            <a:srgbClr val="DFBDBA"/>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GB" sz="1800">
                <a:solidFill>
                  <a:srgbClr val="3D4258"/>
                </a:solidFill>
                <a:latin typeface="Times New Roman" panose="02020603050405020304" pitchFamily="18" charset="0"/>
                <a:cs typeface="Times New Roman" panose="02020603050405020304" pitchFamily="18" charset="0"/>
              </a:rPr>
              <a:t>Bước 3</a:t>
            </a:r>
          </a:p>
          <a:p>
            <a:r>
              <a:rPr lang="en-GB" sz="1600">
                <a:solidFill>
                  <a:srgbClr val="3D4258"/>
                </a:solidFill>
                <a:latin typeface="Times New Roman" panose="02020603050405020304" pitchFamily="18" charset="0"/>
                <a:cs typeface="Times New Roman" panose="02020603050405020304" pitchFamily="18" charset="0"/>
              </a:rPr>
              <a:t>Điền giá trị hàm logic vào các ô tương ứng</a:t>
            </a:r>
          </a:p>
        </p:txBody>
      </p:sp>
      <p:sp>
        <p:nvSpPr>
          <p:cNvPr id="12" name="Rectangle: Rounded Corners 11">
            <a:extLst>
              <a:ext uri="{FF2B5EF4-FFF2-40B4-BE49-F238E27FC236}">
                <a16:creationId xmlns:a16="http://schemas.microsoft.com/office/drawing/2014/main" id="{E25CD344-3EB6-23AA-0FFB-0DF389CAA6D4}"/>
              </a:ext>
            </a:extLst>
          </p:cNvPr>
          <p:cNvSpPr/>
          <p:nvPr/>
        </p:nvSpPr>
        <p:spPr>
          <a:xfrm>
            <a:off x="4901609" y="3355196"/>
            <a:ext cx="3442882" cy="1363626"/>
          </a:xfrm>
          <a:prstGeom prst="roundRect">
            <a:avLst>
              <a:gd name="adj" fmla="val 8499"/>
            </a:avLst>
          </a:prstGeom>
          <a:solidFill>
            <a:srgbClr val="C9B9D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GB" sz="1800">
                <a:solidFill>
                  <a:srgbClr val="3D4258"/>
                </a:solidFill>
                <a:latin typeface="Times New Roman" panose="02020603050405020304" pitchFamily="18" charset="0"/>
                <a:cs typeface="Times New Roman" panose="02020603050405020304" pitchFamily="18" charset="0"/>
              </a:rPr>
              <a:t>Bước 4</a:t>
            </a:r>
          </a:p>
          <a:p>
            <a:pPr>
              <a:lnSpc>
                <a:spcPct val="107000"/>
              </a:lnSpc>
              <a:spcAft>
                <a:spcPts val="800"/>
              </a:spcAft>
            </a:pPr>
            <a:r>
              <a:rPr lang="en-GB" sz="1600">
                <a:solidFill>
                  <a:srgbClr val="3D4258"/>
                </a:solidFill>
                <a:latin typeface="Times New Roman" panose="02020603050405020304" pitchFamily="18" charset="0"/>
                <a:cs typeface="Times New Roman" panose="02020603050405020304" pitchFamily="18" charset="0"/>
              </a:rPr>
              <a:t>Nhóm các ô có giá trị 1 lại với nhau</a:t>
            </a:r>
          </a:p>
        </p:txBody>
      </p:sp>
    </p:spTree>
    <p:extLst>
      <p:ext uri="{BB962C8B-B14F-4D97-AF65-F5344CB8AC3E}">
        <p14:creationId xmlns:p14="http://schemas.microsoft.com/office/powerpoint/2010/main" val="3627134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5D12960-0103-7A53-FDE9-49673C36B470}"/>
              </a:ext>
            </a:extLst>
          </p:cNvPr>
          <p:cNvSpPr/>
          <p:nvPr/>
        </p:nvSpPr>
        <p:spPr>
          <a:xfrm>
            <a:off x="5358810" y="369481"/>
            <a:ext cx="3442882" cy="1363626"/>
          </a:xfrm>
          <a:prstGeom prst="roundRect">
            <a:avLst>
              <a:gd name="adj" fmla="val 8499"/>
            </a:avLst>
          </a:prstGeom>
          <a:solidFill>
            <a:srgbClr val="FCCD9E"/>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GB" sz="1800">
                <a:solidFill>
                  <a:srgbClr val="3D4258"/>
                </a:solidFill>
                <a:latin typeface="Times New Roman" panose="02020603050405020304" pitchFamily="18" charset="0"/>
                <a:cs typeface="Times New Roman" panose="02020603050405020304" pitchFamily="18" charset="0"/>
              </a:rPr>
              <a:t>Bước 5</a:t>
            </a:r>
          </a:p>
          <a:p>
            <a:r>
              <a:rPr lang="en-GB" sz="1600">
                <a:solidFill>
                  <a:srgbClr val="3D4258"/>
                </a:solidFill>
                <a:latin typeface="Times New Roman" panose="02020603050405020304" pitchFamily="18" charset="0"/>
                <a:cs typeface="Times New Roman" panose="02020603050405020304" pitchFamily="18" charset="0"/>
              </a:rPr>
              <a:t>Viết hàm logic sau khi tối ưu hóa</a:t>
            </a:r>
          </a:p>
        </p:txBody>
      </p:sp>
      <p:graphicFrame>
        <p:nvGraphicFramePr>
          <p:cNvPr id="4" name="Table 3">
            <a:extLst>
              <a:ext uri="{FF2B5EF4-FFF2-40B4-BE49-F238E27FC236}">
                <a16:creationId xmlns:a16="http://schemas.microsoft.com/office/drawing/2014/main" id="{9E984481-A177-C6B2-0B46-35FA7E7B0557}"/>
              </a:ext>
            </a:extLst>
          </p:cNvPr>
          <p:cNvGraphicFramePr>
            <a:graphicFrameLocks noGrp="1"/>
          </p:cNvGraphicFramePr>
          <p:nvPr>
            <p:extLst>
              <p:ext uri="{D42A27DB-BD31-4B8C-83A1-F6EECF244321}">
                <p14:modId xmlns:p14="http://schemas.microsoft.com/office/powerpoint/2010/main" val="2463347212"/>
              </p:ext>
            </p:extLst>
          </p:nvPr>
        </p:nvGraphicFramePr>
        <p:xfrm>
          <a:off x="2705692" y="2015490"/>
          <a:ext cx="6096000" cy="1112520"/>
        </p:xfrm>
        <a:graphic>
          <a:graphicData uri="http://schemas.openxmlformats.org/drawingml/2006/table">
            <a:tbl>
              <a:tblPr firstRow="1" bandRow="1">
                <a:tableStyleId>{BC89EF96-8CEA-46FF-86C4-4CE0E7609802}</a:tableStyleId>
              </a:tblPr>
              <a:tblGrid>
                <a:gridCol w="1219200">
                  <a:extLst>
                    <a:ext uri="{9D8B030D-6E8A-4147-A177-3AD203B41FA5}">
                      <a16:colId xmlns:a16="http://schemas.microsoft.com/office/drawing/2014/main" val="3768847303"/>
                    </a:ext>
                  </a:extLst>
                </a:gridCol>
                <a:gridCol w="1219200">
                  <a:extLst>
                    <a:ext uri="{9D8B030D-6E8A-4147-A177-3AD203B41FA5}">
                      <a16:colId xmlns:a16="http://schemas.microsoft.com/office/drawing/2014/main" val="1784711696"/>
                    </a:ext>
                  </a:extLst>
                </a:gridCol>
                <a:gridCol w="1219200">
                  <a:extLst>
                    <a:ext uri="{9D8B030D-6E8A-4147-A177-3AD203B41FA5}">
                      <a16:colId xmlns:a16="http://schemas.microsoft.com/office/drawing/2014/main" val="2484579748"/>
                    </a:ext>
                  </a:extLst>
                </a:gridCol>
                <a:gridCol w="1219200">
                  <a:extLst>
                    <a:ext uri="{9D8B030D-6E8A-4147-A177-3AD203B41FA5}">
                      <a16:colId xmlns:a16="http://schemas.microsoft.com/office/drawing/2014/main" val="3822871054"/>
                    </a:ext>
                  </a:extLst>
                </a:gridCol>
                <a:gridCol w="1219200">
                  <a:extLst>
                    <a:ext uri="{9D8B030D-6E8A-4147-A177-3AD203B41FA5}">
                      <a16:colId xmlns:a16="http://schemas.microsoft.com/office/drawing/2014/main" val="2929124186"/>
                    </a:ext>
                  </a:extLst>
                </a:gridCol>
              </a:tblGrid>
              <a:tr h="370840">
                <a:tc>
                  <a:txBody>
                    <a:bodyPr/>
                    <a:lstStyle/>
                    <a:p>
                      <a:pPr algn="ctr"/>
                      <a:endParaRPr lang="en-GB"/>
                    </a:p>
                  </a:txBody>
                  <a:tcPr anchor="ctr"/>
                </a:tc>
                <a:tc>
                  <a:txBody>
                    <a:bodyPr/>
                    <a:lstStyle/>
                    <a:p>
                      <a:pPr algn="ctr"/>
                      <a:r>
                        <a:rPr lang="en-GB" b="1"/>
                        <a:t>00</a:t>
                      </a:r>
                    </a:p>
                  </a:txBody>
                  <a:tcPr anchor="ctr"/>
                </a:tc>
                <a:tc>
                  <a:txBody>
                    <a:bodyPr/>
                    <a:lstStyle/>
                    <a:p>
                      <a:pPr algn="ctr"/>
                      <a:r>
                        <a:rPr lang="en-GB" b="1"/>
                        <a:t>01</a:t>
                      </a:r>
                    </a:p>
                  </a:txBody>
                  <a:tcPr anchor="ctr"/>
                </a:tc>
                <a:tc>
                  <a:txBody>
                    <a:bodyPr/>
                    <a:lstStyle/>
                    <a:p>
                      <a:pPr algn="ctr"/>
                      <a:r>
                        <a:rPr lang="en-GB" b="1"/>
                        <a:t>11</a:t>
                      </a:r>
                    </a:p>
                  </a:txBody>
                  <a:tcPr anchor="ctr"/>
                </a:tc>
                <a:tc>
                  <a:txBody>
                    <a:bodyPr/>
                    <a:lstStyle/>
                    <a:p>
                      <a:pPr algn="ctr"/>
                      <a:r>
                        <a:rPr lang="en-GB" b="1"/>
                        <a:t>10</a:t>
                      </a:r>
                    </a:p>
                  </a:txBody>
                  <a:tcPr anchor="ctr"/>
                </a:tc>
                <a:extLst>
                  <a:ext uri="{0D108BD9-81ED-4DB2-BD59-A6C34878D82A}">
                    <a16:rowId xmlns:a16="http://schemas.microsoft.com/office/drawing/2014/main" val="601791257"/>
                  </a:ext>
                </a:extLst>
              </a:tr>
              <a:tr h="370840">
                <a:tc>
                  <a:txBody>
                    <a:bodyPr/>
                    <a:lstStyle/>
                    <a:p>
                      <a:pPr algn="ctr"/>
                      <a:r>
                        <a:rPr lang="en-GB" b="1"/>
                        <a:t>0</a:t>
                      </a:r>
                    </a:p>
                  </a:txBody>
                  <a:tcPr anchor="ctr"/>
                </a:tc>
                <a:tc>
                  <a:txBody>
                    <a:bodyPr/>
                    <a:lstStyle/>
                    <a:p>
                      <a:pPr algn="ctr"/>
                      <a:r>
                        <a:rPr lang="en-GB"/>
                        <a:t>0</a:t>
                      </a:r>
                    </a:p>
                  </a:txBody>
                  <a:tcPr anchor="ctr"/>
                </a:tc>
                <a:tc>
                  <a:txBody>
                    <a:bodyPr/>
                    <a:lstStyle/>
                    <a:p>
                      <a:pPr algn="ctr"/>
                      <a:r>
                        <a:rPr lang="en-GB"/>
                        <a:t>0</a:t>
                      </a:r>
                    </a:p>
                  </a:txBody>
                  <a:tcPr anchor="ctr"/>
                </a:tc>
                <a:tc>
                  <a:txBody>
                    <a:bodyPr/>
                    <a:lstStyle/>
                    <a:p>
                      <a:pPr algn="ctr"/>
                      <a:r>
                        <a:rPr lang="en-GB"/>
                        <a:t>1</a:t>
                      </a:r>
                    </a:p>
                  </a:txBody>
                  <a:tcPr anchor="ctr"/>
                </a:tc>
                <a:tc>
                  <a:txBody>
                    <a:bodyPr/>
                    <a:lstStyle/>
                    <a:p>
                      <a:pPr algn="ctr"/>
                      <a:r>
                        <a:rPr lang="en-GB"/>
                        <a:t>0</a:t>
                      </a:r>
                    </a:p>
                  </a:txBody>
                  <a:tcPr anchor="ctr"/>
                </a:tc>
                <a:extLst>
                  <a:ext uri="{0D108BD9-81ED-4DB2-BD59-A6C34878D82A}">
                    <a16:rowId xmlns:a16="http://schemas.microsoft.com/office/drawing/2014/main" val="3928985456"/>
                  </a:ext>
                </a:extLst>
              </a:tr>
              <a:tr h="370840">
                <a:tc>
                  <a:txBody>
                    <a:bodyPr/>
                    <a:lstStyle/>
                    <a:p>
                      <a:pPr algn="ctr"/>
                      <a:r>
                        <a:rPr lang="en-GB" b="1"/>
                        <a:t>1</a:t>
                      </a:r>
                    </a:p>
                  </a:txBody>
                  <a:tcPr anchor="ctr"/>
                </a:tc>
                <a:tc>
                  <a:txBody>
                    <a:bodyPr/>
                    <a:lstStyle/>
                    <a:p>
                      <a:pPr algn="ctr"/>
                      <a:r>
                        <a:rPr lang="en-GB"/>
                        <a:t>1</a:t>
                      </a:r>
                    </a:p>
                  </a:txBody>
                  <a:tcPr anchor="ctr"/>
                </a:tc>
                <a:tc>
                  <a:txBody>
                    <a:bodyPr/>
                    <a:lstStyle/>
                    <a:p>
                      <a:pPr algn="ctr"/>
                      <a:r>
                        <a:rPr lang="en-GB"/>
                        <a:t>1</a:t>
                      </a:r>
                    </a:p>
                  </a:txBody>
                  <a:tcPr anchor="ctr"/>
                </a:tc>
                <a:tc>
                  <a:txBody>
                    <a:bodyPr/>
                    <a:lstStyle/>
                    <a:p>
                      <a:pPr algn="ctr"/>
                      <a:r>
                        <a:rPr lang="en-GB"/>
                        <a:t>1</a:t>
                      </a:r>
                    </a:p>
                  </a:txBody>
                  <a:tcPr anchor="ctr"/>
                </a:tc>
                <a:tc>
                  <a:txBody>
                    <a:bodyPr/>
                    <a:lstStyle/>
                    <a:p>
                      <a:pPr algn="ctr"/>
                      <a:r>
                        <a:rPr lang="en-GB"/>
                        <a:t>1</a:t>
                      </a:r>
                    </a:p>
                  </a:txBody>
                  <a:tcPr anchor="ctr"/>
                </a:tc>
                <a:extLst>
                  <a:ext uri="{0D108BD9-81ED-4DB2-BD59-A6C34878D82A}">
                    <a16:rowId xmlns:a16="http://schemas.microsoft.com/office/drawing/2014/main" val="900609930"/>
                  </a:ext>
                </a:extLst>
              </a:tr>
            </a:tbl>
          </a:graphicData>
        </a:graphic>
      </p:graphicFrame>
      <p:grpSp>
        <p:nvGrpSpPr>
          <p:cNvPr id="13" name="Group 12">
            <a:extLst>
              <a:ext uri="{FF2B5EF4-FFF2-40B4-BE49-F238E27FC236}">
                <a16:creationId xmlns:a16="http://schemas.microsoft.com/office/drawing/2014/main" id="{8175561C-1E75-1DC7-CE1D-8EE98E2F93B6}"/>
              </a:ext>
            </a:extLst>
          </p:cNvPr>
          <p:cNvGrpSpPr/>
          <p:nvPr/>
        </p:nvGrpSpPr>
        <p:grpSpPr>
          <a:xfrm>
            <a:off x="2705692" y="1977183"/>
            <a:ext cx="1249360" cy="416658"/>
            <a:chOff x="984251" y="2125206"/>
            <a:chExt cx="1249360" cy="416658"/>
          </a:xfrm>
        </p:grpSpPr>
        <p:cxnSp>
          <p:nvCxnSpPr>
            <p:cNvPr id="6" name="Straight Connector 5">
              <a:extLst>
                <a:ext uri="{FF2B5EF4-FFF2-40B4-BE49-F238E27FC236}">
                  <a16:creationId xmlns:a16="http://schemas.microsoft.com/office/drawing/2014/main" id="{50DBBEAD-34DA-BD03-A99A-A44FA92B2A42}"/>
                </a:ext>
              </a:extLst>
            </p:cNvPr>
            <p:cNvCxnSpPr>
              <a:cxnSpLocks/>
            </p:cNvCxnSpPr>
            <p:nvPr/>
          </p:nvCxnSpPr>
          <p:spPr>
            <a:xfrm flipH="1" flipV="1">
              <a:off x="984251" y="2145266"/>
              <a:ext cx="1216024" cy="355047"/>
            </a:xfrm>
            <a:prstGeom prst="line">
              <a:avLst/>
            </a:prstGeom>
            <a:ln>
              <a:solidFill>
                <a:srgbClr val="C8EEDD"/>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C7690D8-E782-9A5F-47AD-81B8F9CCEF63}"/>
                </a:ext>
              </a:extLst>
            </p:cNvPr>
            <p:cNvSpPr txBox="1"/>
            <p:nvPr/>
          </p:nvSpPr>
          <p:spPr>
            <a:xfrm>
              <a:off x="1762125" y="2125206"/>
              <a:ext cx="471486" cy="307777"/>
            </a:xfrm>
            <a:prstGeom prst="rect">
              <a:avLst/>
            </a:prstGeom>
            <a:noFill/>
          </p:spPr>
          <p:txBody>
            <a:bodyPr wrap="square" rtlCol="0">
              <a:spAutoFit/>
            </a:bodyPr>
            <a:lstStyle/>
            <a:p>
              <a:pPr algn="ctr"/>
              <a:r>
                <a:rPr lang="en-GB"/>
                <a:t>AB</a:t>
              </a:r>
            </a:p>
          </p:txBody>
        </p:sp>
        <p:sp>
          <p:nvSpPr>
            <p:cNvPr id="12" name="TextBox 11">
              <a:extLst>
                <a:ext uri="{FF2B5EF4-FFF2-40B4-BE49-F238E27FC236}">
                  <a16:creationId xmlns:a16="http://schemas.microsoft.com/office/drawing/2014/main" id="{50AE5BF8-A7D7-5F2C-99EE-93AAF17C8C8C}"/>
                </a:ext>
              </a:extLst>
            </p:cNvPr>
            <p:cNvSpPr txBox="1"/>
            <p:nvPr/>
          </p:nvSpPr>
          <p:spPr>
            <a:xfrm>
              <a:off x="984251" y="2234087"/>
              <a:ext cx="471486" cy="307777"/>
            </a:xfrm>
            <a:prstGeom prst="rect">
              <a:avLst/>
            </a:prstGeom>
            <a:noFill/>
          </p:spPr>
          <p:txBody>
            <a:bodyPr wrap="square" rtlCol="0">
              <a:spAutoFit/>
            </a:bodyPr>
            <a:lstStyle/>
            <a:p>
              <a:pPr algn="ctr"/>
              <a:r>
                <a:rPr lang="en-GB"/>
                <a:t>C</a:t>
              </a:r>
            </a:p>
          </p:txBody>
        </p:sp>
      </p:grpSp>
      <p:graphicFrame>
        <p:nvGraphicFramePr>
          <p:cNvPr id="14" name="Table 13">
            <a:extLst>
              <a:ext uri="{FF2B5EF4-FFF2-40B4-BE49-F238E27FC236}">
                <a16:creationId xmlns:a16="http://schemas.microsoft.com/office/drawing/2014/main" id="{620C86B6-B994-DA55-13EC-B8C2B940D0C3}"/>
              </a:ext>
            </a:extLst>
          </p:cNvPr>
          <p:cNvGraphicFramePr>
            <a:graphicFrameLocks noGrp="1"/>
          </p:cNvGraphicFramePr>
          <p:nvPr>
            <p:extLst>
              <p:ext uri="{D42A27DB-BD31-4B8C-83A1-F6EECF244321}">
                <p14:modId xmlns:p14="http://schemas.microsoft.com/office/powerpoint/2010/main" val="189918440"/>
              </p:ext>
            </p:extLst>
          </p:nvPr>
        </p:nvGraphicFramePr>
        <p:xfrm>
          <a:off x="342308" y="1163401"/>
          <a:ext cx="1793004" cy="2460879"/>
        </p:xfrm>
        <a:graphic>
          <a:graphicData uri="http://schemas.openxmlformats.org/drawingml/2006/table">
            <a:tbl>
              <a:tblPr firstRow="1" firstCol="1" bandRow="1">
                <a:tableStyleId>{1CBBA77C-DB6C-4E68-9C8D-0BC9E4EDBF99}</a:tableStyleId>
              </a:tblPr>
              <a:tblGrid>
                <a:gridCol w="448251">
                  <a:extLst>
                    <a:ext uri="{9D8B030D-6E8A-4147-A177-3AD203B41FA5}">
                      <a16:colId xmlns:a16="http://schemas.microsoft.com/office/drawing/2014/main" val="3181454964"/>
                    </a:ext>
                  </a:extLst>
                </a:gridCol>
                <a:gridCol w="448251">
                  <a:extLst>
                    <a:ext uri="{9D8B030D-6E8A-4147-A177-3AD203B41FA5}">
                      <a16:colId xmlns:a16="http://schemas.microsoft.com/office/drawing/2014/main" val="3482458161"/>
                    </a:ext>
                  </a:extLst>
                </a:gridCol>
                <a:gridCol w="448251">
                  <a:extLst>
                    <a:ext uri="{9D8B030D-6E8A-4147-A177-3AD203B41FA5}">
                      <a16:colId xmlns:a16="http://schemas.microsoft.com/office/drawing/2014/main" val="360016924"/>
                    </a:ext>
                  </a:extLst>
                </a:gridCol>
                <a:gridCol w="448251">
                  <a:extLst>
                    <a:ext uri="{9D8B030D-6E8A-4147-A177-3AD203B41FA5}">
                      <a16:colId xmlns:a16="http://schemas.microsoft.com/office/drawing/2014/main" val="1792032732"/>
                    </a:ext>
                  </a:extLst>
                </a:gridCol>
              </a:tblGrid>
              <a:tr h="270167">
                <a:tc>
                  <a:txBody>
                    <a:bodyPr/>
                    <a:lstStyle/>
                    <a:p>
                      <a:pPr algn="ctr">
                        <a:lnSpc>
                          <a:spcPct val="107000"/>
                        </a:lnSpc>
                        <a:spcAft>
                          <a:spcPts val="800"/>
                        </a:spcAft>
                      </a:pPr>
                      <a:r>
                        <a:rPr lang="en-GB" sz="1800" kern="100">
                          <a:effectLst/>
                        </a:rPr>
                        <a:t>A</a:t>
                      </a:r>
                      <a:endParaRPr lang="en-GB"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93820" marR="93820" marT="0" marB="0" anchor="ctr"/>
                </a:tc>
                <a:tc>
                  <a:txBody>
                    <a:bodyPr/>
                    <a:lstStyle/>
                    <a:p>
                      <a:pPr algn="ctr">
                        <a:lnSpc>
                          <a:spcPct val="107000"/>
                        </a:lnSpc>
                        <a:spcAft>
                          <a:spcPts val="800"/>
                        </a:spcAft>
                      </a:pPr>
                      <a:r>
                        <a:rPr lang="en-GB" sz="1800" kern="100">
                          <a:effectLst/>
                        </a:rPr>
                        <a:t>B</a:t>
                      </a:r>
                      <a:endParaRPr lang="en-GB"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93820" marR="93820" marT="0" marB="0" anchor="ctr"/>
                </a:tc>
                <a:tc>
                  <a:txBody>
                    <a:bodyPr/>
                    <a:lstStyle/>
                    <a:p>
                      <a:pPr algn="ctr">
                        <a:lnSpc>
                          <a:spcPct val="107000"/>
                        </a:lnSpc>
                        <a:spcAft>
                          <a:spcPts val="800"/>
                        </a:spcAft>
                      </a:pPr>
                      <a:r>
                        <a:rPr lang="en-GB" sz="1800" kern="100">
                          <a:effectLst/>
                        </a:rPr>
                        <a:t>C</a:t>
                      </a:r>
                      <a:endParaRPr lang="en-GB"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93820" marR="93820" marT="0" marB="0" anchor="ctr"/>
                </a:tc>
                <a:tc>
                  <a:txBody>
                    <a:bodyPr/>
                    <a:lstStyle/>
                    <a:p>
                      <a:pPr algn="ctr">
                        <a:lnSpc>
                          <a:spcPct val="107000"/>
                        </a:lnSpc>
                        <a:spcAft>
                          <a:spcPts val="800"/>
                        </a:spcAft>
                      </a:pPr>
                      <a:r>
                        <a:rPr lang="en-GB" sz="1800" kern="100">
                          <a:effectLst/>
                        </a:rPr>
                        <a:t>Y</a:t>
                      </a:r>
                      <a:endParaRPr lang="en-GB"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93820" marR="93820" marT="0" marB="0" anchor="ctr"/>
                </a:tc>
                <a:extLst>
                  <a:ext uri="{0D108BD9-81ED-4DB2-BD59-A6C34878D82A}">
                    <a16:rowId xmlns:a16="http://schemas.microsoft.com/office/drawing/2014/main" val="2486200600"/>
                  </a:ext>
                </a:extLst>
              </a:tr>
              <a:tr h="270167">
                <a:tc>
                  <a:txBody>
                    <a:bodyPr/>
                    <a:lstStyle/>
                    <a:p>
                      <a:pPr algn="ctr">
                        <a:lnSpc>
                          <a:spcPct val="107000"/>
                        </a:lnSpc>
                        <a:spcAft>
                          <a:spcPts val="800"/>
                        </a:spcAft>
                      </a:pPr>
                      <a:r>
                        <a:rPr lang="en-GB" sz="1800" kern="100">
                          <a:effectLst/>
                        </a:rPr>
                        <a:t>1</a:t>
                      </a:r>
                      <a:endParaRPr lang="en-GB"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93820" marR="93820" marT="0" marB="0" anchor="ctr"/>
                </a:tc>
                <a:tc>
                  <a:txBody>
                    <a:bodyPr/>
                    <a:lstStyle/>
                    <a:p>
                      <a:pPr algn="ctr">
                        <a:lnSpc>
                          <a:spcPct val="107000"/>
                        </a:lnSpc>
                        <a:spcAft>
                          <a:spcPts val="800"/>
                        </a:spcAft>
                      </a:pPr>
                      <a:r>
                        <a:rPr lang="en-GB" sz="1800" kern="100">
                          <a:effectLst/>
                        </a:rPr>
                        <a:t>1</a:t>
                      </a:r>
                      <a:endParaRPr lang="en-GB"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93820" marR="93820" marT="0" marB="0" anchor="ctr"/>
                </a:tc>
                <a:tc>
                  <a:txBody>
                    <a:bodyPr/>
                    <a:lstStyle/>
                    <a:p>
                      <a:pPr algn="ctr">
                        <a:lnSpc>
                          <a:spcPct val="107000"/>
                        </a:lnSpc>
                        <a:spcAft>
                          <a:spcPts val="800"/>
                        </a:spcAft>
                      </a:pPr>
                      <a:r>
                        <a:rPr lang="en-GB" sz="1800" kern="100">
                          <a:effectLst/>
                        </a:rPr>
                        <a:t>1</a:t>
                      </a:r>
                      <a:endParaRPr lang="en-GB"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93820" marR="93820" marT="0" marB="0" anchor="ctr"/>
                </a:tc>
                <a:tc>
                  <a:txBody>
                    <a:bodyPr/>
                    <a:lstStyle/>
                    <a:p>
                      <a:pPr algn="ctr">
                        <a:lnSpc>
                          <a:spcPct val="107000"/>
                        </a:lnSpc>
                        <a:spcAft>
                          <a:spcPts val="800"/>
                        </a:spcAft>
                      </a:pPr>
                      <a:r>
                        <a:rPr lang="en-GB" sz="1800" kern="100">
                          <a:effectLst/>
                        </a:rPr>
                        <a:t>1</a:t>
                      </a:r>
                      <a:endParaRPr lang="en-GB"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93820" marR="93820" marT="0" marB="0" anchor="ctr"/>
                </a:tc>
                <a:extLst>
                  <a:ext uri="{0D108BD9-81ED-4DB2-BD59-A6C34878D82A}">
                    <a16:rowId xmlns:a16="http://schemas.microsoft.com/office/drawing/2014/main" val="541756081"/>
                  </a:ext>
                </a:extLst>
              </a:tr>
              <a:tr h="270167">
                <a:tc>
                  <a:txBody>
                    <a:bodyPr/>
                    <a:lstStyle/>
                    <a:p>
                      <a:pPr algn="ctr">
                        <a:lnSpc>
                          <a:spcPct val="107000"/>
                        </a:lnSpc>
                        <a:spcAft>
                          <a:spcPts val="800"/>
                        </a:spcAft>
                      </a:pPr>
                      <a:r>
                        <a:rPr lang="en-GB" sz="1800" kern="100">
                          <a:effectLst/>
                        </a:rPr>
                        <a:t>1</a:t>
                      </a:r>
                      <a:endParaRPr lang="en-GB"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93820" marR="93820" marT="0" marB="0" anchor="ctr"/>
                </a:tc>
                <a:tc>
                  <a:txBody>
                    <a:bodyPr/>
                    <a:lstStyle/>
                    <a:p>
                      <a:pPr algn="ctr">
                        <a:lnSpc>
                          <a:spcPct val="107000"/>
                        </a:lnSpc>
                        <a:spcAft>
                          <a:spcPts val="800"/>
                        </a:spcAft>
                      </a:pPr>
                      <a:r>
                        <a:rPr lang="en-GB" sz="1800" kern="100">
                          <a:effectLst/>
                        </a:rPr>
                        <a:t>1</a:t>
                      </a:r>
                      <a:endParaRPr lang="en-GB"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93820" marR="93820" marT="0" marB="0" anchor="ctr"/>
                </a:tc>
                <a:tc>
                  <a:txBody>
                    <a:bodyPr/>
                    <a:lstStyle/>
                    <a:p>
                      <a:pPr algn="ctr">
                        <a:lnSpc>
                          <a:spcPct val="107000"/>
                        </a:lnSpc>
                        <a:spcAft>
                          <a:spcPts val="800"/>
                        </a:spcAft>
                      </a:pPr>
                      <a:r>
                        <a:rPr lang="en-GB" sz="1800" kern="100">
                          <a:effectLst/>
                        </a:rPr>
                        <a:t>0</a:t>
                      </a:r>
                      <a:endParaRPr lang="en-GB"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93820" marR="93820" marT="0" marB="0" anchor="ctr"/>
                </a:tc>
                <a:tc>
                  <a:txBody>
                    <a:bodyPr/>
                    <a:lstStyle/>
                    <a:p>
                      <a:pPr algn="ctr">
                        <a:lnSpc>
                          <a:spcPct val="107000"/>
                        </a:lnSpc>
                        <a:spcAft>
                          <a:spcPts val="800"/>
                        </a:spcAft>
                      </a:pPr>
                      <a:r>
                        <a:rPr lang="en-GB" sz="1800" kern="100">
                          <a:effectLst/>
                        </a:rPr>
                        <a:t>1</a:t>
                      </a:r>
                      <a:endParaRPr lang="en-GB"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93820" marR="93820" marT="0" marB="0" anchor="ctr"/>
                </a:tc>
                <a:extLst>
                  <a:ext uri="{0D108BD9-81ED-4DB2-BD59-A6C34878D82A}">
                    <a16:rowId xmlns:a16="http://schemas.microsoft.com/office/drawing/2014/main" val="2428392248"/>
                  </a:ext>
                </a:extLst>
              </a:tr>
              <a:tr h="270167">
                <a:tc>
                  <a:txBody>
                    <a:bodyPr/>
                    <a:lstStyle/>
                    <a:p>
                      <a:pPr algn="ctr">
                        <a:lnSpc>
                          <a:spcPct val="107000"/>
                        </a:lnSpc>
                        <a:spcAft>
                          <a:spcPts val="800"/>
                        </a:spcAft>
                      </a:pPr>
                      <a:r>
                        <a:rPr lang="en-GB" sz="1800" kern="100">
                          <a:effectLst/>
                        </a:rPr>
                        <a:t>1</a:t>
                      </a:r>
                      <a:endParaRPr lang="en-GB"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93820" marR="93820" marT="0" marB="0" anchor="ctr"/>
                </a:tc>
                <a:tc>
                  <a:txBody>
                    <a:bodyPr/>
                    <a:lstStyle/>
                    <a:p>
                      <a:pPr algn="ctr">
                        <a:lnSpc>
                          <a:spcPct val="107000"/>
                        </a:lnSpc>
                        <a:spcAft>
                          <a:spcPts val="800"/>
                        </a:spcAft>
                      </a:pPr>
                      <a:r>
                        <a:rPr lang="en-GB" sz="1800" kern="100">
                          <a:effectLst/>
                        </a:rPr>
                        <a:t>0</a:t>
                      </a:r>
                      <a:endParaRPr lang="en-GB"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93820" marR="93820" marT="0" marB="0" anchor="ctr"/>
                </a:tc>
                <a:tc>
                  <a:txBody>
                    <a:bodyPr/>
                    <a:lstStyle/>
                    <a:p>
                      <a:pPr algn="ctr">
                        <a:lnSpc>
                          <a:spcPct val="107000"/>
                        </a:lnSpc>
                        <a:spcAft>
                          <a:spcPts val="800"/>
                        </a:spcAft>
                      </a:pPr>
                      <a:r>
                        <a:rPr lang="en-GB" sz="1800" kern="100">
                          <a:effectLst/>
                        </a:rPr>
                        <a:t>1</a:t>
                      </a:r>
                      <a:endParaRPr lang="en-GB"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93820" marR="93820" marT="0" marB="0" anchor="ctr"/>
                </a:tc>
                <a:tc>
                  <a:txBody>
                    <a:bodyPr/>
                    <a:lstStyle/>
                    <a:p>
                      <a:pPr algn="ctr">
                        <a:lnSpc>
                          <a:spcPct val="107000"/>
                        </a:lnSpc>
                        <a:spcAft>
                          <a:spcPts val="800"/>
                        </a:spcAft>
                      </a:pPr>
                      <a:r>
                        <a:rPr lang="en-GB" sz="1800" kern="100">
                          <a:effectLst/>
                        </a:rPr>
                        <a:t>1</a:t>
                      </a:r>
                      <a:endParaRPr lang="en-GB"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93820" marR="93820" marT="0" marB="0" anchor="ctr"/>
                </a:tc>
                <a:extLst>
                  <a:ext uri="{0D108BD9-81ED-4DB2-BD59-A6C34878D82A}">
                    <a16:rowId xmlns:a16="http://schemas.microsoft.com/office/drawing/2014/main" val="280070689"/>
                  </a:ext>
                </a:extLst>
              </a:tr>
              <a:tr h="270167">
                <a:tc>
                  <a:txBody>
                    <a:bodyPr/>
                    <a:lstStyle/>
                    <a:p>
                      <a:pPr algn="ctr">
                        <a:lnSpc>
                          <a:spcPct val="107000"/>
                        </a:lnSpc>
                        <a:spcAft>
                          <a:spcPts val="800"/>
                        </a:spcAft>
                      </a:pPr>
                      <a:r>
                        <a:rPr lang="en-GB" sz="1800" kern="100">
                          <a:effectLst/>
                        </a:rPr>
                        <a:t>1</a:t>
                      </a:r>
                      <a:endParaRPr lang="en-GB"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93820" marR="93820" marT="0" marB="0" anchor="ctr"/>
                </a:tc>
                <a:tc>
                  <a:txBody>
                    <a:bodyPr/>
                    <a:lstStyle/>
                    <a:p>
                      <a:pPr algn="ctr">
                        <a:lnSpc>
                          <a:spcPct val="107000"/>
                        </a:lnSpc>
                        <a:spcAft>
                          <a:spcPts val="800"/>
                        </a:spcAft>
                      </a:pPr>
                      <a:r>
                        <a:rPr lang="en-GB" sz="1800" kern="100">
                          <a:effectLst/>
                        </a:rPr>
                        <a:t>0</a:t>
                      </a:r>
                      <a:endParaRPr lang="en-GB"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93820" marR="93820" marT="0" marB="0" anchor="ctr"/>
                </a:tc>
                <a:tc>
                  <a:txBody>
                    <a:bodyPr/>
                    <a:lstStyle/>
                    <a:p>
                      <a:pPr algn="ctr">
                        <a:lnSpc>
                          <a:spcPct val="107000"/>
                        </a:lnSpc>
                        <a:spcAft>
                          <a:spcPts val="800"/>
                        </a:spcAft>
                      </a:pPr>
                      <a:r>
                        <a:rPr lang="en-GB" sz="1800" kern="100">
                          <a:effectLst/>
                        </a:rPr>
                        <a:t>0</a:t>
                      </a:r>
                      <a:endParaRPr lang="en-GB"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93820" marR="93820" marT="0" marB="0" anchor="ctr"/>
                </a:tc>
                <a:tc>
                  <a:txBody>
                    <a:bodyPr/>
                    <a:lstStyle/>
                    <a:p>
                      <a:pPr algn="ctr">
                        <a:lnSpc>
                          <a:spcPct val="107000"/>
                        </a:lnSpc>
                        <a:spcAft>
                          <a:spcPts val="800"/>
                        </a:spcAft>
                      </a:pPr>
                      <a:r>
                        <a:rPr lang="en-GB" sz="1800" kern="100">
                          <a:effectLst/>
                        </a:rPr>
                        <a:t>0</a:t>
                      </a:r>
                      <a:endParaRPr lang="en-GB"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93820" marR="93820" marT="0" marB="0" anchor="ctr"/>
                </a:tc>
                <a:extLst>
                  <a:ext uri="{0D108BD9-81ED-4DB2-BD59-A6C34878D82A}">
                    <a16:rowId xmlns:a16="http://schemas.microsoft.com/office/drawing/2014/main" val="540036804"/>
                  </a:ext>
                </a:extLst>
              </a:tr>
              <a:tr h="270167">
                <a:tc>
                  <a:txBody>
                    <a:bodyPr/>
                    <a:lstStyle/>
                    <a:p>
                      <a:pPr algn="ctr">
                        <a:lnSpc>
                          <a:spcPct val="107000"/>
                        </a:lnSpc>
                        <a:spcAft>
                          <a:spcPts val="800"/>
                        </a:spcAft>
                      </a:pPr>
                      <a:r>
                        <a:rPr lang="en-GB" sz="1800" kern="100">
                          <a:effectLst/>
                        </a:rPr>
                        <a:t>0</a:t>
                      </a:r>
                      <a:endParaRPr lang="en-GB"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93820" marR="93820" marT="0" marB="0" anchor="ctr"/>
                </a:tc>
                <a:tc>
                  <a:txBody>
                    <a:bodyPr/>
                    <a:lstStyle/>
                    <a:p>
                      <a:pPr algn="ctr">
                        <a:lnSpc>
                          <a:spcPct val="107000"/>
                        </a:lnSpc>
                        <a:spcAft>
                          <a:spcPts val="800"/>
                        </a:spcAft>
                      </a:pPr>
                      <a:r>
                        <a:rPr lang="en-GB" sz="1800" kern="100">
                          <a:effectLst/>
                        </a:rPr>
                        <a:t>1</a:t>
                      </a:r>
                      <a:endParaRPr lang="en-GB"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93820" marR="93820" marT="0" marB="0" anchor="ctr"/>
                </a:tc>
                <a:tc>
                  <a:txBody>
                    <a:bodyPr/>
                    <a:lstStyle/>
                    <a:p>
                      <a:pPr algn="ctr">
                        <a:lnSpc>
                          <a:spcPct val="107000"/>
                        </a:lnSpc>
                        <a:spcAft>
                          <a:spcPts val="800"/>
                        </a:spcAft>
                      </a:pPr>
                      <a:r>
                        <a:rPr lang="en-GB" sz="1800" kern="100">
                          <a:effectLst/>
                        </a:rPr>
                        <a:t>1</a:t>
                      </a:r>
                      <a:endParaRPr lang="en-GB"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93820" marR="93820" marT="0" marB="0" anchor="ctr"/>
                </a:tc>
                <a:tc>
                  <a:txBody>
                    <a:bodyPr/>
                    <a:lstStyle/>
                    <a:p>
                      <a:pPr algn="ctr">
                        <a:lnSpc>
                          <a:spcPct val="107000"/>
                        </a:lnSpc>
                        <a:spcAft>
                          <a:spcPts val="800"/>
                        </a:spcAft>
                      </a:pPr>
                      <a:r>
                        <a:rPr lang="en-GB" sz="1800" kern="100">
                          <a:effectLst/>
                        </a:rPr>
                        <a:t>1</a:t>
                      </a:r>
                      <a:endParaRPr lang="en-GB"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93820" marR="93820" marT="0" marB="0" anchor="ctr"/>
                </a:tc>
                <a:extLst>
                  <a:ext uri="{0D108BD9-81ED-4DB2-BD59-A6C34878D82A}">
                    <a16:rowId xmlns:a16="http://schemas.microsoft.com/office/drawing/2014/main" val="2564982501"/>
                  </a:ext>
                </a:extLst>
              </a:tr>
              <a:tr h="270167">
                <a:tc>
                  <a:txBody>
                    <a:bodyPr/>
                    <a:lstStyle/>
                    <a:p>
                      <a:pPr algn="ctr">
                        <a:lnSpc>
                          <a:spcPct val="107000"/>
                        </a:lnSpc>
                        <a:spcAft>
                          <a:spcPts val="800"/>
                        </a:spcAft>
                      </a:pPr>
                      <a:r>
                        <a:rPr lang="en-GB" sz="1800" kern="100">
                          <a:effectLst/>
                        </a:rPr>
                        <a:t>0</a:t>
                      </a:r>
                      <a:endParaRPr lang="en-GB"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93820" marR="93820" marT="0" marB="0" anchor="ctr"/>
                </a:tc>
                <a:tc>
                  <a:txBody>
                    <a:bodyPr/>
                    <a:lstStyle/>
                    <a:p>
                      <a:pPr algn="ctr">
                        <a:lnSpc>
                          <a:spcPct val="107000"/>
                        </a:lnSpc>
                        <a:spcAft>
                          <a:spcPts val="800"/>
                        </a:spcAft>
                      </a:pPr>
                      <a:r>
                        <a:rPr lang="en-GB" sz="1800" kern="100">
                          <a:effectLst/>
                        </a:rPr>
                        <a:t>1</a:t>
                      </a:r>
                      <a:endParaRPr lang="en-GB"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93820" marR="93820" marT="0" marB="0" anchor="ctr"/>
                </a:tc>
                <a:tc>
                  <a:txBody>
                    <a:bodyPr/>
                    <a:lstStyle/>
                    <a:p>
                      <a:pPr algn="ctr">
                        <a:lnSpc>
                          <a:spcPct val="107000"/>
                        </a:lnSpc>
                        <a:spcAft>
                          <a:spcPts val="800"/>
                        </a:spcAft>
                      </a:pPr>
                      <a:r>
                        <a:rPr lang="en-GB" sz="1800" kern="100">
                          <a:effectLst/>
                        </a:rPr>
                        <a:t>0</a:t>
                      </a:r>
                      <a:endParaRPr lang="en-GB"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93820" marR="93820" marT="0" marB="0" anchor="ctr"/>
                </a:tc>
                <a:tc>
                  <a:txBody>
                    <a:bodyPr/>
                    <a:lstStyle/>
                    <a:p>
                      <a:pPr algn="ctr">
                        <a:lnSpc>
                          <a:spcPct val="107000"/>
                        </a:lnSpc>
                        <a:spcAft>
                          <a:spcPts val="800"/>
                        </a:spcAft>
                      </a:pPr>
                      <a:r>
                        <a:rPr lang="en-GB" sz="1800" kern="100">
                          <a:effectLst/>
                        </a:rPr>
                        <a:t>0</a:t>
                      </a:r>
                      <a:endParaRPr lang="en-GB"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93820" marR="93820" marT="0" marB="0" anchor="ctr"/>
                </a:tc>
                <a:extLst>
                  <a:ext uri="{0D108BD9-81ED-4DB2-BD59-A6C34878D82A}">
                    <a16:rowId xmlns:a16="http://schemas.microsoft.com/office/drawing/2014/main" val="2755583666"/>
                  </a:ext>
                </a:extLst>
              </a:tr>
              <a:tr h="270167">
                <a:tc>
                  <a:txBody>
                    <a:bodyPr/>
                    <a:lstStyle/>
                    <a:p>
                      <a:pPr algn="ctr">
                        <a:lnSpc>
                          <a:spcPct val="107000"/>
                        </a:lnSpc>
                        <a:spcAft>
                          <a:spcPts val="800"/>
                        </a:spcAft>
                      </a:pPr>
                      <a:r>
                        <a:rPr lang="en-GB" sz="1800" kern="100">
                          <a:effectLst/>
                        </a:rPr>
                        <a:t>0</a:t>
                      </a:r>
                      <a:endParaRPr lang="en-GB"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93820" marR="93820" marT="0" marB="0" anchor="ctr"/>
                </a:tc>
                <a:tc>
                  <a:txBody>
                    <a:bodyPr/>
                    <a:lstStyle/>
                    <a:p>
                      <a:pPr algn="ctr">
                        <a:lnSpc>
                          <a:spcPct val="107000"/>
                        </a:lnSpc>
                        <a:spcAft>
                          <a:spcPts val="800"/>
                        </a:spcAft>
                      </a:pPr>
                      <a:r>
                        <a:rPr lang="en-GB" sz="1800" kern="100">
                          <a:effectLst/>
                        </a:rPr>
                        <a:t>0</a:t>
                      </a:r>
                      <a:endParaRPr lang="en-GB"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93820" marR="93820" marT="0" marB="0" anchor="ctr"/>
                </a:tc>
                <a:tc>
                  <a:txBody>
                    <a:bodyPr/>
                    <a:lstStyle/>
                    <a:p>
                      <a:pPr algn="ctr">
                        <a:lnSpc>
                          <a:spcPct val="107000"/>
                        </a:lnSpc>
                        <a:spcAft>
                          <a:spcPts val="800"/>
                        </a:spcAft>
                      </a:pPr>
                      <a:r>
                        <a:rPr lang="en-GB" sz="1800" kern="100">
                          <a:effectLst/>
                        </a:rPr>
                        <a:t>1</a:t>
                      </a:r>
                      <a:endParaRPr lang="en-GB"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93820" marR="93820" marT="0" marB="0" anchor="ctr"/>
                </a:tc>
                <a:tc>
                  <a:txBody>
                    <a:bodyPr/>
                    <a:lstStyle/>
                    <a:p>
                      <a:pPr algn="ctr">
                        <a:lnSpc>
                          <a:spcPct val="107000"/>
                        </a:lnSpc>
                        <a:spcAft>
                          <a:spcPts val="800"/>
                        </a:spcAft>
                      </a:pPr>
                      <a:r>
                        <a:rPr lang="en-GB" sz="1800" kern="100">
                          <a:effectLst/>
                        </a:rPr>
                        <a:t>1</a:t>
                      </a:r>
                      <a:endParaRPr lang="en-GB"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93820" marR="93820" marT="0" marB="0" anchor="ctr"/>
                </a:tc>
                <a:extLst>
                  <a:ext uri="{0D108BD9-81ED-4DB2-BD59-A6C34878D82A}">
                    <a16:rowId xmlns:a16="http://schemas.microsoft.com/office/drawing/2014/main" val="1149051109"/>
                  </a:ext>
                </a:extLst>
              </a:tr>
              <a:tr h="270167">
                <a:tc>
                  <a:txBody>
                    <a:bodyPr/>
                    <a:lstStyle/>
                    <a:p>
                      <a:pPr algn="ctr">
                        <a:lnSpc>
                          <a:spcPct val="107000"/>
                        </a:lnSpc>
                        <a:spcAft>
                          <a:spcPts val="800"/>
                        </a:spcAft>
                      </a:pPr>
                      <a:r>
                        <a:rPr lang="en-GB" sz="1800" kern="100">
                          <a:effectLst/>
                        </a:rPr>
                        <a:t>0</a:t>
                      </a:r>
                      <a:endParaRPr lang="en-GB"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93820" marR="93820" marT="0" marB="0" anchor="ctr"/>
                </a:tc>
                <a:tc>
                  <a:txBody>
                    <a:bodyPr/>
                    <a:lstStyle/>
                    <a:p>
                      <a:pPr algn="ctr">
                        <a:lnSpc>
                          <a:spcPct val="107000"/>
                        </a:lnSpc>
                        <a:spcAft>
                          <a:spcPts val="800"/>
                        </a:spcAft>
                      </a:pPr>
                      <a:r>
                        <a:rPr lang="en-GB" sz="1800" kern="100">
                          <a:effectLst/>
                        </a:rPr>
                        <a:t>0</a:t>
                      </a:r>
                      <a:endParaRPr lang="en-GB"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93820" marR="93820" marT="0" marB="0" anchor="ctr"/>
                </a:tc>
                <a:tc>
                  <a:txBody>
                    <a:bodyPr/>
                    <a:lstStyle/>
                    <a:p>
                      <a:pPr algn="ctr">
                        <a:lnSpc>
                          <a:spcPct val="107000"/>
                        </a:lnSpc>
                        <a:spcAft>
                          <a:spcPts val="800"/>
                        </a:spcAft>
                      </a:pPr>
                      <a:r>
                        <a:rPr lang="en-GB" sz="1800" kern="100">
                          <a:effectLst/>
                        </a:rPr>
                        <a:t>0</a:t>
                      </a:r>
                      <a:endParaRPr lang="en-GB"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93820" marR="93820" marT="0" marB="0" anchor="ctr"/>
                </a:tc>
                <a:tc>
                  <a:txBody>
                    <a:bodyPr/>
                    <a:lstStyle/>
                    <a:p>
                      <a:pPr algn="ctr">
                        <a:lnSpc>
                          <a:spcPct val="107000"/>
                        </a:lnSpc>
                        <a:spcAft>
                          <a:spcPts val="800"/>
                        </a:spcAft>
                      </a:pPr>
                      <a:r>
                        <a:rPr lang="en-GB" sz="1800" kern="100">
                          <a:effectLst/>
                        </a:rPr>
                        <a:t>0</a:t>
                      </a:r>
                      <a:endParaRPr lang="en-GB"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93820" marR="93820" marT="0" marB="0" anchor="ctr"/>
                </a:tc>
                <a:extLst>
                  <a:ext uri="{0D108BD9-81ED-4DB2-BD59-A6C34878D82A}">
                    <a16:rowId xmlns:a16="http://schemas.microsoft.com/office/drawing/2014/main" val="2758105589"/>
                  </a:ext>
                </a:extLst>
              </a:tr>
            </a:tbl>
          </a:graphicData>
        </a:graphic>
      </p:graphicFrame>
      <p:sp>
        <p:nvSpPr>
          <p:cNvPr id="15" name="TextBox 14">
            <a:extLst>
              <a:ext uri="{FF2B5EF4-FFF2-40B4-BE49-F238E27FC236}">
                <a16:creationId xmlns:a16="http://schemas.microsoft.com/office/drawing/2014/main" id="{22F895A1-45C5-C659-AB3E-33C74B800888}"/>
              </a:ext>
            </a:extLst>
          </p:cNvPr>
          <p:cNvSpPr txBox="1"/>
          <p:nvPr/>
        </p:nvSpPr>
        <p:spPr>
          <a:xfrm>
            <a:off x="2222203" y="3410393"/>
            <a:ext cx="5273749" cy="1200329"/>
          </a:xfrm>
          <a:prstGeom prst="rect">
            <a:avLst/>
          </a:prstGeom>
          <a:noFill/>
        </p:spPr>
        <p:txBody>
          <a:bodyPr wrap="square" rtlCol="0">
            <a:spAutoFit/>
          </a:bodyPr>
          <a:lstStyle/>
          <a:p>
            <a:r>
              <a:rPr lang="en-GB" sz="1800">
                <a:latin typeface="Times New Roman" panose="02020603050405020304" pitchFamily="18" charset="0"/>
                <a:cs typeface="Times New Roman" panose="02020603050405020304" pitchFamily="18" charset="0"/>
              </a:rPr>
              <a:t>Vùng khoanh phải theo qui tắc:</a:t>
            </a:r>
          </a:p>
          <a:p>
            <a:pPr marL="285750" indent="-285750">
              <a:buFont typeface="Arial" panose="020B0604020202020204" pitchFamily="34" charset="0"/>
              <a:buChar char="•"/>
            </a:pPr>
            <a:r>
              <a:rPr lang="en-GB" sz="1800">
                <a:latin typeface="Times New Roman" panose="02020603050405020304" pitchFamily="18" charset="0"/>
                <a:cs typeface="Times New Roman" panose="02020603050405020304" pitchFamily="18" charset="0"/>
              </a:rPr>
              <a:t>2</a:t>
            </a:r>
            <a:r>
              <a:rPr lang="en-GB" sz="1800" baseline="30000">
                <a:latin typeface="Times New Roman" panose="02020603050405020304" pitchFamily="18" charset="0"/>
                <a:cs typeface="Times New Roman" panose="02020603050405020304" pitchFamily="18" charset="0"/>
              </a:rPr>
              <a:t>n</a:t>
            </a:r>
          </a:p>
          <a:p>
            <a:pPr marL="285750" indent="-285750">
              <a:buFont typeface="Arial" panose="020B0604020202020204" pitchFamily="34" charset="0"/>
              <a:buChar char="•"/>
            </a:pPr>
            <a:r>
              <a:rPr lang="en-GB" sz="1800">
                <a:latin typeface="Times New Roman" panose="02020603050405020304" pitchFamily="18" charset="0"/>
                <a:cs typeface="Times New Roman" panose="02020603050405020304" pitchFamily="18" charset="0"/>
              </a:rPr>
              <a:t>Hình vuông hoặc là hình chữ nhật</a:t>
            </a:r>
          </a:p>
          <a:p>
            <a:pPr marL="285750" indent="-285750">
              <a:buFont typeface="Arial" panose="020B0604020202020204" pitchFamily="34" charset="0"/>
              <a:buChar char="•"/>
            </a:pPr>
            <a:r>
              <a:rPr lang="en-GB" sz="1800">
                <a:latin typeface="Times New Roman" panose="02020603050405020304" pitchFamily="18" charset="0"/>
                <a:cs typeface="Times New Roman" panose="02020603050405020304" pitchFamily="18" charset="0"/>
              </a:rPr>
              <a:t>Chọn vùng lớn nhất: n sẽ là số biến mất đi của vùng</a:t>
            </a:r>
          </a:p>
        </p:txBody>
      </p:sp>
      <p:sp>
        <p:nvSpPr>
          <p:cNvPr id="16" name="Rectangle 15">
            <a:extLst>
              <a:ext uri="{FF2B5EF4-FFF2-40B4-BE49-F238E27FC236}">
                <a16:creationId xmlns:a16="http://schemas.microsoft.com/office/drawing/2014/main" id="{6C6D327C-EA34-BCAF-3404-9EECB6327EF7}"/>
              </a:ext>
            </a:extLst>
          </p:cNvPr>
          <p:cNvSpPr/>
          <p:nvPr/>
        </p:nvSpPr>
        <p:spPr>
          <a:xfrm>
            <a:off x="4104168" y="2791210"/>
            <a:ext cx="4572000" cy="31038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A1F4E123-FD84-9101-FD2E-755B89C541DF}"/>
              </a:ext>
            </a:extLst>
          </p:cNvPr>
          <p:cNvSpPr txBox="1"/>
          <p:nvPr/>
        </p:nvSpPr>
        <p:spPr>
          <a:xfrm>
            <a:off x="4794249" y="3166317"/>
            <a:ext cx="1793004" cy="308801"/>
          </a:xfrm>
          <a:prstGeom prst="rect">
            <a:avLst/>
          </a:prstGeom>
          <a:noFill/>
        </p:spPr>
        <p:txBody>
          <a:bodyPr wrap="square" rtlCol="0">
            <a:spAutoFit/>
          </a:bodyPr>
          <a:lstStyle/>
          <a:p>
            <a:pPr algn="ctr"/>
            <a:r>
              <a:rPr lang="en-GB"/>
              <a:t>2</a:t>
            </a:r>
            <a:r>
              <a:rPr lang="en-GB" baseline="30000"/>
              <a:t>2 </a:t>
            </a:r>
            <a:r>
              <a:rPr lang="en-GB"/>
              <a:t>= 4</a:t>
            </a:r>
          </a:p>
        </p:txBody>
      </p:sp>
      <p:sp>
        <p:nvSpPr>
          <p:cNvPr id="18" name="Rectangle 17">
            <a:extLst>
              <a:ext uri="{FF2B5EF4-FFF2-40B4-BE49-F238E27FC236}">
                <a16:creationId xmlns:a16="http://schemas.microsoft.com/office/drawing/2014/main" id="{C2C9DDAF-E760-7EAA-CECE-FC355ED04171}"/>
              </a:ext>
            </a:extLst>
          </p:cNvPr>
          <p:cNvSpPr/>
          <p:nvPr/>
        </p:nvSpPr>
        <p:spPr>
          <a:xfrm>
            <a:off x="6587252" y="2325530"/>
            <a:ext cx="738965" cy="84078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FECCE260-5D76-5ED9-98E0-AC471E514CDE}"/>
              </a:ext>
            </a:extLst>
          </p:cNvPr>
          <p:cNvSpPr txBox="1"/>
          <p:nvPr/>
        </p:nvSpPr>
        <p:spPr>
          <a:xfrm>
            <a:off x="6077458" y="3191267"/>
            <a:ext cx="1793004" cy="308801"/>
          </a:xfrm>
          <a:prstGeom prst="rect">
            <a:avLst/>
          </a:prstGeom>
          <a:noFill/>
        </p:spPr>
        <p:txBody>
          <a:bodyPr wrap="square" rtlCol="0">
            <a:spAutoFit/>
          </a:bodyPr>
          <a:lstStyle/>
          <a:p>
            <a:pPr algn="ctr"/>
            <a:r>
              <a:rPr lang="en-GB"/>
              <a:t>2</a:t>
            </a:r>
            <a:r>
              <a:rPr lang="en-GB" baseline="30000"/>
              <a:t>1 </a:t>
            </a:r>
            <a:r>
              <a:rPr lang="en-GB"/>
              <a:t>= 2</a:t>
            </a:r>
          </a:p>
        </p:txBody>
      </p:sp>
    </p:spTree>
    <p:extLst>
      <p:ext uri="{BB962C8B-B14F-4D97-AF65-F5344CB8AC3E}">
        <p14:creationId xmlns:p14="http://schemas.microsoft.com/office/powerpoint/2010/main" val="1405220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heel(1)">
                                      <p:cBhvr>
                                        <p:cTn id="7" dur="20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16"/>
                                        </p:tgtEl>
                                      </p:cBhvr>
                                    </p:animEffect>
                                    <p:set>
                                      <p:cBhvr>
                                        <p:cTn id="15" dur="1" fill="hold">
                                          <p:stCondLst>
                                            <p:cond delay="499"/>
                                          </p:stCondLst>
                                        </p:cTn>
                                        <p:tgtEl>
                                          <p:spTgt spid="16"/>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17"/>
                                        </p:tgtEl>
                                      </p:cBhvr>
                                    </p:animEffect>
                                    <p:set>
                                      <p:cBhvr>
                                        <p:cTn id="18" dur="1" fill="hold">
                                          <p:stCondLst>
                                            <p:cond delay="499"/>
                                          </p:stCondLst>
                                        </p:cTn>
                                        <p:tgtEl>
                                          <p:spTgt spid="1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heel(1)">
                                      <p:cBhvr>
                                        <p:cTn id="23" dur="20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19"/>
                                        </p:tgtEl>
                                      </p:cBhvr>
                                    </p:animEffect>
                                    <p:set>
                                      <p:cBhvr>
                                        <p:cTn id="31" dur="1" fill="hold">
                                          <p:stCondLst>
                                            <p:cond delay="499"/>
                                          </p:stCondLst>
                                        </p:cTn>
                                        <p:tgtEl>
                                          <p:spTgt spid="19"/>
                                        </p:tgtEl>
                                        <p:attrNameLst>
                                          <p:attrName>style.visibility</p:attrName>
                                        </p:attrNameLst>
                                      </p:cBhvr>
                                      <p:to>
                                        <p:strVal val="hidden"/>
                                      </p:to>
                                    </p:set>
                                  </p:childTnLst>
                                </p:cTn>
                              </p:par>
                              <p:par>
                                <p:cTn id="32" presetID="10" presetClass="entr" presetSubtype="0" fill="hold" grpId="2"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17" grpId="0"/>
      <p:bldP spid="17" grpId="1"/>
      <p:bldP spid="18" grpId="0" animBg="1"/>
      <p:bldP spid="19" grpId="0"/>
      <p:bldP spid="19"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905F5E9-40A8-2126-0335-6D81454B52A6}"/>
              </a:ext>
            </a:extLst>
          </p:cNvPr>
          <p:cNvGraphicFramePr>
            <a:graphicFrameLocks noGrp="1"/>
          </p:cNvGraphicFramePr>
          <p:nvPr>
            <p:extLst>
              <p:ext uri="{D42A27DB-BD31-4B8C-83A1-F6EECF244321}">
                <p14:modId xmlns:p14="http://schemas.microsoft.com/office/powerpoint/2010/main" val="2410178529"/>
              </p:ext>
            </p:extLst>
          </p:nvPr>
        </p:nvGraphicFramePr>
        <p:xfrm>
          <a:off x="1524000" y="547685"/>
          <a:ext cx="6096000" cy="1112520"/>
        </p:xfrm>
        <a:graphic>
          <a:graphicData uri="http://schemas.openxmlformats.org/drawingml/2006/table">
            <a:tbl>
              <a:tblPr firstRow="1" bandRow="1">
                <a:tableStyleId>{BC89EF96-8CEA-46FF-86C4-4CE0E7609802}</a:tableStyleId>
              </a:tblPr>
              <a:tblGrid>
                <a:gridCol w="1219200">
                  <a:extLst>
                    <a:ext uri="{9D8B030D-6E8A-4147-A177-3AD203B41FA5}">
                      <a16:colId xmlns:a16="http://schemas.microsoft.com/office/drawing/2014/main" val="3768847303"/>
                    </a:ext>
                  </a:extLst>
                </a:gridCol>
                <a:gridCol w="1219200">
                  <a:extLst>
                    <a:ext uri="{9D8B030D-6E8A-4147-A177-3AD203B41FA5}">
                      <a16:colId xmlns:a16="http://schemas.microsoft.com/office/drawing/2014/main" val="1784711696"/>
                    </a:ext>
                  </a:extLst>
                </a:gridCol>
                <a:gridCol w="1219200">
                  <a:extLst>
                    <a:ext uri="{9D8B030D-6E8A-4147-A177-3AD203B41FA5}">
                      <a16:colId xmlns:a16="http://schemas.microsoft.com/office/drawing/2014/main" val="2484579748"/>
                    </a:ext>
                  </a:extLst>
                </a:gridCol>
                <a:gridCol w="1219200">
                  <a:extLst>
                    <a:ext uri="{9D8B030D-6E8A-4147-A177-3AD203B41FA5}">
                      <a16:colId xmlns:a16="http://schemas.microsoft.com/office/drawing/2014/main" val="3822871054"/>
                    </a:ext>
                  </a:extLst>
                </a:gridCol>
                <a:gridCol w="1219200">
                  <a:extLst>
                    <a:ext uri="{9D8B030D-6E8A-4147-A177-3AD203B41FA5}">
                      <a16:colId xmlns:a16="http://schemas.microsoft.com/office/drawing/2014/main" val="2929124186"/>
                    </a:ext>
                  </a:extLst>
                </a:gridCol>
              </a:tblGrid>
              <a:tr h="370840">
                <a:tc>
                  <a:txBody>
                    <a:bodyPr/>
                    <a:lstStyle/>
                    <a:p>
                      <a:pPr algn="ctr"/>
                      <a:endParaRPr lang="en-GB"/>
                    </a:p>
                  </a:txBody>
                  <a:tcPr anchor="ctr"/>
                </a:tc>
                <a:tc>
                  <a:txBody>
                    <a:bodyPr/>
                    <a:lstStyle/>
                    <a:p>
                      <a:pPr algn="ctr"/>
                      <a:r>
                        <a:rPr lang="en-GB" b="1"/>
                        <a:t>00</a:t>
                      </a:r>
                    </a:p>
                  </a:txBody>
                  <a:tcPr anchor="ctr"/>
                </a:tc>
                <a:tc>
                  <a:txBody>
                    <a:bodyPr/>
                    <a:lstStyle/>
                    <a:p>
                      <a:pPr algn="ctr"/>
                      <a:r>
                        <a:rPr lang="en-GB" b="1"/>
                        <a:t>01</a:t>
                      </a:r>
                    </a:p>
                  </a:txBody>
                  <a:tcPr anchor="ctr"/>
                </a:tc>
                <a:tc>
                  <a:txBody>
                    <a:bodyPr/>
                    <a:lstStyle/>
                    <a:p>
                      <a:pPr algn="ctr"/>
                      <a:r>
                        <a:rPr lang="en-GB" b="1"/>
                        <a:t>11</a:t>
                      </a:r>
                    </a:p>
                  </a:txBody>
                  <a:tcPr anchor="ctr"/>
                </a:tc>
                <a:tc>
                  <a:txBody>
                    <a:bodyPr/>
                    <a:lstStyle/>
                    <a:p>
                      <a:pPr algn="ctr"/>
                      <a:r>
                        <a:rPr lang="en-GB" b="1"/>
                        <a:t>10</a:t>
                      </a:r>
                    </a:p>
                  </a:txBody>
                  <a:tcPr anchor="ctr"/>
                </a:tc>
                <a:extLst>
                  <a:ext uri="{0D108BD9-81ED-4DB2-BD59-A6C34878D82A}">
                    <a16:rowId xmlns:a16="http://schemas.microsoft.com/office/drawing/2014/main" val="601791257"/>
                  </a:ext>
                </a:extLst>
              </a:tr>
              <a:tr h="370840">
                <a:tc>
                  <a:txBody>
                    <a:bodyPr/>
                    <a:lstStyle/>
                    <a:p>
                      <a:pPr algn="ctr"/>
                      <a:r>
                        <a:rPr lang="en-GB" b="1"/>
                        <a:t>0</a:t>
                      </a:r>
                    </a:p>
                  </a:txBody>
                  <a:tcPr anchor="ctr"/>
                </a:tc>
                <a:tc>
                  <a:txBody>
                    <a:bodyPr/>
                    <a:lstStyle/>
                    <a:p>
                      <a:pPr algn="ctr"/>
                      <a:r>
                        <a:rPr lang="en-GB"/>
                        <a:t>0</a:t>
                      </a:r>
                    </a:p>
                  </a:txBody>
                  <a:tcPr anchor="ctr"/>
                </a:tc>
                <a:tc>
                  <a:txBody>
                    <a:bodyPr/>
                    <a:lstStyle/>
                    <a:p>
                      <a:pPr algn="ctr"/>
                      <a:r>
                        <a:rPr lang="en-GB"/>
                        <a:t>0</a:t>
                      </a:r>
                    </a:p>
                  </a:txBody>
                  <a:tcPr anchor="ctr"/>
                </a:tc>
                <a:tc>
                  <a:txBody>
                    <a:bodyPr/>
                    <a:lstStyle/>
                    <a:p>
                      <a:pPr algn="ctr"/>
                      <a:r>
                        <a:rPr lang="en-GB"/>
                        <a:t>1</a:t>
                      </a:r>
                    </a:p>
                  </a:txBody>
                  <a:tcPr anchor="ctr"/>
                </a:tc>
                <a:tc>
                  <a:txBody>
                    <a:bodyPr/>
                    <a:lstStyle/>
                    <a:p>
                      <a:pPr algn="ctr"/>
                      <a:r>
                        <a:rPr lang="en-GB"/>
                        <a:t>0</a:t>
                      </a:r>
                    </a:p>
                  </a:txBody>
                  <a:tcPr anchor="ctr"/>
                </a:tc>
                <a:extLst>
                  <a:ext uri="{0D108BD9-81ED-4DB2-BD59-A6C34878D82A}">
                    <a16:rowId xmlns:a16="http://schemas.microsoft.com/office/drawing/2014/main" val="3928985456"/>
                  </a:ext>
                </a:extLst>
              </a:tr>
              <a:tr h="370840">
                <a:tc>
                  <a:txBody>
                    <a:bodyPr/>
                    <a:lstStyle/>
                    <a:p>
                      <a:pPr algn="ctr"/>
                      <a:r>
                        <a:rPr lang="en-GB" b="1"/>
                        <a:t>1</a:t>
                      </a:r>
                    </a:p>
                  </a:txBody>
                  <a:tcPr anchor="ctr"/>
                </a:tc>
                <a:tc>
                  <a:txBody>
                    <a:bodyPr/>
                    <a:lstStyle/>
                    <a:p>
                      <a:pPr algn="ctr"/>
                      <a:r>
                        <a:rPr lang="en-GB"/>
                        <a:t>1</a:t>
                      </a:r>
                    </a:p>
                  </a:txBody>
                  <a:tcPr anchor="ctr"/>
                </a:tc>
                <a:tc>
                  <a:txBody>
                    <a:bodyPr/>
                    <a:lstStyle/>
                    <a:p>
                      <a:pPr algn="ctr"/>
                      <a:r>
                        <a:rPr lang="en-GB"/>
                        <a:t>1</a:t>
                      </a:r>
                    </a:p>
                  </a:txBody>
                  <a:tcPr anchor="ctr"/>
                </a:tc>
                <a:tc>
                  <a:txBody>
                    <a:bodyPr/>
                    <a:lstStyle/>
                    <a:p>
                      <a:pPr algn="ctr"/>
                      <a:r>
                        <a:rPr lang="en-GB"/>
                        <a:t>1</a:t>
                      </a:r>
                    </a:p>
                  </a:txBody>
                  <a:tcPr anchor="ctr"/>
                </a:tc>
                <a:tc>
                  <a:txBody>
                    <a:bodyPr/>
                    <a:lstStyle/>
                    <a:p>
                      <a:pPr algn="ctr"/>
                      <a:r>
                        <a:rPr lang="en-GB"/>
                        <a:t>1</a:t>
                      </a:r>
                    </a:p>
                  </a:txBody>
                  <a:tcPr anchor="ctr"/>
                </a:tc>
                <a:extLst>
                  <a:ext uri="{0D108BD9-81ED-4DB2-BD59-A6C34878D82A}">
                    <a16:rowId xmlns:a16="http://schemas.microsoft.com/office/drawing/2014/main" val="900609930"/>
                  </a:ext>
                </a:extLst>
              </a:tr>
            </a:tbl>
          </a:graphicData>
        </a:graphic>
      </p:graphicFrame>
      <p:grpSp>
        <p:nvGrpSpPr>
          <p:cNvPr id="3" name="Group 2">
            <a:extLst>
              <a:ext uri="{FF2B5EF4-FFF2-40B4-BE49-F238E27FC236}">
                <a16:creationId xmlns:a16="http://schemas.microsoft.com/office/drawing/2014/main" id="{C71623C7-4910-7335-9669-9505871A8300}"/>
              </a:ext>
            </a:extLst>
          </p:cNvPr>
          <p:cNvGrpSpPr/>
          <p:nvPr/>
        </p:nvGrpSpPr>
        <p:grpSpPr>
          <a:xfrm>
            <a:off x="1524000" y="509378"/>
            <a:ext cx="1249360" cy="416658"/>
            <a:chOff x="984251" y="2125206"/>
            <a:chExt cx="1249360" cy="416658"/>
          </a:xfrm>
        </p:grpSpPr>
        <p:cxnSp>
          <p:nvCxnSpPr>
            <p:cNvPr id="4" name="Straight Connector 3">
              <a:extLst>
                <a:ext uri="{FF2B5EF4-FFF2-40B4-BE49-F238E27FC236}">
                  <a16:creationId xmlns:a16="http://schemas.microsoft.com/office/drawing/2014/main" id="{2A97F318-DA77-9850-3FA6-EF91DA1FBB4C}"/>
                </a:ext>
              </a:extLst>
            </p:cNvPr>
            <p:cNvCxnSpPr>
              <a:cxnSpLocks/>
            </p:cNvCxnSpPr>
            <p:nvPr/>
          </p:nvCxnSpPr>
          <p:spPr>
            <a:xfrm flipH="1" flipV="1">
              <a:off x="984251" y="2145266"/>
              <a:ext cx="1216024" cy="355047"/>
            </a:xfrm>
            <a:prstGeom prst="line">
              <a:avLst/>
            </a:prstGeom>
            <a:ln>
              <a:solidFill>
                <a:srgbClr val="C8EEDD"/>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EC4B15A-67F1-8D59-4133-7F2088DFBD23}"/>
                </a:ext>
              </a:extLst>
            </p:cNvPr>
            <p:cNvSpPr txBox="1"/>
            <p:nvPr/>
          </p:nvSpPr>
          <p:spPr>
            <a:xfrm>
              <a:off x="1762125" y="2125206"/>
              <a:ext cx="471486" cy="307777"/>
            </a:xfrm>
            <a:prstGeom prst="rect">
              <a:avLst/>
            </a:prstGeom>
            <a:noFill/>
          </p:spPr>
          <p:txBody>
            <a:bodyPr wrap="square" rtlCol="0">
              <a:spAutoFit/>
            </a:bodyPr>
            <a:lstStyle/>
            <a:p>
              <a:pPr algn="ctr"/>
              <a:r>
                <a:rPr lang="en-GB"/>
                <a:t>AB</a:t>
              </a:r>
            </a:p>
          </p:txBody>
        </p:sp>
        <p:sp>
          <p:nvSpPr>
            <p:cNvPr id="6" name="TextBox 5">
              <a:extLst>
                <a:ext uri="{FF2B5EF4-FFF2-40B4-BE49-F238E27FC236}">
                  <a16:creationId xmlns:a16="http://schemas.microsoft.com/office/drawing/2014/main" id="{7DA37EDC-CB7B-428A-20D6-043BB8B86707}"/>
                </a:ext>
              </a:extLst>
            </p:cNvPr>
            <p:cNvSpPr txBox="1"/>
            <p:nvPr/>
          </p:nvSpPr>
          <p:spPr>
            <a:xfrm>
              <a:off x="984251" y="2234087"/>
              <a:ext cx="471486" cy="307777"/>
            </a:xfrm>
            <a:prstGeom prst="rect">
              <a:avLst/>
            </a:prstGeom>
            <a:noFill/>
          </p:spPr>
          <p:txBody>
            <a:bodyPr wrap="square" rtlCol="0">
              <a:spAutoFit/>
            </a:bodyPr>
            <a:lstStyle/>
            <a:p>
              <a:pPr algn="ctr"/>
              <a:r>
                <a:rPr lang="en-GB"/>
                <a:t>C</a:t>
              </a:r>
            </a:p>
          </p:txBody>
        </p:sp>
      </p:grpSp>
      <p:sp>
        <p:nvSpPr>
          <p:cNvPr id="7" name="Rectangle 6">
            <a:extLst>
              <a:ext uri="{FF2B5EF4-FFF2-40B4-BE49-F238E27FC236}">
                <a16:creationId xmlns:a16="http://schemas.microsoft.com/office/drawing/2014/main" id="{BE7F6809-9E91-D677-020F-6940A5BE3E12}"/>
              </a:ext>
            </a:extLst>
          </p:cNvPr>
          <p:cNvSpPr/>
          <p:nvPr/>
        </p:nvSpPr>
        <p:spPr>
          <a:xfrm>
            <a:off x="2922476" y="1323405"/>
            <a:ext cx="4572000" cy="31038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DF06C484-7ED5-FEB6-0FE6-1759E92B17A2}"/>
              </a:ext>
            </a:extLst>
          </p:cNvPr>
          <p:cNvSpPr/>
          <p:nvPr/>
        </p:nvSpPr>
        <p:spPr>
          <a:xfrm>
            <a:off x="5405560" y="857725"/>
            <a:ext cx="738965" cy="840787"/>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991E3258-9257-1FFC-EBD1-46941D62E1F1}"/>
              </a:ext>
            </a:extLst>
          </p:cNvPr>
          <p:cNvSpPr txBox="1"/>
          <p:nvPr/>
        </p:nvSpPr>
        <p:spPr>
          <a:xfrm>
            <a:off x="333610" y="1765679"/>
            <a:ext cx="2380780" cy="523220"/>
          </a:xfrm>
          <a:prstGeom prst="rect">
            <a:avLst/>
          </a:prstGeom>
          <a:noFill/>
        </p:spPr>
        <p:txBody>
          <a:bodyPr wrap="none" rtlCol="0">
            <a:spAutoFit/>
          </a:bodyPr>
          <a:lstStyle/>
          <a:p>
            <a:r>
              <a:rPr lang="en-GB"/>
              <a:t>Cơ số 1: Tổng của các tích</a:t>
            </a:r>
          </a:p>
          <a:p>
            <a:r>
              <a:rPr lang="en-GB"/>
              <a:t>Cơ số 0: Tích của các tổng</a:t>
            </a:r>
          </a:p>
        </p:txBody>
      </p:sp>
      <p:sp>
        <p:nvSpPr>
          <p:cNvPr id="10" name="TextBox 9">
            <a:extLst>
              <a:ext uri="{FF2B5EF4-FFF2-40B4-BE49-F238E27FC236}">
                <a16:creationId xmlns:a16="http://schemas.microsoft.com/office/drawing/2014/main" id="{F0EE026F-AD1F-0DC0-2F32-1AAE45A6C7DF}"/>
              </a:ext>
            </a:extLst>
          </p:cNvPr>
          <p:cNvSpPr txBox="1"/>
          <p:nvPr/>
        </p:nvSpPr>
        <p:spPr>
          <a:xfrm>
            <a:off x="2537617" y="2708428"/>
            <a:ext cx="3583032" cy="923330"/>
          </a:xfrm>
          <a:prstGeom prst="rect">
            <a:avLst/>
          </a:prstGeom>
          <a:noFill/>
        </p:spPr>
        <p:txBody>
          <a:bodyPr wrap="none" rtlCol="0">
            <a:spAutoFit/>
          </a:bodyPr>
          <a:lstStyle/>
          <a:p>
            <a:r>
              <a:rPr lang="en-GB" sz="5400">
                <a:latin typeface="Times New Roman" panose="02020603050405020304" pitchFamily="18" charset="0"/>
                <a:cs typeface="Times New Roman" panose="02020603050405020304" pitchFamily="18" charset="0"/>
              </a:rPr>
              <a:t>Y = AB + C</a:t>
            </a:r>
          </a:p>
        </p:txBody>
      </p:sp>
      <mc:AlternateContent xmlns:mc="http://schemas.openxmlformats.org/markup-compatibility/2006" xmlns:p14="http://schemas.microsoft.com/office/powerpoint/2010/main">
        <mc:Choice Requires="p14">
          <p:contentPart p14:bwMode="auto" r:id="rId2">
            <p14:nvContentPartPr>
              <p14:cNvPr id="37" name="Ink 36">
                <a:extLst>
                  <a:ext uri="{FF2B5EF4-FFF2-40B4-BE49-F238E27FC236}">
                    <a16:creationId xmlns:a16="http://schemas.microsoft.com/office/drawing/2014/main" id="{EBB722D0-2055-60E7-3BAA-436C542ED060}"/>
                  </a:ext>
                </a:extLst>
              </p14:cNvPr>
              <p14:cNvContentPartPr/>
              <p14:nvPr/>
            </p14:nvContentPartPr>
            <p14:xfrm>
              <a:off x="10207189" y="1286322"/>
              <a:ext cx="360" cy="360"/>
            </p14:xfrm>
          </p:contentPart>
        </mc:Choice>
        <mc:Fallback xmlns="">
          <p:pic>
            <p:nvPicPr>
              <p:cNvPr id="37" name="Ink 36">
                <a:extLst>
                  <a:ext uri="{FF2B5EF4-FFF2-40B4-BE49-F238E27FC236}">
                    <a16:creationId xmlns:a16="http://schemas.microsoft.com/office/drawing/2014/main" id="{EBB722D0-2055-60E7-3BAA-436C542ED060}"/>
                  </a:ext>
                </a:extLst>
              </p:cNvPr>
              <p:cNvPicPr/>
              <p:nvPr/>
            </p:nvPicPr>
            <p:blipFill>
              <a:blip r:embed="rId3"/>
              <a:stretch>
                <a:fillRect/>
              </a:stretch>
            </p:blipFill>
            <p:spPr>
              <a:xfrm>
                <a:off x="10201069" y="1280202"/>
                <a:ext cx="12600" cy="12600"/>
              </a:xfrm>
              <a:prstGeom prst="rect">
                <a:avLst/>
              </a:prstGeom>
            </p:spPr>
          </p:pic>
        </mc:Fallback>
      </mc:AlternateContent>
    </p:spTree>
    <p:extLst>
      <p:ext uri="{BB962C8B-B14F-4D97-AF65-F5344CB8AC3E}">
        <p14:creationId xmlns:p14="http://schemas.microsoft.com/office/powerpoint/2010/main" val="21080128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22765E-EA29-F853-1D54-7D17B95133DA}"/>
              </a:ext>
            </a:extLst>
          </p:cNvPr>
          <p:cNvPicPr>
            <a:picLocks noChangeAspect="1"/>
          </p:cNvPicPr>
          <p:nvPr/>
        </p:nvPicPr>
        <p:blipFill>
          <a:blip r:embed="rId2"/>
          <a:stretch>
            <a:fillRect/>
          </a:stretch>
        </p:blipFill>
        <p:spPr>
          <a:xfrm>
            <a:off x="5272266" y="269494"/>
            <a:ext cx="3871734" cy="1823790"/>
          </a:xfrm>
          <a:prstGeom prst="rect">
            <a:avLst/>
          </a:prstGeom>
        </p:spPr>
      </p:pic>
      <p:graphicFrame>
        <p:nvGraphicFramePr>
          <p:cNvPr id="3" name="Table 2">
            <a:extLst>
              <a:ext uri="{FF2B5EF4-FFF2-40B4-BE49-F238E27FC236}">
                <a16:creationId xmlns:a16="http://schemas.microsoft.com/office/drawing/2014/main" id="{FEF1BD4D-D555-8BD0-AAE9-8E27D79AB36C}"/>
              </a:ext>
            </a:extLst>
          </p:cNvPr>
          <p:cNvGraphicFramePr>
            <a:graphicFrameLocks noGrp="1"/>
          </p:cNvGraphicFramePr>
          <p:nvPr>
            <p:extLst>
              <p:ext uri="{D42A27DB-BD31-4B8C-83A1-F6EECF244321}">
                <p14:modId xmlns:p14="http://schemas.microsoft.com/office/powerpoint/2010/main" val="1613445812"/>
              </p:ext>
            </p:extLst>
          </p:nvPr>
        </p:nvGraphicFramePr>
        <p:xfrm>
          <a:off x="163033" y="980764"/>
          <a:ext cx="6096000" cy="1112520"/>
        </p:xfrm>
        <a:graphic>
          <a:graphicData uri="http://schemas.openxmlformats.org/drawingml/2006/table">
            <a:tbl>
              <a:tblPr firstRow="1" bandRow="1">
                <a:tableStyleId>{BC89EF96-8CEA-46FF-86C4-4CE0E7609802}</a:tableStyleId>
              </a:tblPr>
              <a:tblGrid>
                <a:gridCol w="1219200">
                  <a:extLst>
                    <a:ext uri="{9D8B030D-6E8A-4147-A177-3AD203B41FA5}">
                      <a16:colId xmlns:a16="http://schemas.microsoft.com/office/drawing/2014/main" val="3768847303"/>
                    </a:ext>
                  </a:extLst>
                </a:gridCol>
                <a:gridCol w="1219200">
                  <a:extLst>
                    <a:ext uri="{9D8B030D-6E8A-4147-A177-3AD203B41FA5}">
                      <a16:colId xmlns:a16="http://schemas.microsoft.com/office/drawing/2014/main" val="1784711696"/>
                    </a:ext>
                  </a:extLst>
                </a:gridCol>
                <a:gridCol w="1219200">
                  <a:extLst>
                    <a:ext uri="{9D8B030D-6E8A-4147-A177-3AD203B41FA5}">
                      <a16:colId xmlns:a16="http://schemas.microsoft.com/office/drawing/2014/main" val="2484579748"/>
                    </a:ext>
                  </a:extLst>
                </a:gridCol>
                <a:gridCol w="1219200">
                  <a:extLst>
                    <a:ext uri="{9D8B030D-6E8A-4147-A177-3AD203B41FA5}">
                      <a16:colId xmlns:a16="http://schemas.microsoft.com/office/drawing/2014/main" val="3822871054"/>
                    </a:ext>
                  </a:extLst>
                </a:gridCol>
                <a:gridCol w="1219200">
                  <a:extLst>
                    <a:ext uri="{9D8B030D-6E8A-4147-A177-3AD203B41FA5}">
                      <a16:colId xmlns:a16="http://schemas.microsoft.com/office/drawing/2014/main" val="2929124186"/>
                    </a:ext>
                  </a:extLst>
                </a:gridCol>
              </a:tblGrid>
              <a:tr h="370840">
                <a:tc>
                  <a:txBody>
                    <a:bodyPr/>
                    <a:lstStyle/>
                    <a:p>
                      <a:pPr algn="ctr"/>
                      <a:endParaRPr lang="en-GB"/>
                    </a:p>
                  </a:txBody>
                  <a:tcPr anchor="ctr"/>
                </a:tc>
                <a:tc>
                  <a:txBody>
                    <a:bodyPr/>
                    <a:lstStyle/>
                    <a:p>
                      <a:pPr algn="ctr"/>
                      <a:r>
                        <a:rPr lang="en-GB" b="1"/>
                        <a:t>00</a:t>
                      </a:r>
                    </a:p>
                  </a:txBody>
                  <a:tcPr anchor="ctr"/>
                </a:tc>
                <a:tc>
                  <a:txBody>
                    <a:bodyPr/>
                    <a:lstStyle/>
                    <a:p>
                      <a:pPr algn="ctr"/>
                      <a:r>
                        <a:rPr lang="en-GB" b="1"/>
                        <a:t>01</a:t>
                      </a:r>
                    </a:p>
                  </a:txBody>
                  <a:tcPr anchor="ctr"/>
                </a:tc>
                <a:tc>
                  <a:txBody>
                    <a:bodyPr/>
                    <a:lstStyle/>
                    <a:p>
                      <a:pPr algn="ctr"/>
                      <a:r>
                        <a:rPr lang="en-GB" b="1"/>
                        <a:t>11</a:t>
                      </a:r>
                    </a:p>
                  </a:txBody>
                  <a:tcPr anchor="ctr"/>
                </a:tc>
                <a:tc>
                  <a:txBody>
                    <a:bodyPr/>
                    <a:lstStyle/>
                    <a:p>
                      <a:pPr algn="ctr"/>
                      <a:r>
                        <a:rPr lang="en-GB" b="1"/>
                        <a:t>10</a:t>
                      </a:r>
                    </a:p>
                  </a:txBody>
                  <a:tcPr anchor="ctr"/>
                </a:tc>
                <a:extLst>
                  <a:ext uri="{0D108BD9-81ED-4DB2-BD59-A6C34878D82A}">
                    <a16:rowId xmlns:a16="http://schemas.microsoft.com/office/drawing/2014/main" val="601791257"/>
                  </a:ext>
                </a:extLst>
              </a:tr>
              <a:tr h="370840">
                <a:tc>
                  <a:txBody>
                    <a:bodyPr/>
                    <a:lstStyle/>
                    <a:p>
                      <a:pPr algn="ctr"/>
                      <a:r>
                        <a:rPr lang="en-GB" b="1"/>
                        <a:t>0</a:t>
                      </a:r>
                    </a:p>
                  </a:txBody>
                  <a:tcPr anchor="ctr"/>
                </a:tc>
                <a:tc>
                  <a:txBody>
                    <a:bodyPr/>
                    <a:lstStyle/>
                    <a:p>
                      <a:pPr algn="ctr"/>
                      <a:r>
                        <a:rPr lang="en-GB"/>
                        <a:t>0</a:t>
                      </a:r>
                    </a:p>
                  </a:txBody>
                  <a:tcPr anchor="ctr"/>
                </a:tc>
                <a:tc>
                  <a:txBody>
                    <a:bodyPr/>
                    <a:lstStyle/>
                    <a:p>
                      <a:pPr algn="ctr"/>
                      <a:r>
                        <a:rPr lang="en-GB"/>
                        <a:t>0</a:t>
                      </a:r>
                    </a:p>
                  </a:txBody>
                  <a:tcPr anchor="ctr"/>
                </a:tc>
                <a:tc>
                  <a:txBody>
                    <a:bodyPr/>
                    <a:lstStyle/>
                    <a:p>
                      <a:pPr algn="ctr"/>
                      <a:r>
                        <a:rPr lang="en-GB"/>
                        <a:t>1</a:t>
                      </a:r>
                    </a:p>
                  </a:txBody>
                  <a:tcPr anchor="ctr"/>
                </a:tc>
                <a:tc>
                  <a:txBody>
                    <a:bodyPr/>
                    <a:lstStyle/>
                    <a:p>
                      <a:pPr algn="ctr"/>
                      <a:r>
                        <a:rPr lang="en-GB"/>
                        <a:t>0</a:t>
                      </a:r>
                    </a:p>
                  </a:txBody>
                  <a:tcPr anchor="ctr"/>
                </a:tc>
                <a:extLst>
                  <a:ext uri="{0D108BD9-81ED-4DB2-BD59-A6C34878D82A}">
                    <a16:rowId xmlns:a16="http://schemas.microsoft.com/office/drawing/2014/main" val="3928985456"/>
                  </a:ext>
                </a:extLst>
              </a:tr>
              <a:tr h="370840">
                <a:tc>
                  <a:txBody>
                    <a:bodyPr/>
                    <a:lstStyle/>
                    <a:p>
                      <a:pPr algn="ctr"/>
                      <a:r>
                        <a:rPr lang="en-GB" b="1"/>
                        <a:t>1</a:t>
                      </a:r>
                    </a:p>
                  </a:txBody>
                  <a:tcPr anchor="ctr"/>
                </a:tc>
                <a:tc>
                  <a:txBody>
                    <a:bodyPr/>
                    <a:lstStyle/>
                    <a:p>
                      <a:pPr algn="ctr"/>
                      <a:r>
                        <a:rPr lang="en-GB"/>
                        <a:t>1</a:t>
                      </a:r>
                    </a:p>
                  </a:txBody>
                  <a:tcPr anchor="ctr"/>
                </a:tc>
                <a:tc>
                  <a:txBody>
                    <a:bodyPr/>
                    <a:lstStyle/>
                    <a:p>
                      <a:pPr algn="ctr"/>
                      <a:r>
                        <a:rPr lang="en-GB"/>
                        <a:t>1</a:t>
                      </a:r>
                    </a:p>
                  </a:txBody>
                  <a:tcPr anchor="ctr"/>
                </a:tc>
                <a:tc>
                  <a:txBody>
                    <a:bodyPr/>
                    <a:lstStyle/>
                    <a:p>
                      <a:pPr algn="ctr"/>
                      <a:r>
                        <a:rPr lang="en-GB"/>
                        <a:t>1</a:t>
                      </a:r>
                    </a:p>
                  </a:txBody>
                  <a:tcPr anchor="ctr"/>
                </a:tc>
                <a:tc>
                  <a:txBody>
                    <a:bodyPr/>
                    <a:lstStyle/>
                    <a:p>
                      <a:pPr algn="ctr"/>
                      <a:r>
                        <a:rPr lang="en-GB"/>
                        <a:t>0</a:t>
                      </a:r>
                    </a:p>
                  </a:txBody>
                  <a:tcPr anchor="ctr"/>
                </a:tc>
                <a:extLst>
                  <a:ext uri="{0D108BD9-81ED-4DB2-BD59-A6C34878D82A}">
                    <a16:rowId xmlns:a16="http://schemas.microsoft.com/office/drawing/2014/main" val="900609930"/>
                  </a:ext>
                </a:extLst>
              </a:tr>
            </a:tbl>
          </a:graphicData>
        </a:graphic>
      </p:graphicFrame>
      <p:grpSp>
        <p:nvGrpSpPr>
          <p:cNvPr id="4" name="Group 3">
            <a:extLst>
              <a:ext uri="{FF2B5EF4-FFF2-40B4-BE49-F238E27FC236}">
                <a16:creationId xmlns:a16="http://schemas.microsoft.com/office/drawing/2014/main" id="{39C99B1E-A8B3-069A-5A69-72E179260E93}"/>
              </a:ext>
            </a:extLst>
          </p:cNvPr>
          <p:cNvGrpSpPr/>
          <p:nvPr/>
        </p:nvGrpSpPr>
        <p:grpSpPr>
          <a:xfrm>
            <a:off x="163033" y="942457"/>
            <a:ext cx="1249360" cy="416658"/>
            <a:chOff x="984251" y="2125206"/>
            <a:chExt cx="1249360" cy="416658"/>
          </a:xfrm>
        </p:grpSpPr>
        <p:cxnSp>
          <p:nvCxnSpPr>
            <p:cNvPr id="5" name="Straight Connector 4">
              <a:extLst>
                <a:ext uri="{FF2B5EF4-FFF2-40B4-BE49-F238E27FC236}">
                  <a16:creationId xmlns:a16="http://schemas.microsoft.com/office/drawing/2014/main" id="{57A53CA2-500E-89E4-28F7-A028F966E864}"/>
                </a:ext>
              </a:extLst>
            </p:cNvPr>
            <p:cNvCxnSpPr>
              <a:cxnSpLocks/>
            </p:cNvCxnSpPr>
            <p:nvPr/>
          </p:nvCxnSpPr>
          <p:spPr>
            <a:xfrm flipH="1" flipV="1">
              <a:off x="984251" y="2145266"/>
              <a:ext cx="1216024" cy="355047"/>
            </a:xfrm>
            <a:prstGeom prst="line">
              <a:avLst/>
            </a:prstGeom>
            <a:ln>
              <a:solidFill>
                <a:srgbClr val="C8EEDD"/>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AA2056-7157-D5D0-65F4-F0B5F73D77FC}"/>
                </a:ext>
              </a:extLst>
            </p:cNvPr>
            <p:cNvSpPr txBox="1"/>
            <p:nvPr/>
          </p:nvSpPr>
          <p:spPr>
            <a:xfrm>
              <a:off x="1762125" y="2125206"/>
              <a:ext cx="471486" cy="307777"/>
            </a:xfrm>
            <a:prstGeom prst="rect">
              <a:avLst/>
            </a:prstGeom>
            <a:noFill/>
          </p:spPr>
          <p:txBody>
            <a:bodyPr wrap="square" rtlCol="0">
              <a:spAutoFit/>
            </a:bodyPr>
            <a:lstStyle/>
            <a:p>
              <a:pPr algn="ctr"/>
              <a:r>
                <a:rPr lang="en-GB"/>
                <a:t>AB</a:t>
              </a:r>
            </a:p>
          </p:txBody>
        </p:sp>
        <p:sp>
          <p:nvSpPr>
            <p:cNvPr id="7" name="TextBox 6">
              <a:extLst>
                <a:ext uri="{FF2B5EF4-FFF2-40B4-BE49-F238E27FC236}">
                  <a16:creationId xmlns:a16="http://schemas.microsoft.com/office/drawing/2014/main" id="{C4463EC9-4F35-6297-224C-C24E03F44AB7}"/>
                </a:ext>
              </a:extLst>
            </p:cNvPr>
            <p:cNvSpPr txBox="1"/>
            <p:nvPr/>
          </p:nvSpPr>
          <p:spPr>
            <a:xfrm>
              <a:off x="984251" y="2234087"/>
              <a:ext cx="471486" cy="307777"/>
            </a:xfrm>
            <a:prstGeom prst="rect">
              <a:avLst/>
            </a:prstGeom>
            <a:noFill/>
          </p:spPr>
          <p:txBody>
            <a:bodyPr wrap="square" rtlCol="0">
              <a:spAutoFit/>
            </a:bodyPr>
            <a:lstStyle/>
            <a:p>
              <a:pPr algn="ctr"/>
              <a:r>
                <a:rPr lang="en-GB"/>
                <a:t>C</a:t>
              </a:r>
            </a:p>
          </p:txBody>
        </p:sp>
      </p:grpSp>
      <p:sp>
        <p:nvSpPr>
          <p:cNvPr id="20" name="Rectangle 19">
            <a:extLst>
              <a:ext uri="{FF2B5EF4-FFF2-40B4-BE49-F238E27FC236}">
                <a16:creationId xmlns:a16="http://schemas.microsoft.com/office/drawing/2014/main" id="{AF8FEB74-75C7-20CB-9E0E-B22E27CC92CE}"/>
              </a:ext>
            </a:extLst>
          </p:cNvPr>
          <p:cNvSpPr/>
          <p:nvPr/>
        </p:nvSpPr>
        <p:spPr>
          <a:xfrm>
            <a:off x="1648048" y="1749675"/>
            <a:ext cx="1913860" cy="31038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4D9A9988-783C-57A1-FB68-CEB829C6B3CD}"/>
              </a:ext>
            </a:extLst>
          </p:cNvPr>
          <p:cNvSpPr/>
          <p:nvPr/>
        </p:nvSpPr>
        <p:spPr>
          <a:xfrm>
            <a:off x="4058237" y="1317564"/>
            <a:ext cx="738965" cy="840787"/>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F0EDF55-1236-65D6-C357-EFF48ACFDFB6}"/>
                  </a:ext>
                </a:extLst>
              </p:cNvPr>
              <p:cNvSpPr txBox="1"/>
              <p:nvPr/>
            </p:nvSpPr>
            <p:spPr>
              <a:xfrm>
                <a:off x="438479" y="2588552"/>
                <a:ext cx="7080785" cy="923330"/>
              </a:xfrm>
              <a:prstGeom prst="rect">
                <a:avLst/>
              </a:prstGeom>
              <a:noFill/>
            </p:spPr>
            <p:txBody>
              <a:bodyPr wrap="none" rtlCol="0">
                <a:spAutoFit/>
              </a:bodyPr>
              <a:lstStyle/>
              <a:p>
                <a:r>
                  <a:rPr lang="en-GB" sz="5400">
                    <a:latin typeface="Times New Roman" panose="02020603050405020304" pitchFamily="18" charset="0"/>
                    <a:cs typeface="Times New Roman" panose="02020603050405020304" pitchFamily="18" charset="0"/>
                  </a:rPr>
                  <a:t>f(A,B,C) = </a:t>
                </a:r>
                <a14:m>
                  <m:oMath xmlns:m="http://schemas.openxmlformats.org/officeDocument/2006/math">
                    <m:r>
                      <a:rPr lang="en-GB" sz="5400" b="0" i="0" smtClean="0">
                        <a:latin typeface="Cambria Math" panose="02040503050406030204" pitchFamily="18" charset="0"/>
                        <a:ea typeface="Cambria Math" panose="02040503050406030204" pitchFamily="18" charset="0"/>
                        <a:cs typeface="Times New Roman" panose="02020603050405020304" pitchFamily="18" charset="0"/>
                      </a:rPr>
                      <m:t>(</m:t>
                    </m:r>
                    <m:r>
                      <a:rPr lang="en-GB" sz="5400" i="1" smtClean="0">
                        <a:latin typeface="Cambria Math" panose="02040503050406030204" pitchFamily="18" charset="0"/>
                        <a:ea typeface="Cambria Math" panose="02040503050406030204" pitchFamily="18" charset="0"/>
                        <a:cs typeface="Times New Roman" panose="02020603050405020304" pitchFamily="18" charset="0"/>
                      </a:rPr>
                      <m:t>¬</m:t>
                    </m:r>
                    <m:r>
                      <m:rPr>
                        <m:nor/>
                      </m:rPr>
                      <a:rPr lang="en-GB" sz="5400">
                        <a:latin typeface="Times New Roman" panose="02020603050405020304" pitchFamily="18" charset="0"/>
                        <a:cs typeface="Times New Roman" panose="02020603050405020304" pitchFamily="18" charset="0"/>
                      </a:rPr>
                      <m:t>A</m:t>
                    </m:r>
                    <m:r>
                      <m:rPr>
                        <m:nor/>
                      </m:rPr>
                      <a:rPr lang="en-GB" sz="5400" b="0" i="0" smtClean="0">
                        <a:latin typeface="Times New Roman" panose="02020603050405020304" pitchFamily="18" charset="0"/>
                        <a:cs typeface="Times New Roman" panose="02020603050405020304" pitchFamily="18" charset="0"/>
                      </a:rPr>
                      <m:t>)</m:t>
                    </m:r>
                  </m:oMath>
                </a14:m>
                <a:r>
                  <a:rPr lang="en-GB" sz="5400">
                    <a:latin typeface="Times New Roman" panose="02020603050405020304" pitchFamily="18" charset="0"/>
                    <a:cs typeface="Times New Roman" panose="02020603050405020304" pitchFamily="18" charset="0"/>
                  </a:rPr>
                  <a:t>C + AB</a:t>
                </a:r>
              </a:p>
            </p:txBody>
          </p:sp>
        </mc:Choice>
        <mc:Fallback xmlns="">
          <p:sp>
            <p:nvSpPr>
              <p:cNvPr id="22" name="TextBox 21">
                <a:extLst>
                  <a:ext uri="{FF2B5EF4-FFF2-40B4-BE49-F238E27FC236}">
                    <a16:creationId xmlns:a16="http://schemas.microsoft.com/office/drawing/2014/main" id="{1F0EDF55-1236-65D6-C357-EFF48ACFDFB6}"/>
                  </a:ext>
                </a:extLst>
              </p:cNvPr>
              <p:cNvSpPr txBox="1">
                <a:spLocks noRot="1" noChangeAspect="1" noMove="1" noResize="1" noEditPoints="1" noAdjustHandles="1" noChangeArrowheads="1" noChangeShapeType="1" noTextEdit="1"/>
              </p:cNvSpPr>
              <p:nvPr/>
            </p:nvSpPr>
            <p:spPr>
              <a:xfrm>
                <a:off x="438479" y="2588552"/>
                <a:ext cx="7080785" cy="923330"/>
              </a:xfrm>
              <a:prstGeom prst="rect">
                <a:avLst/>
              </a:prstGeom>
              <a:blipFill>
                <a:blip r:embed="rId3"/>
                <a:stretch>
                  <a:fillRect l="-4651" t="-18543" r="-3704" b="-39735"/>
                </a:stretch>
              </a:blipFill>
            </p:spPr>
            <p:txBody>
              <a:bodyPr/>
              <a:lstStyle/>
              <a:p>
                <a:r>
                  <a:rPr lang="en-GB">
                    <a:noFill/>
                  </a:rPr>
                  <a:t> </a:t>
                </a:r>
              </a:p>
            </p:txBody>
          </p:sp>
        </mc:Fallback>
      </mc:AlternateContent>
    </p:spTree>
    <p:extLst>
      <p:ext uri="{BB962C8B-B14F-4D97-AF65-F5344CB8AC3E}">
        <p14:creationId xmlns:p14="http://schemas.microsoft.com/office/powerpoint/2010/main" val="20712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BAB936-5928-918F-C878-69671099B249}"/>
              </a:ext>
            </a:extLst>
          </p:cNvPr>
          <p:cNvSpPr txBox="1"/>
          <p:nvPr/>
        </p:nvSpPr>
        <p:spPr>
          <a:xfrm>
            <a:off x="2631558" y="447418"/>
            <a:ext cx="3880884" cy="523220"/>
          </a:xfrm>
          <a:prstGeom prst="rect">
            <a:avLst/>
          </a:prstGeom>
          <a:noFill/>
        </p:spPr>
        <p:txBody>
          <a:bodyPr wrap="square" rtlCol="0">
            <a:spAutoFit/>
          </a:bodyPr>
          <a:lstStyle/>
          <a:p>
            <a:pPr algn="ctr"/>
            <a:r>
              <a:rPr lang="en-GB" sz="2800" b="1">
                <a:solidFill>
                  <a:srgbClr val="3D4258"/>
                </a:solidFill>
                <a:latin typeface="Amatic SC" panose="00000500000000000000" pitchFamily="2" charset="-79"/>
                <a:cs typeface="Amatic SC" panose="00000500000000000000" pitchFamily="2" charset="-79"/>
              </a:rPr>
              <a:t>Ứng dụng của K-map</a:t>
            </a:r>
          </a:p>
        </p:txBody>
      </p:sp>
      <p:sp>
        <p:nvSpPr>
          <p:cNvPr id="4" name="TextBox 3">
            <a:extLst>
              <a:ext uri="{FF2B5EF4-FFF2-40B4-BE49-F238E27FC236}">
                <a16:creationId xmlns:a16="http://schemas.microsoft.com/office/drawing/2014/main" id="{7C0E505C-E2E5-858A-2BD4-BFAD320A9FC4}"/>
              </a:ext>
            </a:extLst>
          </p:cNvPr>
          <p:cNvSpPr txBox="1"/>
          <p:nvPr/>
        </p:nvSpPr>
        <p:spPr>
          <a:xfrm>
            <a:off x="0" y="970638"/>
            <a:ext cx="3880884" cy="461665"/>
          </a:xfrm>
          <a:prstGeom prst="rect">
            <a:avLst/>
          </a:prstGeom>
          <a:noFill/>
        </p:spPr>
        <p:txBody>
          <a:bodyPr wrap="square" rtlCol="0">
            <a:spAutoFit/>
          </a:bodyPr>
          <a:lstStyle/>
          <a:p>
            <a:pPr algn="ctr"/>
            <a:r>
              <a:rPr lang="en-GB" sz="2400">
                <a:solidFill>
                  <a:srgbClr val="3D4258"/>
                </a:solidFill>
                <a:latin typeface="Amatic SC" panose="00000500000000000000" pitchFamily="2" charset="-79"/>
                <a:cs typeface="Amatic SC" panose="00000500000000000000" pitchFamily="2" charset="-79"/>
              </a:rPr>
              <a:t>Thiết kế mạch điện tử</a:t>
            </a:r>
          </a:p>
        </p:txBody>
      </p:sp>
      <p:pic>
        <p:nvPicPr>
          <p:cNvPr id="2050" name="Picture 2" descr="PLC S7 200_Bài 8: Thiết kế theo logic Bool &amp; biểu đồ Karnaugh - Cách Dùng">
            <a:extLst>
              <a:ext uri="{FF2B5EF4-FFF2-40B4-BE49-F238E27FC236}">
                <a16:creationId xmlns:a16="http://schemas.microsoft.com/office/drawing/2014/main" id="{54453E25-0EBD-0996-2309-BA71E30CEB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 t="-939" r="227" b="22424"/>
          <a:stretch/>
        </p:blipFill>
        <p:spPr bwMode="auto">
          <a:xfrm>
            <a:off x="527353" y="3136606"/>
            <a:ext cx="2522576" cy="1078230"/>
          </a:xfrm>
          <a:prstGeom prst="roundRect">
            <a:avLst>
              <a:gd name="adj" fmla="val 8778"/>
            </a:avLst>
          </a:prstGeom>
          <a:noFill/>
          <a:extLst>
            <a:ext uri="{909E8E84-426E-40DD-AFC4-6F175D3DCCD1}">
              <a14:hiddenFill xmlns:a14="http://schemas.microsoft.com/office/drawing/2010/main">
                <a:solidFill>
                  <a:srgbClr val="FFFFFF"/>
                </a:solidFill>
              </a14:hiddenFill>
            </a:ext>
          </a:extLst>
        </p:spPr>
      </p:pic>
      <p:pic>
        <p:nvPicPr>
          <p:cNvPr id="2052" name="Picture 4" descr="Logisim] Thiết kế mạch LED 7 đoạn – Nhat Nguyen">
            <a:extLst>
              <a:ext uri="{FF2B5EF4-FFF2-40B4-BE49-F238E27FC236}">
                <a16:creationId xmlns:a16="http://schemas.microsoft.com/office/drawing/2014/main" id="{6FF9951C-354C-49CC-352E-D79735DF9B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3118" y="1546064"/>
            <a:ext cx="3625082" cy="2668772"/>
          </a:xfrm>
          <a:prstGeom prst="roundRect">
            <a:avLst>
              <a:gd name="adj" fmla="val 4316"/>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56306872-8B34-600A-D828-1BA77CFD7077}"/>
              </a:ext>
            </a:extLst>
          </p:cNvPr>
          <p:cNvSpPr/>
          <p:nvPr/>
        </p:nvSpPr>
        <p:spPr>
          <a:xfrm>
            <a:off x="521303" y="1610461"/>
            <a:ext cx="4220509" cy="1078230"/>
          </a:xfrm>
          <a:prstGeom prst="roundRect">
            <a:avLst>
              <a:gd name="adj" fmla="val 4167"/>
            </a:avLst>
          </a:prstGeom>
          <a:solidFill>
            <a:srgbClr val="F7D9A6"/>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a:solidFill>
                  <a:srgbClr val="33384F"/>
                </a:solidFill>
                <a:latin typeface="Amatic SC" panose="00000500000000000000" pitchFamily="2" charset="-79"/>
                <a:ea typeface="Calibri" panose="020F0502020204030204" pitchFamily="34" charset="0"/>
                <a:cs typeface="Amatic SC" panose="00000500000000000000" pitchFamily="2" charset="-79"/>
              </a:rPr>
              <a:t>T</a:t>
            </a:r>
            <a:r>
              <a:rPr lang="en-GB" sz="2000">
                <a:solidFill>
                  <a:srgbClr val="33384F"/>
                </a:solidFill>
                <a:effectLst/>
                <a:latin typeface="Amatic SC" panose="00000500000000000000" pitchFamily="2" charset="-79"/>
                <a:ea typeface="Calibri" panose="020F0502020204030204" pitchFamily="34" charset="0"/>
                <a:cs typeface="Amatic SC" panose="00000500000000000000" pitchFamily="2" charset="-79"/>
              </a:rPr>
              <a:t>ối ưu hoá hàm logic</a:t>
            </a:r>
          </a:p>
          <a:p>
            <a:pPr algn="ctr"/>
            <a:r>
              <a:rPr lang="en-GB" sz="2000">
                <a:solidFill>
                  <a:srgbClr val="33384F"/>
                </a:solidFill>
                <a:effectLst/>
                <a:latin typeface="Amatic SC" panose="00000500000000000000" pitchFamily="2" charset="-79"/>
                <a:ea typeface="Calibri" panose="020F0502020204030204" pitchFamily="34" charset="0"/>
                <a:cs typeface="Amatic SC" panose="00000500000000000000" pitchFamily="2" charset="-79"/>
              </a:rPr>
              <a:t>đảm bảo tính đúng đắn</a:t>
            </a:r>
            <a:endParaRPr lang="en-GB" sz="2000">
              <a:solidFill>
                <a:srgbClr val="33384F"/>
              </a:solidFill>
              <a:latin typeface="Amatic SC" panose="00000500000000000000" pitchFamily="2" charset="-79"/>
              <a:cs typeface="Amatic SC" panose="00000500000000000000" pitchFamily="2" charset="-79"/>
            </a:endParaRPr>
          </a:p>
        </p:txBody>
      </p:sp>
      <p:grpSp>
        <p:nvGrpSpPr>
          <p:cNvPr id="14" name="Group 13">
            <a:extLst>
              <a:ext uri="{FF2B5EF4-FFF2-40B4-BE49-F238E27FC236}">
                <a16:creationId xmlns:a16="http://schemas.microsoft.com/office/drawing/2014/main" id="{A17E64BC-6B04-09EC-B4AD-C8E17D33F10F}"/>
              </a:ext>
            </a:extLst>
          </p:cNvPr>
          <p:cNvGrpSpPr/>
          <p:nvPr/>
        </p:nvGrpSpPr>
        <p:grpSpPr>
          <a:xfrm>
            <a:off x="3411266" y="3025504"/>
            <a:ext cx="1713319" cy="1300433"/>
            <a:chOff x="3502494" y="1545200"/>
            <a:chExt cx="1713319" cy="1300433"/>
          </a:xfrm>
        </p:grpSpPr>
        <p:pic>
          <p:nvPicPr>
            <p:cNvPr id="2056" name="Picture 8" descr="Số Bộ Sưu Tập 1 Đến 10 Thu - Ảnh miễn phí trên Pixabay - Pixabay">
              <a:extLst>
                <a:ext uri="{FF2B5EF4-FFF2-40B4-BE49-F238E27FC236}">
                  <a16:creationId xmlns:a16="http://schemas.microsoft.com/office/drawing/2014/main" id="{CB3D05BE-B52E-50AE-7588-201FF302389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824" t="816" r="63437" b="76020"/>
            <a:stretch/>
          </p:blipFill>
          <p:spPr bwMode="auto">
            <a:xfrm>
              <a:off x="3502494" y="1670875"/>
              <a:ext cx="599731" cy="61092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ố Bộ Sưu Tập 1 Đến 10 Thu - Ảnh miễn phí trên Pixabay - Pixabay">
              <a:extLst>
                <a:ext uri="{FF2B5EF4-FFF2-40B4-BE49-F238E27FC236}">
                  <a16:creationId xmlns:a16="http://schemas.microsoft.com/office/drawing/2014/main" id="{A4F52A3D-1834-DF1D-6ACB-E38610FA22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7571" t="75951" r="30517"/>
            <a:stretch/>
          </p:blipFill>
          <p:spPr bwMode="auto">
            <a:xfrm>
              <a:off x="3832923" y="2146935"/>
              <a:ext cx="636623" cy="69869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 nghĩa là gì: dấu chấm hỏi Emoji | EmojiAll">
              <a:extLst>
                <a:ext uri="{FF2B5EF4-FFF2-40B4-BE49-F238E27FC236}">
                  <a16:creationId xmlns:a16="http://schemas.microsoft.com/office/drawing/2014/main" id="{729B9F0E-3B75-8861-B0EF-FE3EF5910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846534">
              <a:off x="4716432" y="1545200"/>
              <a:ext cx="499381" cy="49938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Thiết kế nội thất trẻ em ECO8 - NỘI THẤT ECOHOME">
              <a:extLst>
                <a:ext uri="{FF2B5EF4-FFF2-40B4-BE49-F238E27FC236}">
                  <a16:creationId xmlns:a16="http://schemas.microsoft.com/office/drawing/2014/main" id="{C2F85CA0-61DB-53BE-8ACE-24592A2FC41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5611" r="22881" b="34073"/>
            <a:stretch/>
          </p:blipFill>
          <p:spPr bwMode="auto">
            <a:xfrm rot="15889419">
              <a:off x="4205361" y="1484471"/>
              <a:ext cx="403348" cy="6536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Thiết kế nội thất trẻ em ECO8 - NỘI THẤT ECOHOME">
              <a:extLst>
                <a:ext uri="{FF2B5EF4-FFF2-40B4-BE49-F238E27FC236}">
                  <a16:creationId xmlns:a16="http://schemas.microsoft.com/office/drawing/2014/main" id="{629F7D16-F9EB-6833-7E0F-B64ED67A925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5611" r="22881" b="34073"/>
            <a:stretch/>
          </p:blipFill>
          <p:spPr bwMode="auto">
            <a:xfrm rot="2228820" flipV="1">
              <a:off x="4549777" y="2015401"/>
              <a:ext cx="403348" cy="65360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28773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BAB936-5928-918F-C878-69671099B249}"/>
              </a:ext>
            </a:extLst>
          </p:cNvPr>
          <p:cNvSpPr txBox="1"/>
          <p:nvPr/>
        </p:nvSpPr>
        <p:spPr>
          <a:xfrm>
            <a:off x="1767653" y="447418"/>
            <a:ext cx="3880884" cy="523220"/>
          </a:xfrm>
          <a:prstGeom prst="rect">
            <a:avLst/>
          </a:prstGeom>
          <a:noFill/>
        </p:spPr>
        <p:txBody>
          <a:bodyPr wrap="square" rtlCol="0">
            <a:spAutoFit/>
          </a:bodyPr>
          <a:lstStyle/>
          <a:p>
            <a:pPr algn="ctr"/>
            <a:r>
              <a:rPr lang="en-GB" sz="2800" b="1">
                <a:solidFill>
                  <a:srgbClr val="3D4258"/>
                </a:solidFill>
                <a:latin typeface="Amatic SC" panose="00000500000000000000" pitchFamily="2" charset="-79"/>
                <a:cs typeface="Amatic SC" panose="00000500000000000000" pitchFamily="2" charset="-79"/>
              </a:rPr>
              <a:t>Ứng dụng của K-map</a:t>
            </a:r>
          </a:p>
        </p:txBody>
      </p:sp>
      <p:pic>
        <p:nvPicPr>
          <p:cNvPr id="4098" name="Picture 2" descr="Thiết kế nội thất trẻ em ECO8 - NỘI THẤT ECOHOME">
            <a:extLst>
              <a:ext uri="{FF2B5EF4-FFF2-40B4-BE49-F238E27FC236}">
                <a16:creationId xmlns:a16="http://schemas.microsoft.com/office/drawing/2014/main" id="{CBAE7DDF-8C17-B7A8-08B6-B7851AAB38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5332" r="20849" b="36467"/>
          <a:stretch/>
        </p:blipFill>
        <p:spPr bwMode="auto">
          <a:xfrm rot="16616531">
            <a:off x="4219791" y="2091467"/>
            <a:ext cx="917049" cy="1293163"/>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33E9369E-AF0B-34BE-A8AD-935F212597B8}"/>
              </a:ext>
            </a:extLst>
          </p:cNvPr>
          <p:cNvGrpSpPr/>
          <p:nvPr/>
        </p:nvGrpSpPr>
        <p:grpSpPr>
          <a:xfrm>
            <a:off x="427651" y="1899939"/>
            <a:ext cx="3280444" cy="2092304"/>
            <a:chOff x="1291556" y="1059967"/>
            <a:chExt cx="3280444" cy="2092304"/>
          </a:xfrm>
        </p:grpSpPr>
        <p:pic>
          <p:nvPicPr>
            <p:cNvPr id="5" name="Picture 2" descr="PLC S7 200_Bài 8: Thiết kế theo logic Bool &amp; biểu đồ Karnaugh - Cách Dùng">
              <a:extLst>
                <a:ext uri="{FF2B5EF4-FFF2-40B4-BE49-F238E27FC236}">
                  <a16:creationId xmlns:a16="http://schemas.microsoft.com/office/drawing/2014/main" id="{055AAC5E-0F0F-3604-C490-910DE5C4B3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 t="-939" r="227" b="22424"/>
            <a:stretch/>
          </p:blipFill>
          <p:spPr bwMode="auto">
            <a:xfrm>
              <a:off x="1291556" y="1379657"/>
              <a:ext cx="3280444" cy="1402167"/>
            </a:xfrm>
            <a:prstGeom prst="roundRect">
              <a:avLst>
                <a:gd name="adj" fmla="val 8778"/>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936E678-9979-0AE8-83F9-CE6C7513FEE2}"/>
                </a:ext>
              </a:extLst>
            </p:cNvPr>
            <p:cNvSpPr txBox="1"/>
            <p:nvPr/>
          </p:nvSpPr>
          <p:spPr>
            <a:xfrm>
              <a:off x="2067873" y="2813717"/>
              <a:ext cx="1727810" cy="338554"/>
            </a:xfrm>
            <a:prstGeom prst="rect">
              <a:avLst/>
            </a:prstGeom>
            <a:noFill/>
          </p:spPr>
          <p:txBody>
            <a:bodyPr wrap="square" rtlCol="0">
              <a:spAutoFit/>
            </a:bodyPr>
            <a:lstStyle/>
            <a:p>
              <a:pPr algn="ctr"/>
              <a:r>
                <a:rPr lang="en-GB" sz="1600">
                  <a:solidFill>
                    <a:srgbClr val="3D4258"/>
                  </a:solidFill>
                  <a:latin typeface="Times New Roman" panose="02020603050405020304" pitchFamily="18" charset="0"/>
                  <a:cs typeface="Times New Roman" panose="02020603050405020304" pitchFamily="18" charset="0"/>
                </a:rPr>
                <a:t>Chưa tối ưu hoá</a:t>
              </a:r>
            </a:p>
          </p:txBody>
        </p:sp>
        <p:pic>
          <p:nvPicPr>
            <p:cNvPr id="15" name="Picture 14">
              <a:extLst>
                <a:ext uri="{FF2B5EF4-FFF2-40B4-BE49-F238E27FC236}">
                  <a16:creationId xmlns:a16="http://schemas.microsoft.com/office/drawing/2014/main" id="{685146B4-DA77-08C3-C01D-8C570C6B916F}"/>
                </a:ext>
              </a:extLst>
            </p:cNvPr>
            <p:cNvPicPr>
              <a:picLocks noChangeAspect="1"/>
            </p:cNvPicPr>
            <p:nvPr/>
          </p:nvPicPr>
          <p:blipFill>
            <a:blip r:embed="rId4"/>
            <a:stretch>
              <a:fillRect/>
            </a:stretch>
          </p:blipFill>
          <p:spPr>
            <a:xfrm>
              <a:off x="1883882" y="1059967"/>
              <a:ext cx="2095792" cy="438211"/>
            </a:xfrm>
            <a:prstGeom prst="roundRect">
              <a:avLst/>
            </a:prstGeom>
          </p:spPr>
        </p:pic>
      </p:grpSp>
      <p:grpSp>
        <p:nvGrpSpPr>
          <p:cNvPr id="21" name="Group 20">
            <a:extLst>
              <a:ext uri="{FF2B5EF4-FFF2-40B4-BE49-F238E27FC236}">
                <a16:creationId xmlns:a16="http://schemas.microsoft.com/office/drawing/2014/main" id="{F47DE1FF-F6ED-D029-C315-972D2FF363FB}"/>
              </a:ext>
            </a:extLst>
          </p:cNvPr>
          <p:cNvGrpSpPr/>
          <p:nvPr/>
        </p:nvGrpSpPr>
        <p:grpSpPr>
          <a:xfrm>
            <a:off x="5648536" y="2219629"/>
            <a:ext cx="2934624" cy="1671467"/>
            <a:chOff x="5045130" y="3103469"/>
            <a:chExt cx="2934624" cy="1671467"/>
          </a:xfrm>
        </p:grpSpPr>
        <p:pic>
          <p:nvPicPr>
            <p:cNvPr id="7" name="Picture 6">
              <a:extLst>
                <a:ext uri="{FF2B5EF4-FFF2-40B4-BE49-F238E27FC236}">
                  <a16:creationId xmlns:a16="http://schemas.microsoft.com/office/drawing/2014/main" id="{A102B06B-DC05-9109-DD72-9D6458E49227}"/>
                </a:ext>
              </a:extLst>
            </p:cNvPr>
            <p:cNvPicPr>
              <a:picLocks noChangeAspect="1"/>
            </p:cNvPicPr>
            <p:nvPr/>
          </p:nvPicPr>
          <p:blipFill>
            <a:blip r:embed="rId5"/>
            <a:stretch>
              <a:fillRect/>
            </a:stretch>
          </p:blipFill>
          <p:spPr>
            <a:xfrm>
              <a:off x="5045130" y="3241601"/>
              <a:ext cx="2934624" cy="1164773"/>
            </a:xfrm>
            <a:prstGeom prst="roundRect">
              <a:avLst/>
            </a:prstGeom>
          </p:spPr>
        </p:pic>
        <p:sp>
          <p:nvSpPr>
            <p:cNvPr id="11" name="TextBox 10">
              <a:extLst>
                <a:ext uri="{FF2B5EF4-FFF2-40B4-BE49-F238E27FC236}">
                  <a16:creationId xmlns:a16="http://schemas.microsoft.com/office/drawing/2014/main" id="{5341E35A-156D-0940-4F87-72FA44DA5C42}"/>
                </a:ext>
              </a:extLst>
            </p:cNvPr>
            <p:cNvSpPr txBox="1"/>
            <p:nvPr/>
          </p:nvSpPr>
          <p:spPr>
            <a:xfrm>
              <a:off x="5648537" y="4467159"/>
              <a:ext cx="1727810" cy="307777"/>
            </a:xfrm>
            <a:prstGeom prst="rect">
              <a:avLst/>
            </a:prstGeom>
            <a:noFill/>
          </p:spPr>
          <p:txBody>
            <a:bodyPr wrap="square" rtlCol="0">
              <a:spAutoFit/>
            </a:bodyPr>
            <a:lstStyle/>
            <a:p>
              <a:pPr algn="ctr"/>
              <a:r>
                <a:rPr lang="en-GB">
                  <a:solidFill>
                    <a:srgbClr val="3D4258"/>
                  </a:solidFill>
                  <a:latin typeface="Times New Roman" panose="02020603050405020304" pitchFamily="18" charset="0"/>
                  <a:cs typeface="Times New Roman" panose="02020603050405020304" pitchFamily="18" charset="0"/>
                </a:rPr>
                <a:t>Đã tối ưu hoá</a:t>
              </a:r>
            </a:p>
          </p:txBody>
        </p:sp>
        <p:pic>
          <p:nvPicPr>
            <p:cNvPr id="17" name="Picture 16">
              <a:extLst>
                <a:ext uri="{FF2B5EF4-FFF2-40B4-BE49-F238E27FC236}">
                  <a16:creationId xmlns:a16="http://schemas.microsoft.com/office/drawing/2014/main" id="{20586105-19BA-074C-B66B-1FF1A315FA11}"/>
                </a:ext>
              </a:extLst>
            </p:cNvPr>
            <p:cNvPicPr>
              <a:picLocks noChangeAspect="1"/>
            </p:cNvPicPr>
            <p:nvPr/>
          </p:nvPicPr>
          <p:blipFill>
            <a:blip r:embed="rId6"/>
            <a:stretch>
              <a:fillRect/>
            </a:stretch>
          </p:blipFill>
          <p:spPr>
            <a:xfrm>
              <a:off x="6088520" y="3103469"/>
              <a:ext cx="847843" cy="276264"/>
            </a:xfrm>
            <a:prstGeom prst="roundRect">
              <a:avLst/>
            </a:prstGeom>
          </p:spPr>
        </p:pic>
      </p:grpSp>
      <p:cxnSp>
        <p:nvCxnSpPr>
          <p:cNvPr id="19" name="Straight Connector 18">
            <a:extLst>
              <a:ext uri="{FF2B5EF4-FFF2-40B4-BE49-F238E27FC236}">
                <a16:creationId xmlns:a16="http://schemas.microsoft.com/office/drawing/2014/main" id="{83B0124F-C55C-EA33-5051-22AD6B76ECD0}"/>
              </a:ext>
            </a:extLst>
          </p:cNvPr>
          <p:cNvCxnSpPr/>
          <p:nvPr/>
        </p:nvCxnSpPr>
        <p:spPr>
          <a:xfrm>
            <a:off x="4997442" y="447418"/>
            <a:ext cx="0" cy="523220"/>
          </a:xfrm>
          <a:prstGeom prst="line">
            <a:avLst/>
          </a:prstGeom>
          <a:ln w="28575">
            <a:solidFill>
              <a:srgbClr val="3D4258"/>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F02DA7A-0292-52B4-960A-5534AB6D6F9B}"/>
              </a:ext>
            </a:extLst>
          </p:cNvPr>
          <p:cNvSpPr txBox="1"/>
          <p:nvPr/>
        </p:nvSpPr>
        <p:spPr>
          <a:xfrm>
            <a:off x="4035194" y="546838"/>
            <a:ext cx="3880884" cy="400110"/>
          </a:xfrm>
          <a:prstGeom prst="rect">
            <a:avLst/>
          </a:prstGeom>
          <a:noFill/>
        </p:spPr>
        <p:txBody>
          <a:bodyPr wrap="square" rtlCol="0">
            <a:spAutoFit/>
          </a:bodyPr>
          <a:lstStyle/>
          <a:p>
            <a:pPr algn="ctr"/>
            <a:r>
              <a:rPr lang="en-GB" sz="2000" b="1">
                <a:solidFill>
                  <a:srgbClr val="3D4258"/>
                </a:solidFill>
                <a:latin typeface="Amatic SC" panose="00000500000000000000" pitchFamily="2" charset="-79"/>
                <a:cs typeface="Amatic SC" panose="00000500000000000000" pitchFamily="2" charset="-79"/>
              </a:rPr>
              <a:t>Tối ưu hoá hàm logic</a:t>
            </a:r>
          </a:p>
        </p:txBody>
      </p:sp>
      <p:grpSp>
        <p:nvGrpSpPr>
          <p:cNvPr id="23" name="Google Shape;5002;p57">
            <a:extLst>
              <a:ext uri="{FF2B5EF4-FFF2-40B4-BE49-F238E27FC236}">
                <a16:creationId xmlns:a16="http://schemas.microsoft.com/office/drawing/2014/main" id="{EA4221FD-4F57-C3D8-68C4-3401DE494083}"/>
              </a:ext>
            </a:extLst>
          </p:cNvPr>
          <p:cNvGrpSpPr/>
          <p:nvPr/>
        </p:nvGrpSpPr>
        <p:grpSpPr>
          <a:xfrm>
            <a:off x="0" y="4684382"/>
            <a:ext cx="9144004" cy="338544"/>
            <a:chOff x="6336018" y="3733725"/>
            <a:chExt cx="2810467" cy="351300"/>
          </a:xfrm>
        </p:grpSpPr>
        <p:sp>
          <p:nvSpPr>
            <p:cNvPr id="24" name="Google Shape;5003;p57">
              <a:extLst>
                <a:ext uri="{FF2B5EF4-FFF2-40B4-BE49-F238E27FC236}">
                  <a16:creationId xmlns:a16="http://schemas.microsoft.com/office/drawing/2014/main" id="{BCFB3333-A847-04DF-B40B-8D62A8D7B45A}"/>
                </a:ext>
              </a:extLst>
            </p:cNvPr>
            <p:cNvSpPr/>
            <p:nvPr/>
          </p:nvSpPr>
          <p:spPr>
            <a:xfrm>
              <a:off x="6336018" y="3733725"/>
              <a:ext cx="1769157"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004;p57">
              <a:extLst>
                <a:ext uri="{FF2B5EF4-FFF2-40B4-BE49-F238E27FC236}">
                  <a16:creationId xmlns:a16="http://schemas.microsoft.com/office/drawing/2014/main" id="{54EFEE27-55A4-8673-9E08-26D972C74FD8}"/>
                </a:ext>
              </a:extLst>
            </p:cNvPr>
            <p:cNvSpPr/>
            <p:nvPr/>
          </p:nvSpPr>
          <p:spPr>
            <a:xfrm>
              <a:off x="8106983"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005;p57">
              <a:extLst>
                <a:ext uri="{FF2B5EF4-FFF2-40B4-BE49-F238E27FC236}">
                  <a16:creationId xmlns:a16="http://schemas.microsoft.com/office/drawing/2014/main" id="{89F67E56-D446-84D8-93E2-643D50B999A7}"/>
                </a:ext>
              </a:extLst>
            </p:cNvPr>
            <p:cNvSpPr/>
            <p:nvPr/>
          </p:nvSpPr>
          <p:spPr>
            <a:xfrm>
              <a:off x="8453484"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006;p57">
              <a:extLst>
                <a:ext uri="{FF2B5EF4-FFF2-40B4-BE49-F238E27FC236}">
                  <a16:creationId xmlns:a16="http://schemas.microsoft.com/office/drawing/2014/main" id="{793AB77B-70D7-8D53-44E2-FDCEA26DB0F5}"/>
                </a:ext>
              </a:extLst>
            </p:cNvPr>
            <p:cNvSpPr/>
            <p:nvPr/>
          </p:nvSpPr>
          <p:spPr>
            <a:xfrm>
              <a:off x="879998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Google Shape;153;p18">
            <a:extLst>
              <a:ext uri="{FF2B5EF4-FFF2-40B4-BE49-F238E27FC236}">
                <a16:creationId xmlns:a16="http://schemas.microsoft.com/office/drawing/2014/main" id="{3181FBBB-D625-7AAC-D19E-8234D880131F}"/>
              </a:ext>
            </a:extLst>
          </p:cNvPr>
          <p:cNvPicPr preferRelativeResize="0"/>
          <p:nvPr/>
        </p:nvPicPr>
        <p:blipFill rotWithShape="1">
          <a:blip r:embed="rId7">
            <a:alphaModFix/>
          </a:blip>
          <a:srcRect l="18492" t="14228" r="12145" b="18272"/>
          <a:stretch/>
        </p:blipFill>
        <p:spPr>
          <a:xfrm>
            <a:off x="-1441825" y="4182463"/>
            <a:ext cx="2354100" cy="2349900"/>
          </a:xfrm>
          <a:prstGeom prst="ellipse">
            <a:avLst/>
          </a:prstGeom>
          <a:noFill/>
          <a:ln>
            <a:noFill/>
          </a:ln>
        </p:spPr>
      </p:pic>
    </p:spTree>
    <p:extLst>
      <p:ext uri="{BB962C8B-B14F-4D97-AF65-F5344CB8AC3E}">
        <p14:creationId xmlns:p14="http://schemas.microsoft.com/office/powerpoint/2010/main" val="3395462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22E69BFB-3F02-9B93-2761-4B5C513ACB51}"/>
              </a:ext>
            </a:extLst>
          </p:cNvPr>
          <p:cNvSpPr/>
          <p:nvPr/>
        </p:nvSpPr>
        <p:spPr>
          <a:xfrm>
            <a:off x="2850559" y="261123"/>
            <a:ext cx="3442882" cy="1025418"/>
          </a:xfrm>
          <a:prstGeom prst="roundRect">
            <a:avLst>
              <a:gd name="adj" fmla="val 8499"/>
            </a:avLst>
          </a:prstGeom>
          <a:solidFill>
            <a:srgbClr val="DFBDBA"/>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GB" sz="3200">
                <a:solidFill>
                  <a:srgbClr val="3D4258"/>
                </a:solidFill>
                <a:latin typeface="Amatic SC" panose="00000500000000000000" pitchFamily="2" charset="-79"/>
                <a:cs typeface="Amatic SC" panose="00000500000000000000" pitchFamily="2" charset="-79"/>
              </a:rPr>
              <a:t>Ứng dụng</a:t>
            </a:r>
            <a:endParaRPr lang="en-GB" sz="2800">
              <a:solidFill>
                <a:srgbClr val="3D4258"/>
              </a:solidFill>
              <a:latin typeface="Amatic SC" panose="00000500000000000000" pitchFamily="2" charset="-79"/>
              <a:cs typeface="Amatic SC" panose="00000500000000000000" pitchFamily="2" charset="-79"/>
            </a:endParaRPr>
          </a:p>
        </p:txBody>
      </p:sp>
      <p:sp>
        <p:nvSpPr>
          <p:cNvPr id="6" name="TextBox 5">
            <a:extLst>
              <a:ext uri="{FF2B5EF4-FFF2-40B4-BE49-F238E27FC236}">
                <a16:creationId xmlns:a16="http://schemas.microsoft.com/office/drawing/2014/main" id="{BFFAA8EF-20BC-B222-0326-B4FFC8539352}"/>
              </a:ext>
            </a:extLst>
          </p:cNvPr>
          <p:cNvSpPr txBox="1"/>
          <p:nvPr/>
        </p:nvSpPr>
        <p:spPr>
          <a:xfrm>
            <a:off x="862270" y="1286541"/>
            <a:ext cx="3082409" cy="3516604"/>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en-GB" sz="2400">
                <a:latin typeface="Times New Roman" panose="02020603050405020304" pitchFamily="18" charset="0"/>
                <a:cs typeface="Times New Roman" panose="02020603050405020304" pitchFamily="18" charset="0"/>
              </a:rPr>
              <a:t>Kết hợp với:</a:t>
            </a:r>
          </a:p>
          <a:p>
            <a:pPr marL="285750" lvl="3" indent="-285750">
              <a:lnSpc>
                <a:spcPct val="200000"/>
              </a:lnSpc>
              <a:buFont typeface="Wingdings" panose="05000000000000000000" pitchFamily="2" charset="2"/>
              <a:buChar char="v"/>
            </a:pPr>
            <a:r>
              <a:rPr lang="en-GB" sz="1800">
                <a:latin typeface="Times New Roman" panose="02020603050405020304" pitchFamily="18" charset="0"/>
                <a:cs typeface="Times New Roman" panose="02020603050405020304" pitchFamily="18" charset="0"/>
              </a:rPr>
              <a:t>IOT (Internet Of Thing)</a:t>
            </a:r>
          </a:p>
          <a:p>
            <a:pPr marL="285750" lvl="3" indent="-285750">
              <a:lnSpc>
                <a:spcPct val="200000"/>
              </a:lnSpc>
              <a:buFont typeface="Wingdings" panose="05000000000000000000" pitchFamily="2" charset="2"/>
              <a:buChar char="v"/>
            </a:pPr>
            <a:r>
              <a:rPr lang="en-GB" sz="1800">
                <a:latin typeface="Times New Roman" panose="02020603050405020304" pitchFamily="18" charset="0"/>
                <a:cs typeface="Times New Roman" panose="02020603050405020304" pitchFamily="18" charset="0"/>
              </a:rPr>
              <a:t>AI (</a:t>
            </a:r>
            <a:r>
              <a:rPr lang="en-US" sz="1800">
                <a:effectLst/>
                <a:latin typeface="Times New Roman" panose="02020603050405020304" pitchFamily="18" charset="0"/>
                <a:ea typeface="Calibri" panose="020F0502020204030204" pitchFamily="34" charset="0"/>
              </a:rPr>
              <a:t>Artificial Intelligence)</a:t>
            </a:r>
            <a:endParaRPr lang="en-GB" sz="1800">
              <a:latin typeface="Times New Roman" panose="02020603050405020304" pitchFamily="18" charset="0"/>
              <a:cs typeface="Times New Roman" panose="02020603050405020304" pitchFamily="18" charset="0"/>
            </a:endParaRPr>
          </a:p>
          <a:p>
            <a:pPr marL="285750" lvl="3" indent="-285750">
              <a:lnSpc>
                <a:spcPct val="200000"/>
              </a:lnSpc>
              <a:buFont typeface="Wingdings" panose="05000000000000000000" pitchFamily="2" charset="2"/>
              <a:buChar char="v"/>
            </a:pPr>
            <a:r>
              <a:rPr lang="en-GB" sz="1800">
                <a:latin typeface="Times New Roman" panose="02020603050405020304" pitchFamily="18" charset="0"/>
                <a:cs typeface="Times New Roman" panose="02020603050405020304" pitchFamily="18" charset="0"/>
              </a:rPr>
              <a:t>ML (</a:t>
            </a:r>
            <a:r>
              <a:rPr lang="en-US" sz="1800">
                <a:effectLst/>
                <a:latin typeface="Times New Roman" panose="02020603050405020304" pitchFamily="18" charset="0"/>
                <a:ea typeface="Calibri" panose="020F0502020204030204" pitchFamily="34" charset="0"/>
              </a:rPr>
              <a:t>Machine Learning)</a:t>
            </a:r>
            <a:endParaRPr lang="en-GB" sz="1800">
              <a:latin typeface="Times New Roman" panose="02020603050405020304" pitchFamily="18" charset="0"/>
              <a:cs typeface="Times New Roman" panose="02020603050405020304" pitchFamily="18" charset="0"/>
            </a:endParaRPr>
          </a:p>
          <a:p>
            <a:pPr marL="285750" lvl="3" indent="-285750">
              <a:lnSpc>
                <a:spcPct val="200000"/>
              </a:lnSpc>
              <a:buFont typeface="Wingdings" panose="05000000000000000000" pitchFamily="2" charset="2"/>
              <a:buChar char="v"/>
            </a:pPr>
            <a:r>
              <a:rPr lang="en-GB" sz="1800">
                <a:latin typeface="Times New Roman" panose="02020603050405020304" pitchFamily="18" charset="0"/>
                <a:cs typeface="Times New Roman" panose="02020603050405020304" pitchFamily="18" charset="0"/>
              </a:rPr>
              <a:t>VR (</a:t>
            </a:r>
            <a:r>
              <a:rPr lang="en-US" sz="1800">
                <a:effectLst/>
                <a:latin typeface="Times New Roman" panose="02020603050405020304" pitchFamily="18" charset="0"/>
                <a:ea typeface="Calibri" panose="020F0502020204030204" pitchFamily="34" charset="0"/>
              </a:rPr>
              <a:t>Virtual Reality)</a:t>
            </a:r>
            <a:endParaRPr lang="en-GB" sz="1800">
              <a:latin typeface="Times New Roman" panose="02020603050405020304" pitchFamily="18" charset="0"/>
              <a:cs typeface="Times New Roman" panose="02020603050405020304" pitchFamily="18" charset="0"/>
            </a:endParaRPr>
          </a:p>
          <a:p>
            <a:pPr marL="285750" lvl="3" indent="-285750">
              <a:lnSpc>
                <a:spcPct val="200000"/>
              </a:lnSpc>
              <a:buFont typeface="Wingdings" panose="05000000000000000000" pitchFamily="2" charset="2"/>
              <a:buChar char="v"/>
            </a:pPr>
            <a:r>
              <a:rPr lang="en-GB" sz="1800">
                <a:latin typeface="Times New Roman" panose="02020603050405020304" pitchFamily="18" charset="0"/>
                <a:cs typeface="Times New Roman" panose="02020603050405020304" pitchFamily="18" charset="0"/>
              </a:rPr>
              <a:t>…</a:t>
            </a:r>
          </a:p>
        </p:txBody>
      </p:sp>
      <p:pic>
        <p:nvPicPr>
          <p:cNvPr id="7170" name="Picture 2" descr="CÁCH MẠNG CÔNG NGHIỆP 4.0 VÀ VAI TRÒ CỦA TRÍ THỨC KHOA HỌC – CÔNG NGHỆ -  LIÊN HIỆP CÁC HỘI KHOA HỌC VÀ KỸ THUẬT THÀNH PHỐ HỒ CHÍ MINH">
            <a:extLst>
              <a:ext uri="{FF2B5EF4-FFF2-40B4-BE49-F238E27FC236}">
                <a16:creationId xmlns:a16="http://schemas.microsoft.com/office/drawing/2014/main" id="{5B1C38A0-FB92-0943-5130-41EB2E4E89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7854" y="1490847"/>
            <a:ext cx="4691174" cy="3312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795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BAB936-5928-918F-C878-69671099B249}"/>
              </a:ext>
            </a:extLst>
          </p:cNvPr>
          <p:cNvSpPr txBox="1"/>
          <p:nvPr/>
        </p:nvSpPr>
        <p:spPr>
          <a:xfrm>
            <a:off x="2631558" y="447418"/>
            <a:ext cx="3880884" cy="523220"/>
          </a:xfrm>
          <a:prstGeom prst="rect">
            <a:avLst/>
          </a:prstGeom>
          <a:noFill/>
        </p:spPr>
        <p:txBody>
          <a:bodyPr wrap="square" rtlCol="0">
            <a:spAutoFit/>
          </a:bodyPr>
          <a:lstStyle/>
          <a:p>
            <a:pPr algn="ctr"/>
            <a:r>
              <a:rPr lang="en-GB" sz="2800" b="1">
                <a:solidFill>
                  <a:srgbClr val="3D4258"/>
                </a:solidFill>
                <a:latin typeface="Amatic SC" panose="00000500000000000000" pitchFamily="2" charset="-79"/>
                <a:cs typeface="Amatic SC" panose="00000500000000000000" pitchFamily="2" charset="-79"/>
              </a:rPr>
              <a:t>Ứng dụng cụ thể của K-map</a:t>
            </a:r>
          </a:p>
        </p:txBody>
      </p:sp>
      <p:sp>
        <p:nvSpPr>
          <p:cNvPr id="20" name="TextBox 19">
            <a:extLst>
              <a:ext uri="{FF2B5EF4-FFF2-40B4-BE49-F238E27FC236}">
                <a16:creationId xmlns:a16="http://schemas.microsoft.com/office/drawing/2014/main" id="{2F02DA7A-0292-52B4-960A-5534AB6D6F9B}"/>
              </a:ext>
            </a:extLst>
          </p:cNvPr>
          <p:cNvSpPr txBox="1"/>
          <p:nvPr/>
        </p:nvSpPr>
        <p:spPr>
          <a:xfrm>
            <a:off x="972879" y="970638"/>
            <a:ext cx="3880884" cy="461665"/>
          </a:xfrm>
          <a:prstGeom prst="rect">
            <a:avLst/>
          </a:prstGeom>
          <a:noFill/>
        </p:spPr>
        <p:txBody>
          <a:bodyPr wrap="square" rtlCol="0">
            <a:spAutoFit/>
          </a:bodyPr>
          <a:lstStyle/>
          <a:p>
            <a:pPr marL="342900" indent="-342900">
              <a:buClr>
                <a:srgbClr val="3D4258"/>
              </a:buClr>
              <a:buFont typeface="Courier New" panose="02070309020205020404" pitchFamily="49" charset="0"/>
              <a:buChar char="o"/>
            </a:pPr>
            <a:r>
              <a:rPr lang="en-GB" sz="2400" b="1">
                <a:solidFill>
                  <a:srgbClr val="3D4258"/>
                </a:solidFill>
                <a:latin typeface="Amatic SC" panose="00000500000000000000" pitchFamily="2" charset="-79"/>
                <a:cs typeface="Amatic SC" panose="00000500000000000000" pitchFamily="2" charset="-79"/>
              </a:rPr>
              <a:t>Mạch điều khiển</a:t>
            </a:r>
          </a:p>
        </p:txBody>
      </p:sp>
      <p:pic>
        <p:nvPicPr>
          <p:cNvPr id="5122" name="Picture 2" descr="Giới thiệu các cổng logic">
            <a:extLst>
              <a:ext uri="{FF2B5EF4-FFF2-40B4-BE49-F238E27FC236}">
                <a16:creationId xmlns:a16="http://schemas.microsoft.com/office/drawing/2014/main" id="{02681B3A-714A-2056-A474-9DEF0F096522}"/>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3474" b="93052" l="11433" r="69754">
                        <a14:foregroundMark x1="37337" y1="47146" x2="31114" y2="75434"/>
                        <a14:foregroundMark x1="31114" y1="75434" x2="30825" y2="75434"/>
                        <a14:foregroundMark x1="15630" y1="8437" x2="14544" y2="85236"/>
                        <a14:foregroundMark x1="14544" y1="85236" x2="32706" y2="90199"/>
                        <a14:foregroundMark x1="32706" y1="90199" x2="61505" y2="88337"/>
                        <a14:foregroundMark x1="61505" y1="88337" x2="66064" y2="75806"/>
                        <a14:foregroundMark x1="66064" y1="75806" x2="61071" y2="16005"/>
                        <a14:foregroundMark x1="61071" y1="16005" x2="15268" y2="11414"/>
                        <a14:foregroundMark x1="53980" y1="62655" x2="43849" y2="65136"/>
                        <a14:foregroundMark x1="43849" y1="65136" x2="38857" y2="69975"/>
                        <a14:foregroundMark x1="38857" y1="69975" x2="37192" y2="82258"/>
                        <a14:foregroundMark x1="38784" y1="59801" x2="57959" y2="55211"/>
                        <a14:foregroundMark x1="57959" y1="55211" x2="57164" y2="66129"/>
                        <a14:foregroundMark x1="57164" y1="66129" x2="51447" y2="68610"/>
                        <a14:foregroundMark x1="54342" y1="8313" x2="63676" y2="7816"/>
                        <a14:foregroundMark x1="63676" y1="7816" x2="65340" y2="19479"/>
                        <a14:foregroundMark x1="65340" y1="19479" x2="64327" y2="47395"/>
                        <a14:foregroundMark x1="64327" y1="47395" x2="66787" y2="22705"/>
                        <a14:foregroundMark x1="66787" y1="22705" x2="66281" y2="18238"/>
                        <a14:foregroundMark x1="63242" y1="7072" x2="19537" y2="7444"/>
                        <a14:foregroundMark x1="19537" y1="7444" x2="19247" y2="7692"/>
                        <a14:foregroundMark x1="40087" y1="10174" x2="41823" y2="54963"/>
                        <a14:foregroundMark x1="41823" y1="54963" x2="41896" y2="54839"/>
                        <a14:foregroundMark x1="42185" y1="6203" x2="57887" y2="4715"/>
                        <a14:foregroundMark x1="57887" y1="4715" x2="64689" y2="6824"/>
                        <a14:foregroundMark x1="64689" y1="6824" x2="65557" y2="14640"/>
                        <a14:foregroundMark x1="65557" y1="10546" x2="64472" y2="4094"/>
                        <a14:foregroundMark x1="49855" y1="4591" x2="50941" y2="4591"/>
                        <a14:foregroundMark x1="53835" y1="4715" x2="50362" y2="4715"/>
                        <a14:foregroundMark x1="27569" y1="4094" x2="31476" y2="5211"/>
                        <a14:foregroundMark x1="16498" y1="6576" x2="14761" y2="59677"/>
                        <a14:foregroundMark x1="14761" y1="59677" x2="12880" y2="49007"/>
                        <a14:foregroundMark x1="12880" y1="49007" x2="12880" y2="44293"/>
                        <a14:foregroundMark x1="23589" y1="7072" x2="27713" y2="7072"/>
                        <a14:foregroundMark x1="24602" y1="7072" x2="26266" y2="5955"/>
                        <a14:foregroundMark x1="66498" y1="70844" x2="66498" y2="82382"/>
                        <a14:foregroundMark x1="66498" y1="82382" x2="62156" y2="88834"/>
                        <a14:foregroundMark x1="62156" y1="88834" x2="61939" y2="88710"/>
                        <a14:foregroundMark x1="54124" y1="45906" x2="54486" y2="39082"/>
                        <a14:foregroundMark x1="68596" y1="70099" x2="69030" y2="78784"/>
                        <a14:foregroundMark x1="68669" y1="68859" x2="69175" y2="77295"/>
                        <a14:foregroundMark x1="66425" y1="88710" x2="62663" y2="89702"/>
                        <a14:foregroundMark x1="12735" y1="83251" x2="12663" y2="74814"/>
                        <a14:foregroundMark x1="11433" y1="63027" x2="11433" y2="59553"/>
                        <a14:foregroundMark x1="12301" y1="89330" x2="21925" y2="90323"/>
                        <a14:foregroundMark x1="24457" y1="92432" x2="29378" y2="90323"/>
                        <a14:foregroundMark x1="28654" y1="80769" x2="30753" y2="82506"/>
                        <a14:foregroundMark x1="31114" y1="93052" x2="37699" y2="91935"/>
                        <a14:foregroundMark x1="11939" y1="48759" x2="12301" y2="43176"/>
                        <a14:foregroundMark x1="28075" y1="93176" x2="30101" y2="92432"/>
                        <a14:foregroundMark x1="39870" y1="92432" x2="44428" y2="91811"/>
                        <a14:foregroundMark x1="53039" y1="92184" x2="68669" y2="90571"/>
                        <a14:foregroundMark x1="69537" y1="90943" x2="69754" y2="90571"/>
                        <a14:foregroundMark x1="66281" y1="5831" x2="64834" y2="4715"/>
                        <a14:foregroundMark x1="49132" y1="4963" x2="53618" y2="4963"/>
                        <a14:foregroundMark x1="51809" y1="4342" x2="53401" y2="4094"/>
                        <a14:foregroundMark x1="24457" y1="5335" x2="25326" y2="5335"/>
                      </a14:backgroundRemoval>
                    </a14:imgEffect>
                  </a14:imgLayer>
                </a14:imgProps>
              </a:ext>
              <a:ext uri="{28A0092B-C50C-407E-A947-70E740481C1C}">
                <a14:useLocalDpi xmlns:a14="http://schemas.microsoft.com/office/drawing/2010/main" val="0"/>
              </a:ext>
            </a:extLst>
          </a:blip>
          <a:srcRect l="9196" t="2066" r="27987" b="6151"/>
          <a:stretch/>
        </p:blipFill>
        <p:spPr bwMode="auto">
          <a:xfrm>
            <a:off x="972879" y="1941276"/>
            <a:ext cx="3349958" cy="285485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HI TIẾT MẠCH ĐIỀU KHIỂN TỐC ĐỘ MOTOR DC 12V - LINH KIỆN CẮT DÂY CNC VĂN  THÁI">
            <a:extLst>
              <a:ext uri="{FF2B5EF4-FFF2-40B4-BE49-F238E27FC236}">
                <a16:creationId xmlns:a16="http://schemas.microsoft.com/office/drawing/2014/main" id="{0181A847-E518-BB1D-FCF6-5634852323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018148"/>
            <a:ext cx="3832165" cy="2299299"/>
          </a:xfrm>
          <a:prstGeom prst="roundRect">
            <a:avLst>
              <a:gd name="adj" fmla="val 6956"/>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F9DBF5-5DDE-F9CE-E0F2-4DB43F29882E}"/>
              </a:ext>
            </a:extLst>
          </p:cNvPr>
          <p:cNvSpPr txBox="1"/>
          <p:nvPr/>
        </p:nvSpPr>
        <p:spPr>
          <a:xfrm>
            <a:off x="4753104" y="4388305"/>
            <a:ext cx="3518675" cy="307777"/>
          </a:xfrm>
          <a:prstGeom prst="rect">
            <a:avLst/>
          </a:prstGeom>
          <a:noFill/>
        </p:spPr>
        <p:txBody>
          <a:bodyPr wrap="square" rtlCol="0">
            <a:spAutoFit/>
          </a:bodyPr>
          <a:lstStyle/>
          <a:p>
            <a:pPr algn="ctr"/>
            <a:r>
              <a:rPr lang="en-GB">
                <a:solidFill>
                  <a:srgbClr val="3D4258"/>
                </a:solidFill>
                <a:latin typeface="Times New Roman" panose="02020603050405020304" pitchFamily="18" charset="0"/>
                <a:cs typeface="Times New Roman" panose="02020603050405020304" pitchFamily="18" charset="0"/>
              </a:rPr>
              <a:t>Mạch điểu khiển tốc độ động cơ motor 12V </a:t>
            </a:r>
          </a:p>
        </p:txBody>
      </p:sp>
      <p:sp>
        <p:nvSpPr>
          <p:cNvPr id="5" name="TextBox 4">
            <a:extLst>
              <a:ext uri="{FF2B5EF4-FFF2-40B4-BE49-F238E27FC236}">
                <a16:creationId xmlns:a16="http://schemas.microsoft.com/office/drawing/2014/main" id="{F3160DFB-A5C5-5946-6983-45AE09F6EFE0}"/>
              </a:ext>
            </a:extLst>
          </p:cNvPr>
          <p:cNvSpPr txBox="1"/>
          <p:nvPr/>
        </p:nvSpPr>
        <p:spPr>
          <a:xfrm>
            <a:off x="1650880" y="1502123"/>
            <a:ext cx="6405766" cy="369332"/>
          </a:xfrm>
          <a:prstGeom prst="rect">
            <a:avLst/>
          </a:prstGeom>
          <a:noFill/>
        </p:spPr>
        <p:txBody>
          <a:bodyPr wrap="square" rtlCol="0">
            <a:spAutoFit/>
          </a:bodyPr>
          <a:lstStyle/>
          <a:p>
            <a:pPr marL="342900" indent="-342900">
              <a:buClr>
                <a:srgbClr val="3D4258"/>
              </a:buClr>
              <a:buFont typeface="Wingdings" panose="05000000000000000000" pitchFamily="2" charset="2"/>
              <a:buChar char="ü"/>
            </a:pPr>
            <a:r>
              <a:rPr lang="en-GB" sz="1800" b="1">
                <a:solidFill>
                  <a:srgbClr val="3D4258"/>
                </a:solidFill>
                <a:latin typeface="Amatic SC" panose="00000500000000000000" pitchFamily="2" charset="-79"/>
                <a:cs typeface="Amatic SC" panose="00000500000000000000" pitchFamily="2" charset="-79"/>
              </a:rPr>
              <a:t>Thiết kế mạch : mạch tổng hợp, bộ xử lý tín hiệu số, và các mạch điều khiển…</a:t>
            </a:r>
          </a:p>
        </p:txBody>
      </p:sp>
    </p:spTree>
    <p:extLst>
      <p:ext uri="{BB962C8B-B14F-4D97-AF65-F5344CB8AC3E}">
        <p14:creationId xmlns:p14="http://schemas.microsoft.com/office/powerpoint/2010/main" val="2959069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BAB936-5928-918F-C878-69671099B249}"/>
              </a:ext>
            </a:extLst>
          </p:cNvPr>
          <p:cNvSpPr txBox="1"/>
          <p:nvPr/>
        </p:nvSpPr>
        <p:spPr>
          <a:xfrm>
            <a:off x="2631558" y="447418"/>
            <a:ext cx="3880884" cy="523220"/>
          </a:xfrm>
          <a:prstGeom prst="rect">
            <a:avLst/>
          </a:prstGeom>
          <a:noFill/>
        </p:spPr>
        <p:txBody>
          <a:bodyPr wrap="square" rtlCol="0">
            <a:spAutoFit/>
          </a:bodyPr>
          <a:lstStyle/>
          <a:p>
            <a:pPr algn="ctr"/>
            <a:r>
              <a:rPr lang="en-GB" sz="2800" b="1">
                <a:solidFill>
                  <a:srgbClr val="3D4258"/>
                </a:solidFill>
                <a:latin typeface="Amatic SC" panose="00000500000000000000" pitchFamily="2" charset="-79"/>
                <a:cs typeface="Amatic SC" panose="00000500000000000000" pitchFamily="2" charset="-79"/>
              </a:rPr>
              <a:t>Ứng dụng cụ thể của K-map</a:t>
            </a:r>
          </a:p>
        </p:txBody>
      </p:sp>
      <p:sp>
        <p:nvSpPr>
          <p:cNvPr id="20" name="TextBox 19">
            <a:extLst>
              <a:ext uri="{FF2B5EF4-FFF2-40B4-BE49-F238E27FC236}">
                <a16:creationId xmlns:a16="http://schemas.microsoft.com/office/drawing/2014/main" id="{2F02DA7A-0292-52B4-960A-5534AB6D6F9B}"/>
              </a:ext>
            </a:extLst>
          </p:cNvPr>
          <p:cNvSpPr txBox="1"/>
          <p:nvPr/>
        </p:nvSpPr>
        <p:spPr>
          <a:xfrm>
            <a:off x="972879" y="970638"/>
            <a:ext cx="3880884" cy="461665"/>
          </a:xfrm>
          <a:prstGeom prst="rect">
            <a:avLst/>
          </a:prstGeom>
          <a:noFill/>
        </p:spPr>
        <p:txBody>
          <a:bodyPr wrap="square" rtlCol="0">
            <a:spAutoFit/>
          </a:bodyPr>
          <a:lstStyle/>
          <a:p>
            <a:pPr marL="342900" indent="-342900">
              <a:buClr>
                <a:srgbClr val="3D4258"/>
              </a:buClr>
              <a:buFont typeface="Courier New" panose="02070309020205020404" pitchFamily="49" charset="0"/>
              <a:buChar char="o"/>
            </a:pPr>
            <a:r>
              <a:rPr lang="en-GB" sz="2400" b="1">
                <a:solidFill>
                  <a:srgbClr val="3D4258"/>
                </a:solidFill>
                <a:latin typeface="Amatic SC" panose="00000500000000000000" pitchFamily="2" charset="-79"/>
                <a:cs typeface="Amatic SC" panose="00000500000000000000" pitchFamily="2" charset="-79"/>
              </a:rPr>
              <a:t>Thiết bị viễn thông</a:t>
            </a:r>
          </a:p>
        </p:txBody>
      </p:sp>
      <p:pic>
        <p:nvPicPr>
          <p:cNvPr id="1026" name="Picture 2" descr="Giới thiệu Modem ADSL - iGate AW300N | VNPT Technology">
            <a:extLst>
              <a:ext uri="{FF2B5EF4-FFF2-40B4-BE49-F238E27FC236}">
                <a16:creationId xmlns:a16="http://schemas.microsoft.com/office/drawing/2014/main" id="{DC202E97-19C9-E8B4-F514-AB0A5C0334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017951">
            <a:off x="358773" y="1766214"/>
            <a:ext cx="2960217" cy="22217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T-AX58U｜Router WiFi｜ASUS Việt Nam">
            <a:extLst>
              <a:ext uri="{FF2B5EF4-FFF2-40B4-BE49-F238E27FC236}">
                <a16:creationId xmlns:a16="http://schemas.microsoft.com/office/drawing/2014/main" id="{78E7D9B9-D9D1-9498-480C-D959185A39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5076" y="1650319"/>
            <a:ext cx="2688746" cy="268874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02E76D9-5BDC-92AF-DCBD-BD63AF910244}"/>
              </a:ext>
            </a:extLst>
          </p:cNvPr>
          <p:cNvSpPr txBox="1"/>
          <p:nvPr/>
        </p:nvSpPr>
        <p:spPr>
          <a:xfrm>
            <a:off x="1716791" y="1455256"/>
            <a:ext cx="5510273" cy="400110"/>
          </a:xfrm>
          <a:prstGeom prst="rect">
            <a:avLst/>
          </a:prstGeom>
          <a:noFill/>
        </p:spPr>
        <p:txBody>
          <a:bodyPr wrap="square" rtlCol="0">
            <a:spAutoFit/>
          </a:bodyPr>
          <a:lstStyle/>
          <a:p>
            <a:pPr marL="342900" indent="-342900">
              <a:buClr>
                <a:srgbClr val="3D4258"/>
              </a:buClr>
              <a:buFont typeface="Wingdings" panose="05000000000000000000" pitchFamily="2" charset="2"/>
              <a:buChar char="ü"/>
            </a:pPr>
            <a:r>
              <a:rPr lang="en-GB" sz="2000" b="1">
                <a:solidFill>
                  <a:srgbClr val="3D4258"/>
                </a:solidFill>
                <a:latin typeface="Amatic SC" panose="00000500000000000000" pitchFamily="2" charset="-79"/>
                <a:cs typeface="Amatic SC" panose="00000500000000000000" pitchFamily="2" charset="-79"/>
              </a:rPr>
              <a:t>Thiết kế thiết bị viễn thông: router, modem,….</a:t>
            </a:r>
          </a:p>
        </p:txBody>
      </p:sp>
      <p:pic>
        <p:nvPicPr>
          <p:cNvPr id="4" name="Google Shape;153;p18">
            <a:extLst>
              <a:ext uri="{FF2B5EF4-FFF2-40B4-BE49-F238E27FC236}">
                <a16:creationId xmlns:a16="http://schemas.microsoft.com/office/drawing/2014/main" id="{86E920AB-3CA6-611C-583D-D6C901630CED}"/>
              </a:ext>
            </a:extLst>
          </p:cNvPr>
          <p:cNvPicPr preferRelativeResize="0"/>
          <p:nvPr/>
        </p:nvPicPr>
        <p:blipFill rotWithShape="1">
          <a:blip r:embed="rId4">
            <a:alphaModFix/>
          </a:blip>
          <a:srcRect l="18492" t="14228" r="12145" b="18272"/>
          <a:stretch/>
        </p:blipFill>
        <p:spPr>
          <a:xfrm>
            <a:off x="3626096" y="1955523"/>
            <a:ext cx="2087893" cy="2084168"/>
          </a:xfrm>
          <a:prstGeom prst="ellipse">
            <a:avLst/>
          </a:prstGeom>
          <a:noFill/>
          <a:ln>
            <a:noFill/>
          </a:ln>
          <a:effectLst>
            <a:outerShdw blurRad="50800" dist="38100" dir="2700000" algn="tl" rotWithShape="0">
              <a:prstClr val="black">
                <a:alpha val="40000"/>
              </a:prstClr>
            </a:outerShdw>
          </a:effectLst>
        </p:spPr>
      </p:pic>
      <p:sp>
        <p:nvSpPr>
          <p:cNvPr id="5" name="TextBox 4">
            <a:extLst>
              <a:ext uri="{FF2B5EF4-FFF2-40B4-BE49-F238E27FC236}">
                <a16:creationId xmlns:a16="http://schemas.microsoft.com/office/drawing/2014/main" id="{A70F1A78-57F5-0C58-7F96-D48F5ECB0C4B}"/>
              </a:ext>
            </a:extLst>
          </p:cNvPr>
          <p:cNvSpPr txBox="1"/>
          <p:nvPr/>
        </p:nvSpPr>
        <p:spPr>
          <a:xfrm rot="1063870">
            <a:off x="3880979" y="2715237"/>
            <a:ext cx="1657649" cy="646331"/>
          </a:xfrm>
          <a:prstGeom prst="rect">
            <a:avLst/>
          </a:prstGeom>
          <a:noFill/>
        </p:spPr>
        <p:txBody>
          <a:bodyPr wrap="square" rtlCol="0">
            <a:spAutoFit/>
          </a:bodyPr>
          <a:lstStyle/>
          <a:p>
            <a:pPr algn="ctr"/>
            <a:r>
              <a:rPr lang="en-GB" sz="3600" b="1">
                <a:solidFill>
                  <a:srgbClr val="3D4258"/>
                </a:solidFill>
                <a:latin typeface="Ink Free" panose="03080402000500000000" pitchFamily="66" charset="0"/>
                <a:cs typeface="Times New Roman" panose="02020603050405020304" pitchFamily="18" charset="0"/>
              </a:rPr>
              <a:t>K-map</a:t>
            </a:r>
            <a:endParaRPr lang="en-GB" sz="3600">
              <a:solidFill>
                <a:srgbClr val="3D4258"/>
              </a:solidFill>
            </a:endParaRPr>
          </a:p>
        </p:txBody>
      </p:sp>
    </p:spTree>
    <p:extLst>
      <p:ext uri="{BB962C8B-B14F-4D97-AF65-F5344CB8AC3E}">
        <p14:creationId xmlns:p14="http://schemas.microsoft.com/office/powerpoint/2010/main" val="3533295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BAB936-5928-918F-C878-69671099B249}"/>
              </a:ext>
            </a:extLst>
          </p:cNvPr>
          <p:cNvSpPr txBox="1"/>
          <p:nvPr/>
        </p:nvSpPr>
        <p:spPr>
          <a:xfrm>
            <a:off x="2631558" y="447418"/>
            <a:ext cx="3880884" cy="523220"/>
          </a:xfrm>
          <a:prstGeom prst="rect">
            <a:avLst/>
          </a:prstGeom>
          <a:noFill/>
        </p:spPr>
        <p:txBody>
          <a:bodyPr wrap="square" rtlCol="0">
            <a:spAutoFit/>
          </a:bodyPr>
          <a:lstStyle/>
          <a:p>
            <a:pPr algn="ctr"/>
            <a:r>
              <a:rPr lang="en-GB" sz="2800" b="1">
                <a:solidFill>
                  <a:srgbClr val="3D4258"/>
                </a:solidFill>
                <a:latin typeface="Amatic SC" panose="00000500000000000000" pitchFamily="2" charset="-79"/>
                <a:cs typeface="Amatic SC" panose="00000500000000000000" pitchFamily="2" charset="-79"/>
              </a:rPr>
              <a:t>Ứng dụng cụ thể của K-map</a:t>
            </a:r>
          </a:p>
        </p:txBody>
      </p:sp>
      <p:sp>
        <p:nvSpPr>
          <p:cNvPr id="20" name="TextBox 19">
            <a:extLst>
              <a:ext uri="{FF2B5EF4-FFF2-40B4-BE49-F238E27FC236}">
                <a16:creationId xmlns:a16="http://schemas.microsoft.com/office/drawing/2014/main" id="{2F02DA7A-0292-52B4-960A-5534AB6D6F9B}"/>
              </a:ext>
            </a:extLst>
          </p:cNvPr>
          <p:cNvSpPr txBox="1"/>
          <p:nvPr/>
        </p:nvSpPr>
        <p:spPr>
          <a:xfrm>
            <a:off x="972879" y="970638"/>
            <a:ext cx="3880884" cy="461665"/>
          </a:xfrm>
          <a:prstGeom prst="rect">
            <a:avLst/>
          </a:prstGeom>
          <a:noFill/>
        </p:spPr>
        <p:txBody>
          <a:bodyPr wrap="square" rtlCol="0">
            <a:spAutoFit/>
          </a:bodyPr>
          <a:lstStyle/>
          <a:p>
            <a:pPr marL="342900" indent="-342900">
              <a:buClr>
                <a:srgbClr val="3D4258"/>
              </a:buClr>
              <a:buFont typeface="Courier New" panose="02070309020205020404" pitchFamily="49" charset="0"/>
              <a:buChar char="o"/>
            </a:pPr>
            <a:r>
              <a:rPr lang="en-GB" sz="2400" b="1">
                <a:solidFill>
                  <a:srgbClr val="3D4258"/>
                </a:solidFill>
                <a:latin typeface="Amatic SC" panose="00000500000000000000" pitchFamily="2" charset="-79"/>
                <a:cs typeface="Amatic SC" panose="00000500000000000000" pitchFamily="2" charset="-79"/>
              </a:rPr>
              <a:t>Truyền thông không dây</a:t>
            </a:r>
          </a:p>
        </p:txBody>
      </p:sp>
      <p:sp>
        <p:nvSpPr>
          <p:cNvPr id="8" name="TextBox 7">
            <a:extLst>
              <a:ext uri="{FF2B5EF4-FFF2-40B4-BE49-F238E27FC236}">
                <a16:creationId xmlns:a16="http://schemas.microsoft.com/office/drawing/2014/main" id="{702E76D9-5BDC-92AF-DCBD-BD63AF910244}"/>
              </a:ext>
            </a:extLst>
          </p:cNvPr>
          <p:cNvSpPr txBox="1"/>
          <p:nvPr/>
        </p:nvSpPr>
        <p:spPr>
          <a:xfrm>
            <a:off x="1637048" y="1432263"/>
            <a:ext cx="6534073" cy="646331"/>
          </a:xfrm>
          <a:prstGeom prst="rect">
            <a:avLst/>
          </a:prstGeom>
          <a:noFill/>
        </p:spPr>
        <p:txBody>
          <a:bodyPr wrap="square" rtlCol="0">
            <a:spAutoFit/>
          </a:bodyPr>
          <a:lstStyle/>
          <a:p>
            <a:pPr marL="342900" indent="-342900">
              <a:buClr>
                <a:srgbClr val="3D4258"/>
              </a:buClr>
              <a:buFont typeface="Wingdings" panose="05000000000000000000" pitchFamily="2" charset="2"/>
              <a:buChar char="ü"/>
            </a:pPr>
            <a:r>
              <a:rPr lang="vi-VN" sz="1800" b="1">
                <a:solidFill>
                  <a:srgbClr val="3D4258"/>
                </a:solidFill>
                <a:latin typeface="Amatic SC" panose="00000500000000000000" pitchFamily="2" charset="-79"/>
                <a:cs typeface="Amatic SC" panose="00000500000000000000" pitchFamily="2" charset="-79"/>
              </a:rPr>
              <a:t>tối ưu hóa việc mã hóa và giải mã tín hiệu, quyết định định tuyến, quản lý tài nguyên truyền thông, và cải thiện hiệu suất mạng không dây</a:t>
            </a:r>
            <a:endParaRPr lang="en-GB" sz="1800" b="1">
              <a:solidFill>
                <a:srgbClr val="3D4258"/>
              </a:solidFill>
              <a:latin typeface="Amatic SC" panose="00000500000000000000" pitchFamily="2" charset="-79"/>
              <a:cs typeface="Amatic SC" panose="00000500000000000000" pitchFamily="2" charset="-79"/>
            </a:endParaRPr>
          </a:p>
        </p:txBody>
      </p:sp>
      <p:pic>
        <p:nvPicPr>
          <p:cNvPr id="2050" name="Picture 2" descr="Những điều cần biết về mã hóa? | Surveillance Self-Defense">
            <a:extLst>
              <a:ext uri="{FF2B5EF4-FFF2-40B4-BE49-F238E27FC236}">
                <a16:creationId xmlns:a16="http://schemas.microsoft.com/office/drawing/2014/main" id="{713603FE-B9BA-A7C6-C64D-CBAB509DB7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3834" y="2078554"/>
            <a:ext cx="5996331" cy="2998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418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Vật liệu bán dẫn biến đối không ngừng như thế nào? - Tạp chí tự động hóa  ngày nay | Automation today">
            <a:extLst>
              <a:ext uri="{FF2B5EF4-FFF2-40B4-BE49-F238E27FC236}">
                <a16:creationId xmlns:a16="http://schemas.microsoft.com/office/drawing/2014/main" id="{3688A3D0-ED74-77AB-A03C-04A20B4D48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5063">
            <a:off x="6443480" y="3228625"/>
            <a:ext cx="2507868" cy="193833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3460FE8-022C-74B0-B0EA-5EACF9C27C3E}"/>
              </a:ext>
            </a:extLst>
          </p:cNvPr>
          <p:cNvSpPr txBox="1"/>
          <p:nvPr/>
        </p:nvSpPr>
        <p:spPr>
          <a:xfrm>
            <a:off x="4572000" y="782197"/>
            <a:ext cx="4307595" cy="923330"/>
          </a:xfrm>
          <a:prstGeom prst="rect">
            <a:avLst/>
          </a:prstGeom>
          <a:noFill/>
        </p:spPr>
        <p:txBody>
          <a:bodyPr wrap="square" rtlCol="0">
            <a:spAutoFit/>
          </a:bodyPr>
          <a:lstStyle/>
          <a:p>
            <a:pPr algn="ctr"/>
            <a:r>
              <a:rPr lang="en-GB" sz="5400">
                <a:latin typeface="Amatic SC" panose="00000500000000000000" pitchFamily="2" charset="-79"/>
                <a:cs typeface="Amatic SC" panose="00000500000000000000" pitchFamily="2" charset="-79"/>
              </a:rPr>
              <a:t>Mạch tích hợp</a:t>
            </a:r>
          </a:p>
        </p:txBody>
      </p:sp>
      <p:pic>
        <p:nvPicPr>
          <p:cNvPr id="1030" name="Picture 6" descr="Integrated Circuits">
            <a:extLst>
              <a:ext uri="{FF2B5EF4-FFF2-40B4-BE49-F238E27FC236}">
                <a16:creationId xmlns:a16="http://schemas.microsoft.com/office/drawing/2014/main" id="{3F85A22A-E9DD-FD6A-D604-1C6A2CBF97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8527" y="121041"/>
            <a:ext cx="3412750" cy="149185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FF35B283-F9CE-73EF-45C0-A4454F393962}"/>
              </a:ext>
            </a:extLst>
          </p:cNvPr>
          <p:cNvSpPr/>
          <p:nvPr/>
        </p:nvSpPr>
        <p:spPr>
          <a:xfrm>
            <a:off x="1100984" y="1555200"/>
            <a:ext cx="6942031" cy="2505599"/>
          </a:xfrm>
          <a:prstGeom prst="roundRect">
            <a:avLst>
              <a:gd name="adj" fmla="val 4167"/>
            </a:avLst>
          </a:prstGeom>
          <a:solidFill>
            <a:srgbClr val="F7D9A6"/>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spcBef>
                <a:spcPts val="600"/>
              </a:spcBef>
              <a:spcAft>
                <a:spcPts val="600"/>
              </a:spcAft>
              <a:buClr>
                <a:srgbClr val="3D4258"/>
              </a:buClr>
              <a:buFont typeface="Wingdings" panose="05000000000000000000" pitchFamily="2" charset="2"/>
              <a:buChar char="ü"/>
            </a:pPr>
            <a:r>
              <a:rPr lang="en-GB" sz="2400" dirty="0">
                <a:solidFill>
                  <a:srgbClr val="3D4258"/>
                </a:solidFill>
                <a:latin typeface="Amatic SC" panose="00000500000000000000" pitchFamily="2" charset="-79"/>
                <a:ea typeface="Calibri" panose="020F0502020204030204" pitchFamily="34" charset="0"/>
                <a:cs typeface="Amatic SC" panose="00000500000000000000" pitchFamily="2" charset="-79"/>
              </a:rPr>
              <a:t>IC (</a:t>
            </a:r>
            <a:r>
              <a:rPr lang="en-US" sz="2400" dirty="0">
                <a:solidFill>
                  <a:srgbClr val="3D4258"/>
                </a:solidFill>
                <a:effectLst/>
                <a:latin typeface="Amatic SC" panose="00000500000000000000" pitchFamily="2" charset="-79"/>
                <a:ea typeface="Calibri" panose="020F0502020204030204" pitchFamily="34" charset="0"/>
                <a:cs typeface="Amatic SC" panose="00000500000000000000" pitchFamily="2" charset="-79"/>
              </a:rPr>
              <a:t>Integrated circuit)</a:t>
            </a:r>
          </a:p>
          <a:p>
            <a:pPr marL="342900" indent="-342900">
              <a:spcBef>
                <a:spcPts val="600"/>
              </a:spcBef>
              <a:spcAft>
                <a:spcPts val="600"/>
              </a:spcAft>
              <a:buClr>
                <a:srgbClr val="3D4258"/>
              </a:buClr>
              <a:buFont typeface="Wingdings" panose="05000000000000000000" pitchFamily="2" charset="2"/>
              <a:buChar char="ü"/>
            </a:pPr>
            <a:r>
              <a:rPr lang="en-US" sz="2400" dirty="0">
                <a:solidFill>
                  <a:srgbClr val="3D4258"/>
                </a:solidFill>
                <a:effectLst/>
                <a:latin typeface="Amatic SC" panose="00000500000000000000" pitchFamily="2" charset="-79"/>
                <a:ea typeface="Calibri" panose="020F0502020204030204" pitchFamily="34" charset="0"/>
                <a:cs typeface="Amatic SC" panose="00000500000000000000" pitchFamily="2" charset="-79"/>
              </a:rPr>
              <a:t>những linh kiện điện tử có lõi làm bằng vật liệu bán dẫn Silicon (Si) và Germanium (Ge)</a:t>
            </a:r>
          </a:p>
          <a:p>
            <a:pPr marL="342900" indent="-342900">
              <a:spcBef>
                <a:spcPts val="600"/>
              </a:spcBef>
              <a:spcAft>
                <a:spcPts val="600"/>
              </a:spcAft>
              <a:buClr>
                <a:srgbClr val="3D4258"/>
              </a:buClr>
              <a:buFont typeface="Wingdings" panose="05000000000000000000" pitchFamily="2" charset="2"/>
              <a:buChar char="ü"/>
            </a:pPr>
            <a:r>
              <a:rPr lang="vi-VN" sz="2400" dirty="0">
                <a:solidFill>
                  <a:srgbClr val="3D4258"/>
                </a:solidFill>
                <a:latin typeface="Amatic SC" panose="00000500000000000000" pitchFamily="2" charset="-79"/>
                <a:cs typeface="Amatic SC" panose="00000500000000000000" pitchFamily="2" charset="-79"/>
              </a:rPr>
              <a:t>Hiểu đơn giản, vi mạch là mạch điện tử rất nhỏ được đóng gói thành một linh kiện hoàn chỉnh.</a:t>
            </a:r>
            <a:endParaRPr lang="en-GB" sz="2400" dirty="0">
              <a:solidFill>
                <a:srgbClr val="3D4258"/>
              </a:solidFill>
              <a:latin typeface="Amatic SC" panose="00000500000000000000" pitchFamily="2" charset="-79"/>
              <a:cs typeface="Amatic SC" panose="00000500000000000000" pitchFamily="2" charset="-79"/>
            </a:endParaRPr>
          </a:p>
        </p:txBody>
      </p:sp>
    </p:spTree>
    <p:extLst>
      <p:ext uri="{BB962C8B-B14F-4D97-AF65-F5344CB8AC3E}">
        <p14:creationId xmlns:p14="http://schemas.microsoft.com/office/powerpoint/2010/main" val="22580669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3B962DC-3805-E75B-6CD9-3A2943B59AD8}"/>
              </a:ext>
            </a:extLst>
          </p:cNvPr>
          <p:cNvSpPr txBox="1"/>
          <p:nvPr/>
        </p:nvSpPr>
        <p:spPr>
          <a:xfrm>
            <a:off x="2286000" y="296950"/>
            <a:ext cx="4572000" cy="741998"/>
          </a:xfrm>
          <a:prstGeom prst="rect">
            <a:avLst/>
          </a:prstGeom>
          <a:noFill/>
        </p:spPr>
        <p:txBody>
          <a:bodyPr wrap="square">
            <a:spAutoFit/>
          </a:bodyPr>
          <a:lstStyle/>
          <a:p>
            <a:pPr marL="180340" marR="180340" algn="ctr">
              <a:lnSpc>
                <a:spcPct val="150000"/>
              </a:lnSpc>
              <a:spcBef>
                <a:spcPts val="600"/>
              </a:spcBef>
              <a:spcAft>
                <a:spcPts val="1200"/>
              </a:spcAft>
            </a:pPr>
            <a:r>
              <a:rPr lang="en-US" sz="3200">
                <a:effectLst/>
                <a:latin typeface="Amatic SC" panose="00000500000000000000" pitchFamily="2" charset="-79"/>
                <a:ea typeface="Calibri" panose="020F0502020204030204" pitchFamily="34" charset="0"/>
                <a:cs typeface="Amatic SC" panose="00000500000000000000" pitchFamily="2" charset="-79"/>
              </a:rPr>
              <a:t>Cấu tạo</a:t>
            </a:r>
            <a:endParaRPr lang="en-GB" sz="3200">
              <a:effectLst/>
              <a:latin typeface="Amatic SC" panose="00000500000000000000" pitchFamily="2" charset="-79"/>
              <a:ea typeface="Calibri" panose="020F0502020204030204" pitchFamily="34" charset="0"/>
              <a:cs typeface="Amatic SC" panose="00000500000000000000" pitchFamily="2" charset="-79"/>
            </a:endParaRPr>
          </a:p>
        </p:txBody>
      </p:sp>
      <p:pic>
        <p:nvPicPr>
          <p:cNvPr id="8" name="Picture 7">
            <a:extLst>
              <a:ext uri="{FF2B5EF4-FFF2-40B4-BE49-F238E27FC236}">
                <a16:creationId xmlns:a16="http://schemas.microsoft.com/office/drawing/2014/main" id="{D959F22E-FD2B-5A37-F3E4-11E6B54F17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343" y="1038948"/>
            <a:ext cx="7161313" cy="372296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909682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1B12AF1A-6883-AA5E-A1E1-96392DEB9EAB}"/>
              </a:ext>
            </a:extLst>
          </p:cNvPr>
          <p:cNvSpPr>
            <a:spLocks noGrp="1"/>
          </p:cNvSpPr>
          <p:nvPr>
            <p:ph type="subTitle" idx="1"/>
          </p:nvPr>
        </p:nvSpPr>
        <p:spPr>
          <a:xfrm>
            <a:off x="720000" y="1491300"/>
            <a:ext cx="5337900" cy="1866300"/>
          </a:xfrm>
        </p:spPr>
        <p:txBody>
          <a:bodyPr/>
          <a:lstStyle/>
          <a:p>
            <a:r>
              <a:rPr lang="en-GB" dirty="0"/>
              <a:t>Thành phần thụ động: </a:t>
            </a:r>
            <a:r>
              <a:rPr lang="en-US" dirty="0"/>
              <a:t>điện trở, tụ điện, cuộn cảm</a:t>
            </a:r>
            <a:endParaRPr lang="en-GB" dirty="0"/>
          </a:p>
        </p:txBody>
      </p:sp>
      <p:sp>
        <p:nvSpPr>
          <p:cNvPr id="5" name="Title 4">
            <a:extLst>
              <a:ext uri="{FF2B5EF4-FFF2-40B4-BE49-F238E27FC236}">
                <a16:creationId xmlns:a16="http://schemas.microsoft.com/office/drawing/2014/main" id="{D506571E-A6FE-C291-DB69-11FD228FB416}"/>
              </a:ext>
            </a:extLst>
          </p:cNvPr>
          <p:cNvSpPr>
            <a:spLocks noGrp="1"/>
          </p:cNvSpPr>
          <p:nvPr>
            <p:ph type="title"/>
          </p:nvPr>
        </p:nvSpPr>
        <p:spPr/>
        <p:txBody>
          <a:bodyPr/>
          <a:lstStyle/>
          <a:p>
            <a:r>
              <a:rPr lang="en-GB" sz="4400"/>
              <a:t>LÕI (CORE)</a:t>
            </a:r>
            <a:endParaRPr lang="en-GB"/>
          </a:p>
        </p:txBody>
      </p:sp>
      <p:pic>
        <p:nvPicPr>
          <p:cNvPr id="2050" name="Picture 2" descr="ĐIỆN TRỞ 1/4W 33R 5% (50PCS) Điện Tử 360(E360)">
            <a:extLst>
              <a:ext uri="{FF2B5EF4-FFF2-40B4-BE49-F238E27FC236}">
                <a16:creationId xmlns:a16="http://schemas.microsoft.com/office/drawing/2014/main" id="{5F32DAFC-62A4-950B-760F-CC94DFFB0F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00" y="2223100"/>
            <a:ext cx="1320800" cy="13208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ụ điện cấp ô tô AC - Superwell Technology Việt Nam">
            <a:extLst>
              <a:ext uri="{FF2B5EF4-FFF2-40B4-BE49-F238E27FC236}">
                <a16:creationId xmlns:a16="http://schemas.microsoft.com/office/drawing/2014/main" id="{457FB04B-DAF2-7A8E-98B9-907DFBE893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5125" y="2088162"/>
            <a:ext cx="2876550" cy="15906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iảm giá Cuộn cảm lọc sóng sine 3.3mH dùng cho board EGS002 - BeeCost">
            <a:extLst>
              <a:ext uri="{FF2B5EF4-FFF2-40B4-BE49-F238E27FC236}">
                <a16:creationId xmlns:a16="http://schemas.microsoft.com/office/drawing/2014/main" id="{AEEA6798-CCDD-E84C-229B-27E80A7497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1977774"/>
            <a:ext cx="1648036" cy="1701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8116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1B12AF1A-6883-AA5E-A1E1-96392DEB9EAB}"/>
              </a:ext>
            </a:extLst>
          </p:cNvPr>
          <p:cNvSpPr>
            <a:spLocks noGrp="1"/>
          </p:cNvSpPr>
          <p:nvPr>
            <p:ph type="subTitle" idx="1"/>
          </p:nvPr>
        </p:nvSpPr>
        <p:spPr>
          <a:xfrm>
            <a:off x="720000" y="1491300"/>
            <a:ext cx="5337900" cy="1866300"/>
          </a:xfrm>
        </p:spPr>
        <p:txBody>
          <a:bodyPr/>
          <a:lstStyle/>
          <a:p>
            <a:r>
              <a:rPr lang="en-GB"/>
              <a:t>Thành phần tích cực: </a:t>
            </a:r>
            <a:r>
              <a:rPr lang="en-US"/>
              <a:t>diodes, transistor, NMOS, PMOS,... </a:t>
            </a:r>
            <a:endParaRPr lang="en-GB"/>
          </a:p>
        </p:txBody>
      </p:sp>
      <p:sp>
        <p:nvSpPr>
          <p:cNvPr id="5" name="Title 4">
            <a:extLst>
              <a:ext uri="{FF2B5EF4-FFF2-40B4-BE49-F238E27FC236}">
                <a16:creationId xmlns:a16="http://schemas.microsoft.com/office/drawing/2014/main" id="{D506571E-A6FE-C291-DB69-11FD228FB416}"/>
              </a:ext>
            </a:extLst>
          </p:cNvPr>
          <p:cNvSpPr>
            <a:spLocks noGrp="1"/>
          </p:cNvSpPr>
          <p:nvPr>
            <p:ph type="title"/>
          </p:nvPr>
        </p:nvSpPr>
        <p:spPr/>
        <p:txBody>
          <a:bodyPr/>
          <a:lstStyle/>
          <a:p>
            <a:r>
              <a:rPr lang="en-GB" sz="4400"/>
              <a:t>LÕI (CORE)</a:t>
            </a:r>
            <a:endParaRPr lang="en-GB"/>
          </a:p>
        </p:txBody>
      </p:sp>
      <p:pic>
        <p:nvPicPr>
          <p:cNvPr id="3074" name="Picture 2" descr="Chuyên trang thực hành điện tử, sửa chữa điện tử gia dụng, tự học điện  tử!!: Giới thiệu về Transistor và chức năng của chúng">
            <a:extLst>
              <a:ext uri="{FF2B5EF4-FFF2-40B4-BE49-F238E27FC236}">
                <a16:creationId xmlns:a16="http://schemas.microsoft.com/office/drawing/2014/main" id="{29A406C1-3F0F-5729-5D14-506651A9E4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1994"/>
          <a:stretch/>
        </p:blipFill>
        <p:spPr bwMode="auto">
          <a:xfrm>
            <a:off x="847000" y="2053700"/>
            <a:ext cx="2442300" cy="137989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xial Lead High Temperature Diodes - PPM Power">
            <a:extLst>
              <a:ext uri="{FF2B5EF4-FFF2-40B4-BE49-F238E27FC236}">
                <a16:creationId xmlns:a16="http://schemas.microsoft.com/office/drawing/2014/main" id="{56998A8C-0623-BD29-58A6-06247AC70F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2864" y="1491300"/>
            <a:ext cx="4003675" cy="2508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72988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1B12AF1A-6883-AA5E-A1E1-96392DEB9EAB}"/>
              </a:ext>
            </a:extLst>
          </p:cNvPr>
          <p:cNvSpPr>
            <a:spLocks noGrp="1"/>
          </p:cNvSpPr>
          <p:nvPr>
            <p:ph type="subTitle" idx="1"/>
          </p:nvPr>
        </p:nvSpPr>
        <p:spPr>
          <a:xfrm>
            <a:off x="294697" y="1491299"/>
            <a:ext cx="5337900" cy="3207175"/>
          </a:xfrm>
        </p:spPr>
        <p:txBody>
          <a:bodyPr/>
          <a:lstStyle/>
          <a:p>
            <a:pPr marL="0" marR="180340" indent="0" algn="just">
              <a:lnSpc>
                <a:spcPct val="150000"/>
              </a:lnSpc>
              <a:spcBef>
                <a:spcPts val="600"/>
              </a:spcBef>
              <a:spcAft>
                <a:spcPts val="600"/>
              </a:spcAft>
            </a:pPr>
            <a:r>
              <a:rPr lang="en-US"/>
              <a:t>Chân chip (PIN hoặc LEAD) là vật liệu dẫn điện được kết nối đến lõi thông qua các dây dẫn điện. Các dây này thường làm bằng vàng.</a:t>
            </a:r>
          </a:p>
          <a:p>
            <a:pPr marL="0" marR="180340" indent="0" algn="just">
              <a:lnSpc>
                <a:spcPct val="150000"/>
              </a:lnSpc>
              <a:spcBef>
                <a:spcPts val="600"/>
              </a:spcBef>
              <a:spcAft>
                <a:spcPts val="600"/>
              </a:spcAft>
            </a:pPr>
            <a:r>
              <a:rPr lang="en-US"/>
              <a:t>Vỏ là thành phần bao bọc và cố định lõi, dây dẫn và các chân, được làm bằng vật liệu cách điện như nhựa, gốm, thủy tinh,...</a:t>
            </a:r>
            <a:endParaRPr lang="en-GB"/>
          </a:p>
        </p:txBody>
      </p:sp>
      <p:sp>
        <p:nvSpPr>
          <p:cNvPr id="5" name="Title 4">
            <a:extLst>
              <a:ext uri="{FF2B5EF4-FFF2-40B4-BE49-F238E27FC236}">
                <a16:creationId xmlns:a16="http://schemas.microsoft.com/office/drawing/2014/main" id="{D506571E-A6FE-C291-DB69-11FD228FB416}"/>
              </a:ext>
            </a:extLst>
          </p:cNvPr>
          <p:cNvSpPr>
            <a:spLocks noGrp="1"/>
          </p:cNvSpPr>
          <p:nvPr>
            <p:ph type="title"/>
          </p:nvPr>
        </p:nvSpPr>
        <p:spPr/>
        <p:txBody>
          <a:bodyPr/>
          <a:lstStyle/>
          <a:p>
            <a:r>
              <a:rPr lang="en-GB" sz="4400"/>
              <a:t>CHÂN (PIN) ; VỎ</a:t>
            </a:r>
            <a:endParaRPr lang="en-GB"/>
          </a:p>
        </p:txBody>
      </p:sp>
      <p:pic>
        <p:nvPicPr>
          <p:cNvPr id="2" name="Picture 1">
            <a:extLst>
              <a:ext uri="{FF2B5EF4-FFF2-40B4-BE49-F238E27FC236}">
                <a16:creationId xmlns:a16="http://schemas.microsoft.com/office/drawing/2014/main" id="{78F58EF0-A833-7192-BB5B-36C96060C688}"/>
              </a:ext>
            </a:extLst>
          </p:cNvPr>
          <p:cNvPicPr>
            <a:picLocks noChangeAspect="1"/>
          </p:cNvPicPr>
          <p:nvPr/>
        </p:nvPicPr>
        <p:blipFill rotWithShape="1">
          <a:blip r:embed="rId2">
            <a:extLst>
              <a:ext uri="{28A0092B-C50C-407E-A947-70E740481C1C}">
                <a14:useLocalDpi xmlns:a14="http://schemas.microsoft.com/office/drawing/2010/main" val="0"/>
              </a:ext>
            </a:extLst>
          </a:blip>
          <a:srcRect l="21914"/>
          <a:stretch/>
        </p:blipFill>
        <p:spPr>
          <a:xfrm>
            <a:off x="5643986" y="1077598"/>
            <a:ext cx="3205317" cy="298830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354981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662DF642-7AD3-4A29-B155-E647D4219381}"/>
              </a:ext>
            </a:extLst>
          </p:cNvPr>
          <p:cNvSpPr/>
          <p:nvPr/>
        </p:nvSpPr>
        <p:spPr>
          <a:xfrm>
            <a:off x="2850559" y="201441"/>
            <a:ext cx="3442882" cy="1025418"/>
          </a:xfrm>
          <a:prstGeom prst="roundRect">
            <a:avLst>
              <a:gd name="adj" fmla="val 8499"/>
            </a:avLst>
          </a:prstGeom>
          <a:solidFill>
            <a:srgbClr val="DFBDBA"/>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GB" sz="3200" dirty="0">
                <a:solidFill>
                  <a:srgbClr val="3D4258"/>
                </a:solidFill>
                <a:latin typeface="Amatic SC" panose="00000500000000000000" pitchFamily="2" charset="-79"/>
                <a:cs typeface="Amatic SC" panose="00000500000000000000" pitchFamily="2" charset="-79"/>
              </a:rPr>
              <a:t>Phân loại vi mạch</a:t>
            </a:r>
            <a:endParaRPr lang="en-GB" sz="2800" dirty="0">
              <a:solidFill>
                <a:srgbClr val="3D4258"/>
              </a:solidFill>
              <a:latin typeface="Amatic SC" panose="00000500000000000000" pitchFamily="2" charset="-79"/>
              <a:cs typeface="Amatic SC" panose="00000500000000000000" pitchFamily="2" charset="-79"/>
            </a:endParaRPr>
          </a:p>
        </p:txBody>
      </p:sp>
      <p:sp>
        <p:nvSpPr>
          <p:cNvPr id="6" name="Subtitle 5">
            <a:extLst>
              <a:ext uri="{FF2B5EF4-FFF2-40B4-BE49-F238E27FC236}">
                <a16:creationId xmlns:a16="http://schemas.microsoft.com/office/drawing/2014/main" id="{D872AB38-2F45-4C84-ACE6-E26D32E9534F}"/>
              </a:ext>
            </a:extLst>
          </p:cNvPr>
          <p:cNvSpPr>
            <a:spLocks noGrp="1"/>
          </p:cNvSpPr>
          <p:nvPr>
            <p:ph type="subTitle" idx="1"/>
          </p:nvPr>
        </p:nvSpPr>
        <p:spPr>
          <a:xfrm>
            <a:off x="720000" y="1624184"/>
            <a:ext cx="8330400" cy="2305500"/>
          </a:xfrm>
        </p:spPr>
        <p:txBody>
          <a:bodyPr/>
          <a:lstStyle/>
          <a:p>
            <a:pPr algn="just"/>
            <a:r>
              <a:rPr lang="en-US" sz="2800" b="1" dirty="0">
                <a:effectLst/>
                <a:latin typeface="Questrial" panose="020B0604020202020204" charset="0"/>
                <a:ea typeface="Questrial" panose="020B0604020202020204" charset="0"/>
                <a:cs typeface="Questrial" panose="020B0604020202020204" charset="0"/>
              </a:rPr>
              <a:t>Một cách phân loại phổ biến dựa trên mật độ tích hợp là dựa vào số lượng transistor hoặc CMOS hoặc số cổng (gate) có trong vi mạch</a:t>
            </a:r>
            <a:endParaRPr lang="en-US" sz="2000" dirty="0">
              <a:latin typeface="Questrial" panose="020B0604020202020204" charset="0"/>
              <a:ea typeface="Questrial" panose="020B0604020202020204" charset="0"/>
              <a:cs typeface="Questrial" panose="020B0604020202020204" charset="0"/>
            </a:endParaRPr>
          </a:p>
        </p:txBody>
      </p:sp>
      <p:sp>
        <p:nvSpPr>
          <p:cNvPr id="7" name="Subtitle 6">
            <a:extLst>
              <a:ext uri="{FF2B5EF4-FFF2-40B4-BE49-F238E27FC236}">
                <a16:creationId xmlns:a16="http://schemas.microsoft.com/office/drawing/2014/main" id="{6B45AA27-68E8-4E98-B705-EC7F831EA3E4}"/>
              </a:ext>
            </a:extLst>
          </p:cNvPr>
          <p:cNvSpPr>
            <a:spLocks noGrp="1"/>
          </p:cNvSpPr>
          <p:nvPr>
            <p:ph type="subTitle" idx="2"/>
          </p:nvPr>
        </p:nvSpPr>
        <p:spPr/>
        <p:txBody>
          <a:bodyPr/>
          <a:lstStyle/>
          <a:p>
            <a:endParaRPr lang="en-US" dirty="0"/>
          </a:p>
        </p:txBody>
      </p:sp>
    </p:spTree>
    <p:extLst>
      <p:ext uri="{BB962C8B-B14F-4D97-AF65-F5344CB8AC3E}">
        <p14:creationId xmlns:p14="http://schemas.microsoft.com/office/powerpoint/2010/main" val="1619552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15B138D-99D4-4519-B345-BB858DD8B5EA}"/>
              </a:ext>
            </a:extLst>
          </p:cNvPr>
          <p:cNvSpPr>
            <a:spLocks noGrp="1"/>
          </p:cNvSpPr>
          <p:nvPr>
            <p:ph type="subTitle" idx="1"/>
          </p:nvPr>
        </p:nvSpPr>
        <p:spPr/>
        <p:txBody>
          <a:bodyPr/>
          <a:lstStyle/>
          <a:p>
            <a:endParaRPr lang="en-US"/>
          </a:p>
        </p:txBody>
      </p:sp>
      <p:sp>
        <p:nvSpPr>
          <p:cNvPr id="4" name="Subtitle 3">
            <a:extLst>
              <a:ext uri="{FF2B5EF4-FFF2-40B4-BE49-F238E27FC236}">
                <a16:creationId xmlns:a16="http://schemas.microsoft.com/office/drawing/2014/main" id="{885787C6-AF05-4423-94B7-5D724833F7DD}"/>
              </a:ext>
            </a:extLst>
          </p:cNvPr>
          <p:cNvSpPr>
            <a:spLocks noGrp="1"/>
          </p:cNvSpPr>
          <p:nvPr>
            <p:ph type="subTitle" idx="2"/>
          </p:nvPr>
        </p:nvSpPr>
        <p:spPr/>
        <p:txBody>
          <a:bodyPr/>
          <a:lstStyle/>
          <a:p>
            <a:endParaRPr lang="en-US"/>
          </a:p>
        </p:txBody>
      </p:sp>
      <p:pic>
        <p:nvPicPr>
          <p:cNvPr id="5" name="Picture 4">
            <a:extLst>
              <a:ext uri="{FF2B5EF4-FFF2-40B4-BE49-F238E27FC236}">
                <a16:creationId xmlns:a16="http://schemas.microsoft.com/office/drawing/2014/main" id="{531285BF-9036-499C-BEF7-74D166D4B29C}"/>
              </a:ext>
            </a:extLst>
          </p:cNvPr>
          <p:cNvPicPr/>
          <p:nvPr/>
        </p:nvPicPr>
        <p:blipFill>
          <a:blip r:embed="rId2">
            <a:extLst>
              <a:ext uri="{28A0092B-C50C-407E-A947-70E740481C1C}">
                <a14:useLocalDpi xmlns:a14="http://schemas.microsoft.com/office/drawing/2010/main" val="0"/>
              </a:ext>
            </a:extLst>
          </a:blip>
          <a:stretch>
            <a:fillRect/>
          </a:stretch>
        </p:blipFill>
        <p:spPr>
          <a:xfrm>
            <a:off x="578025" y="277608"/>
            <a:ext cx="8020350" cy="45882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41029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Công Nghệ 4.0 Là Gì? Sự Phát Triển Của Công Nghệ 4.0 Ảnh Hưởng Tới Giới Trẻ  Như Thế Nào? | ATP Software">
            <a:extLst>
              <a:ext uri="{FF2B5EF4-FFF2-40B4-BE49-F238E27FC236}">
                <a16:creationId xmlns:a16="http://schemas.microsoft.com/office/drawing/2014/main" id="{CBD6CE5A-4F7A-A9BA-D317-5806BC7B16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364" y="1"/>
            <a:ext cx="9988728"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22E69BFB-3F02-9B93-2761-4B5C513ACB51}"/>
              </a:ext>
            </a:extLst>
          </p:cNvPr>
          <p:cNvSpPr/>
          <p:nvPr/>
        </p:nvSpPr>
        <p:spPr>
          <a:xfrm>
            <a:off x="5976531" y="261123"/>
            <a:ext cx="3442882" cy="1025418"/>
          </a:xfrm>
          <a:prstGeom prst="roundRect">
            <a:avLst>
              <a:gd name="adj" fmla="val 8499"/>
            </a:avLst>
          </a:prstGeom>
          <a:solidFill>
            <a:srgbClr val="DFBDBA"/>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GB" sz="3200">
                <a:solidFill>
                  <a:srgbClr val="3D4258"/>
                </a:solidFill>
                <a:latin typeface="Amatic SC" panose="00000500000000000000" pitchFamily="2" charset="-79"/>
                <a:cs typeface="Amatic SC" panose="00000500000000000000" pitchFamily="2" charset="-79"/>
              </a:rPr>
              <a:t>tiềm năng</a:t>
            </a:r>
            <a:endParaRPr lang="en-GB" sz="2800">
              <a:solidFill>
                <a:srgbClr val="3D4258"/>
              </a:solidFill>
              <a:latin typeface="Amatic SC" panose="00000500000000000000" pitchFamily="2" charset="-79"/>
              <a:cs typeface="Amatic SC" panose="00000500000000000000" pitchFamily="2" charset="-79"/>
            </a:endParaRPr>
          </a:p>
        </p:txBody>
      </p:sp>
      <p:sp>
        <p:nvSpPr>
          <p:cNvPr id="3" name="TextBox 2">
            <a:extLst>
              <a:ext uri="{FF2B5EF4-FFF2-40B4-BE49-F238E27FC236}">
                <a16:creationId xmlns:a16="http://schemas.microsoft.com/office/drawing/2014/main" id="{235BC22E-9408-D391-4400-B3B36736FF9E}"/>
              </a:ext>
            </a:extLst>
          </p:cNvPr>
          <p:cNvSpPr txBox="1"/>
          <p:nvPr/>
        </p:nvSpPr>
        <p:spPr>
          <a:xfrm>
            <a:off x="907755" y="3705104"/>
            <a:ext cx="7713731" cy="1177273"/>
          </a:xfrm>
          <a:prstGeom prst="roundRect">
            <a:avLst/>
          </a:prstGeom>
          <a:solidFill>
            <a:schemeClr val="bg1">
              <a:alpha val="90000"/>
            </a:schemeClr>
          </a:solidFill>
          <a:ln>
            <a:noFill/>
          </a:ln>
          <a:effectLst>
            <a:outerShdw blurRad="381000" dist="190500" dir="2700000" algn="tl" rotWithShape="0">
              <a:prstClr val="black">
                <a:alpha val="80000"/>
              </a:prstClr>
            </a:outerShdw>
          </a:effectLst>
        </p:spPr>
        <p:txBody>
          <a:bodyPr wrap="square">
            <a:spAutoFit/>
          </a:bodyPr>
          <a:lstStyle/>
          <a:p>
            <a:pPr marL="285750" indent="-285750" algn="just">
              <a:lnSpc>
                <a:spcPct val="107000"/>
              </a:lnSpc>
              <a:spcAft>
                <a:spcPts val="800"/>
              </a:spcAft>
              <a:buFont typeface="Wingdings" panose="05000000000000000000" pitchFamily="2" charset="2"/>
              <a:buChar char="Ø"/>
            </a:pPr>
            <a:r>
              <a:rPr lang="en-US" sz="1800">
                <a:effectLst/>
                <a:latin typeface="Times New Roman" panose="02020603050405020304" pitchFamily="18" charset="0"/>
                <a:ea typeface="Calibri" panose="020F0502020204030204" pitchFamily="34" charset="0"/>
              </a:rPr>
              <a:t>Tạo ra sản phẩm và dịch vụ mới mẻ, tiện ích và đột phá.</a:t>
            </a:r>
          </a:p>
          <a:p>
            <a:pPr marL="285750" indent="-285750" algn="just">
              <a:lnSpc>
                <a:spcPct val="107000"/>
              </a:lnSpc>
              <a:spcAft>
                <a:spcPts val="800"/>
              </a:spcAft>
              <a:buFont typeface="Wingdings" panose="05000000000000000000" pitchFamily="2" charset="2"/>
              <a:buChar char="Ø"/>
            </a:pPr>
            <a:r>
              <a:rPr lang="en-US" sz="1800">
                <a:latin typeface="Times New Roman" panose="02020603050405020304" pitchFamily="18" charset="0"/>
                <a:ea typeface="Calibri" panose="020F0502020204030204" pitchFamily="34" charset="0"/>
              </a:rPr>
              <a:t>Đ</a:t>
            </a:r>
            <a:r>
              <a:rPr lang="en-US" sz="1800">
                <a:effectLst/>
                <a:latin typeface="Times New Roman" panose="02020603050405020304" pitchFamily="18" charset="0"/>
                <a:ea typeface="Calibri" panose="020F0502020204030204" pitchFamily="34" charset="0"/>
              </a:rPr>
              <a:t>óng vai trò quan trọng trong việc giải quyết các vấn đề xã hội và môi trường như an ninh, y tế, giáo dục, năng lượng, giao thông, v.v.</a:t>
            </a:r>
            <a:endParaRPr lang="en-GB" sz="180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2048894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662DF642-7AD3-4A29-B155-E647D4219381}"/>
              </a:ext>
            </a:extLst>
          </p:cNvPr>
          <p:cNvSpPr/>
          <p:nvPr/>
        </p:nvSpPr>
        <p:spPr>
          <a:xfrm>
            <a:off x="2850559" y="201441"/>
            <a:ext cx="3442882" cy="1025418"/>
          </a:xfrm>
          <a:prstGeom prst="roundRect">
            <a:avLst>
              <a:gd name="adj" fmla="val 8499"/>
            </a:avLst>
          </a:prstGeom>
          <a:solidFill>
            <a:srgbClr val="DFBDBA"/>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GB" sz="3200" dirty="0">
                <a:solidFill>
                  <a:srgbClr val="3D4258"/>
                </a:solidFill>
                <a:latin typeface="Amatic SC" panose="00000500000000000000" pitchFamily="2" charset="-79"/>
                <a:cs typeface="Amatic SC" panose="00000500000000000000" pitchFamily="2" charset="-79"/>
              </a:rPr>
              <a:t>Phân loại vi mạch</a:t>
            </a:r>
            <a:endParaRPr lang="en-GB" sz="2800" dirty="0">
              <a:solidFill>
                <a:srgbClr val="3D4258"/>
              </a:solidFill>
              <a:latin typeface="Amatic SC" panose="00000500000000000000" pitchFamily="2" charset="-79"/>
              <a:cs typeface="Amatic SC" panose="00000500000000000000" pitchFamily="2" charset="-79"/>
            </a:endParaRPr>
          </a:p>
        </p:txBody>
      </p:sp>
      <p:sp>
        <p:nvSpPr>
          <p:cNvPr id="6" name="Subtitle 5">
            <a:extLst>
              <a:ext uri="{FF2B5EF4-FFF2-40B4-BE49-F238E27FC236}">
                <a16:creationId xmlns:a16="http://schemas.microsoft.com/office/drawing/2014/main" id="{D872AB38-2F45-4C84-ACE6-E26D32E9534F}"/>
              </a:ext>
            </a:extLst>
          </p:cNvPr>
          <p:cNvSpPr>
            <a:spLocks noGrp="1"/>
          </p:cNvSpPr>
          <p:nvPr>
            <p:ph type="subTitle" idx="1"/>
          </p:nvPr>
        </p:nvSpPr>
        <p:spPr>
          <a:xfrm>
            <a:off x="720000" y="1624184"/>
            <a:ext cx="8330400" cy="2305500"/>
          </a:xfrm>
        </p:spPr>
        <p:txBody>
          <a:bodyPr/>
          <a:lstStyle/>
          <a:p>
            <a:pPr algn="just"/>
            <a:r>
              <a:rPr lang="en-US" sz="2800" b="1" dirty="0">
                <a:effectLst/>
                <a:latin typeface="Questrial" panose="020B0604020202020204" charset="0"/>
                <a:ea typeface="Questrial" panose="020B0604020202020204" charset="0"/>
                <a:cs typeface="Questrial" panose="020B0604020202020204" charset="0"/>
              </a:rPr>
              <a:t>Một cách phân loại phổ biến thứ 2 là dựa trên loại tín hiệu mà vi mạch đó có thể xử lý là tín hiệu số (digital) hay tín hiệu tương tự (analog). Theo cách phân loại này, vi mạch được chia làm 3 nhóm là</a:t>
            </a:r>
            <a:endParaRPr lang="en-US" sz="3200" dirty="0">
              <a:latin typeface="Questrial" panose="020B0604020202020204" charset="0"/>
              <a:ea typeface="Questrial" panose="020B0604020202020204" charset="0"/>
              <a:cs typeface="Questrial" panose="020B0604020202020204" charset="0"/>
            </a:endParaRPr>
          </a:p>
        </p:txBody>
      </p:sp>
      <p:sp>
        <p:nvSpPr>
          <p:cNvPr id="7" name="Subtitle 6">
            <a:extLst>
              <a:ext uri="{FF2B5EF4-FFF2-40B4-BE49-F238E27FC236}">
                <a16:creationId xmlns:a16="http://schemas.microsoft.com/office/drawing/2014/main" id="{6B45AA27-68E8-4E98-B705-EC7F831EA3E4}"/>
              </a:ext>
            </a:extLst>
          </p:cNvPr>
          <p:cNvSpPr>
            <a:spLocks noGrp="1"/>
          </p:cNvSpPr>
          <p:nvPr>
            <p:ph type="subTitle" idx="2"/>
          </p:nvPr>
        </p:nvSpPr>
        <p:spPr/>
        <p:txBody>
          <a:bodyPr/>
          <a:lstStyle/>
          <a:p>
            <a:endParaRPr lang="en-US" dirty="0"/>
          </a:p>
        </p:txBody>
      </p:sp>
    </p:spTree>
    <p:extLst>
      <p:ext uri="{BB962C8B-B14F-4D97-AF65-F5344CB8AC3E}">
        <p14:creationId xmlns:p14="http://schemas.microsoft.com/office/powerpoint/2010/main" val="2774053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F4E955-8DC3-49A0-8A1F-B5337B8AA0C4}"/>
              </a:ext>
            </a:extLst>
          </p:cNvPr>
          <p:cNvSpPr>
            <a:spLocks noGrp="1"/>
          </p:cNvSpPr>
          <p:nvPr>
            <p:ph type="title"/>
          </p:nvPr>
        </p:nvSpPr>
        <p:spPr>
          <a:xfrm>
            <a:off x="1000800" y="409025"/>
            <a:ext cx="7704000" cy="572700"/>
          </a:xfrm>
        </p:spPr>
        <p:txBody>
          <a:bodyPr/>
          <a:lstStyle/>
          <a:p>
            <a:r>
              <a:rPr lang="en-US" sz="2400" dirty="0">
                <a:solidFill>
                  <a:schemeClr val="tx1">
                    <a:lumMod val="90000"/>
                    <a:lumOff val="10000"/>
                  </a:schemeClr>
                </a:solidFill>
                <a:effectLst/>
                <a:latin typeface="Times New Roman" panose="02020603050405020304" pitchFamily="18" charset="0"/>
                <a:ea typeface="Calibri" panose="020F0502020204030204" pitchFamily="34" charset="0"/>
              </a:rPr>
              <a:t>Vi mạch số (Digital IC) </a:t>
            </a:r>
            <a:endParaRPr lang="en-US" sz="4000" dirty="0">
              <a:solidFill>
                <a:schemeClr val="tx1">
                  <a:lumMod val="90000"/>
                  <a:lumOff val="10000"/>
                </a:schemeClr>
              </a:solidFill>
            </a:endParaRPr>
          </a:p>
        </p:txBody>
      </p:sp>
      <p:pic>
        <p:nvPicPr>
          <p:cNvPr id="7" name="Picture 6">
            <a:extLst>
              <a:ext uri="{FF2B5EF4-FFF2-40B4-BE49-F238E27FC236}">
                <a16:creationId xmlns:a16="http://schemas.microsoft.com/office/drawing/2014/main" id="{74762258-70DB-4B7E-A504-85DB36C83DF7}"/>
              </a:ext>
            </a:extLst>
          </p:cNvPr>
          <p:cNvPicPr/>
          <p:nvPr/>
        </p:nvPicPr>
        <p:blipFill>
          <a:blip r:embed="rId3">
            <a:extLst>
              <a:ext uri="{28A0092B-C50C-407E-A947-70E740481C1C}">
                <a14:useLocalDpi xmlns:a14="http://schemas.microsoft.com/office/drawing/2010/main" val="0"/>
              </a:ext>
            </a:extLst>
          </a:blip>
          <a:stretch>
            <a:fillRect/>
          </a:stretch>
        </p:blipFill>
        <p:spPr>
          <a:xfrm>
            <a:off x="1109700" y="1147192"/>
            <a:ext cx="6924600" cy="32373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932458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F4E955-8DC3-49A0-8A1F-B5337B8AA0C4}"/>
              </a:ext>
            </a:extLst>
          </p:cNvPr>
          <p:cNvSpPr>
            <a:spLocks noGrp="1"/>
          </p:cNvSpPr>
          <p:nvPr>
            <p:ph type="title"/>
          </p:nvPr>
        </p:nvSpPr>
        <p:spPr>
          <a:xfrm>
            <a:off x="1000800" y="409025"/>
            <a:ext cx="7704000" cy="572700"/>
          </a:xfrm>
        </p:spPr>
        <p:txBody>
          <a:bodyPr/>
          <a:lstStyle/>
          <a:p>
            <a:r>
              <a:rPr lang="en-US" sz="2400" dirty="0">
                <a:solidFill>
                  <a:schemeClr val="tx1">
                    <a:lumMod val="90000"/>
                    <a:lumOff val="10000"/>
                  </a:schemeClr>
                </a:solidFill>
                <a:effectLst/>
                <a:latin typeface="Times New Roman" panose="02020603050405020304" pitchFamily="18" charset="0"/>
                <a:ea typeface="Calibri" panose="020F0502020204030204" pitchFamily="34" charset="0"/>
              </a:rPr>
              <a:t>Vi mạch tương tự (Analog IC)</a:t>
            </a:r>
            <a:endParaRPr lang="en-US" sz="4800" dirty="0">
              <a:solidFill>
                <a:schemeClr val="tx1">
                  <a:lumMod val="90000"/>
                  <a:lumOff val="10000"/>
                </a:schemeClr>
              </a:solidFill>
            </a:endParaRPr>
          </a:p>
        </p:txBody>
      </p:sp>
      <p:pic>
        <p:nvPicPr>
          <p:cNvPr id="4" name="Picture 3">
            <a:extLst>
              <a:ext uri="{FF2B5EF4-FFF2-40B4-BE49-F238E27FC236}">
                <a16:creationId xmlns:a16="http://schemas.microsoft.com/office/drawing/2014/main" id="{D26BF255-9697-4990-887E-2B2B2822E241}"/>
              </a:ext>
            </a:extLst>
          </p:cNvPr>
          <p:cNvPicPr/>
          <p:nvPr/>
        </p:nvPicPr>
        <p:blipFill>
          <a:blip r:embed="rId3">
            <a:extLst>
              <a:ext uri="{28A0092B-C50C-407E-A947-70E740481C1C}">
                <a14:useLocalDpi xmlns:a14="http://schemas.microsoft.com/office/drawing/2010/main" val="0"/>
              </a:ext>
            </a:extLst>
          </a:blip>
          <a:stretch>
            <a:fillRect/>
          </a:stretch>
        </p:blipFill>
        <p:spPr>
          <a:xfrm>
            <a:off x="1714500" y="981725"/>
            <a:ext cx="6276600" cy="36741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176762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F4E955-8DC3-49A0-8A1F-B5337B8AA0C4}"/>
              </a:ext>
            </a:extLst>
          </p:cNvPr>
          <p:cNvSpPr>
            <a:spLocks noGrp="1"/>
          </p:cNvSpPr>
          <p:nvPr>
            <p:ph type="title"/>
          </p:nvPr>
        </p:nvSpPr>
        <p:spPr>
          <a:xfrm>
            <a:off x="1000800" y="409025"/>
            <a:ext cx="7704000" cy="572700"/>
          </a:xfrm>
        </p:spPr>
        <p:txBody>
          <a:bodyPr/>
          <a:lstStyle/>
          <a:p>
            <a:r>
              <a:rPr lang="en-US" sz="2400" dirty="0">
                <a:solidFill>
                  <a:schemeClr val="tx1">
                    <a:lumMod val="90000"/>
                    <a:lumOff val="10000"/>
                  </a:schemeClr>
                </a:solidFill>
                <a:effectLst/>
                <a:latin typeface="Times New Roman" panose="02020603050405020304" pitchFamily="18" charset="0"/>
                <a:ea typeface="Calibri" panose="020F0502020204030204" pitchFamily="34" charset="0"/>
              </a:rPr>
              <a:t>Vi mạch tín hiệu hỗn hợp (Mixed-signal IC) </a:t>
            </a:r>
            <a:endParaRPr lang="en-US" sz="6000" dirty="0">
              <a:solidFill>
                <a:schemeClr val="tx1">
                  <a:lumMod val="90000"/>
                  <a:lumOff val="10000"/>
                </a:schemeClr>
              </a:solidFill>
            </a:endParaRPr>
          </a:p>
        </p:txBody>
      </p:sp>
      <p:pic>
        <p:nvPicPr>
          <p:cNvPr id="7" name="Picture 6">
            <a:extLst>
              <a:ext uri="{FF2B5EF4-FFF2-40B4-BE49-F238E27FC236}">
                <a16:creationId xmlns:a16="http://schemas.microsoft.com/office/drawing/2014/main" id="{A937C528-7AA7-41C0-872E-004D9C71820B}"/>
              </a:ext>
            </a:extLst>
          </p:cNvPr>
          <p:cNvPicPr>
            <a:picLocks noChangeAspect="1"/>
          </p:cNvPicPr>
          <p:nvPr/>
        </p:nvPicPr>
        <p:blipFill>
          <a:blip r:embed="rId3"/>
          <a:stretch>
            <a:fillRect/>
          </a:stretch>
        </p:blipFill>
        <p:spPr>
          <a:xfrm>
            <a:off x="2114840" y="1039087"/>
            <a:ext cx="4914320" cy="3576113"/>
          </a:xfrm>
          <a:prstGeom prst="rect">
            <a:avLst/>
          </a:prstGeom>
        </p:spPr>
      </p:pic>
    </p:spTree>
    <p:extLst>
      <p:ext uri="{BB962C8B-B14F-4D97-AF65-F5344CB8AC3E}">
        <p14:creationId xmlns:p14="http://schemas.microsoft.com/office/powerpoint/2010/main" val="31614870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662DF642-7AD3-4A29-B155-E647D4219381}"/>
              </a:ext>
            </a:extLst>
          </p:cNvPr>
          <p:cNvSpPr/>
          <p:nvPr/>
        </p:nvSpPr>
        <p:spPr>
          <a:xfrm>
            <a:off x="2503509" y="2019300"/>
            <a:ext cx="4136981" cy="1346449"/>
          </a:xfrm>
          <a:prstGeom prst="roundRect">
            <a:avLst>
              <a:gd name="adj" fmla="val 8499"/>
            </a:avLst>
          </a:prstGeom>
          <a:solidFill>
            <a:srgbClr val="DFBDBA"/>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GB" sz="4000" dirty="0">
                <a:solidFill>
                  <a:srgbClr val="3D4258"/>
                </a:solidFill>
                <a:latin typeface="Amatic SC" panose="00000500000000000000" pitchFamily="2" charset="-79"/>
                <a:cs typeface="Amatic SC" panose="00000500000000000000" pitchFamily="2" charset="-79"/>
              </a:rPr>
              <a:t>TẦM QUAN TRỌNG</a:t>
            </a:r>
            <a:endParaRPr lang="en-GB" sz="3600" dirty="0">
              <a:solidFill>
                <a:srgbClr val="3D4258"/>
              </a:solidFill>
              <a:latin typeface="Amatic SC" panose="00000500000000000000" pitchFamily="2" charset="-79"/>
              <a:cs typeface="Amatic SC" panose="00000500000000000000" pitchFamily="2" charset="-79"/>
            </a:endParaRPr>
          </a:p>
        </p:txBody>
      </p:sp>
    </p:spTree>
    <p:extLst>
      <p:ext uri="{BB962C8B-B14F-4D97-AF65-F5344CB8AC3E}">
        <p14:creationId xmlns:p14="http://schemas.microsoft.com/office/powerpoint/2010/main" val="2322721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ENIAC | History, Computer, Stands For, Machine, &amp; Facts | Britannica">
            <a:extLst>
              <a:ext uri="{FF2B5EF4-FFF2-40B4-BE49-F238E27FC236}">
                <a16:creationId xmlns:a16="http://schemas.microsoft.com/office/drawing/2014/main" id="{FFF3897A-41AA-4E9A-A853-2761D68C17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1869" y="232268"/>
            <a:ext cx="5960262" cy="4678963"/>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009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1E75EF1-A3CB-4B4B-94CE-B78BC7D608BB}"/>
              </a:ext>
            </a:extLst>
          </p:cNvPr>
          <p:cNvSpPr>
            <a:spLocks noGrp="1"/>
          </p:cNvSpPr>
          <p:nvPr>
            <p:ph type="subTitle" idx="1"/>
          </p:nvPr>
        </p:nvSpPr>
        <p:spPr>
          <a:xfrm>
            <a:off x="720000" y="1179385"/>
            <a:ext cx="7966800" cy="2305500"/>
          </a:xfrm>
        </p:spPr>
        <p:txBody>
          <a:bodyPr/>
          <a:lstStyle/>
          <a:p>
            <a:pPr algn="just"/>
            <a:r>
              <a:rPr lang="vi-VN" sz="2000" dirty="0"/>
              <a:t> ENIAC chiếm diện tích khoảng 167m² và bao gồm gần 20.000 ống chân không, 1.500 rơle, 10.000 tụ điện và 70.000 điện trở. Hệ thống sử dụng 200 kilowatt điện, nặng hơn 30 tấn và có giá khoảng $487.000.</a:t>
            </a:r>
          </a:p>
          <a:p>
            <a:pPr algn="just"/>
            <a:endParaRPr lang="vi-VN" sz="2000" dirty="0"/>
          </a:p>
          <a:p>
            <a:pPr algn="just"/>
            <a:r>
              <a:rPr lang="vi-VN" sz="2000" dirty="0"/>
              <a:t>ENIAC thực hiện được 5000 phép tính trên giây (bằng cách sử dụng 18000 ống chân không), điện năng tiêu thụ khoảng 140kW, trọng lượng 30 tấn.</a:t>
            </a:r>
            <a:endParaRPr lang="en-US" sz="2000" dirty="0"/>
          </a:p>
        </p:txBody>
      </p:sp>
      <p:sp>
        <p:nvSpPr>
          <p:cNvPr id="3" name="Title 2">
            <a:extLst>
              <a:ext uri="{FF2B5EF4-FFF2-40B4-BE49-F238E27FC236}">
                <a16:creationId xmlns:a16="http://schemas.microsoft.com/office/drawing/2014/main" id="{1B125E0C-F043-4254-9F26-5AD257B80765}"/>
              </a:ext>
            </a:extLst>
          </p:cNvPr>
          <p:cNvSpPr>
            <a:spLocks noGrp="1"/>
          </p:cNvSpPr>
          <p:nvPr>
            <p:ph type="title"/>
          </p:nvPr>
        </p:nvSpPr>
        <p:spPr/>
        <p:txBody>
          <a:bodyPr/>
          <a:lstStyle/>
          <a:p>
            <a:endParaRPr lang="en-US"/>
          </a:p>
        </p:txBody>
      </p:sp>
      <p:sp>
        <p:nvSpPr>
          <p:cNvPr id="4" name="Subtitle 3">
            <a:extLst>
              <a:ext uri="{FF2B5EF4-FFF2-40B4-BE49-F238E27FC236}">
                <a16:creationId xmlns:a16="http://schemas.microsoft.com/office/drawing/2014/main" id="{D0FB425B-39E8-4D5E-89B6-E193C3C8AA5B}"/>
              </a:ext>
            </a:extLst>
          </p:cNvPr>
          <p:cNvSpPr>
            <a:spLocks noGrp="1"/>
          </p:cNvSpPr>
          <p:nvPr>
            <p:ph type="subTitle" idx="2"/>
          </p:nvPr>
        </p:nvSpPr>
        <p:spPr/>
        <p:txBody>
          <a:bodyPr/>
          <a:lstStyle/>
          <a:p>
            <a:endParaRPr lang="en-US" dirty="0"/>
          </a:p>
        </p:txBody>
      </p:sp>
    </p:spTree>
    <p:extLst>
      <p:ext uri="{BB962C8B-B14F-4D97-AF65-F5344CB8AC3E}">
        <p14:creationId xmlns:p14="http://schemas.microsoft.com/office/powerpoint/2010/main" val="11996758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DE9AD89-8C04-431E-BB26-D6E6BBADE6D4}"/>
              </a:ext>
            </a:extLst>
          </p:cNvPr>
          <p:cNvSpPr>
            <a:spLocks noGrp="1"/>
          </p:cNvSpPr>
          <p:nvPr>
            <p:ph type="subTitle" idx="1"/>
          </p:nvPr>
        </p:nvSpPr>
        <p:spPr/>
        <p:txBody>
          <a:bodyPr/>
          <a:lstStyle/>
          <a:p>
            <a:endParaRPr lang="en-US"/>
          </a:p>
        </p:txBody>
      </p:sp>
      <p:sp>
        <p:nvSpPr>
          <p:cNvPr id="3" name="Title 2">
            <a:extLst>
              <a:ext uri="{FF2B5EF4-FFF2-40B4-BE49-F238E27FC236}">
                <a16:creationId xmlns:a16="http://schemas.microsoft.com/office/drawing/2014/main" id="{BAD23586-F47C-4B2A-A904-B37FE46132C4}"/>
              </a:ext>
            </a:extLst>
          </p:cNvPr>
          <p:cNvSpPr>
            <a:spLocks noGrp="1"/>
          </p:cNvSpPr>
          <p:nvPr>
            <p:ph type="title"/>
          </p:nvPr>
        </p:nvSpPr>
        <p:spPr/>
        <p:txBody>
          <a:bodyPr/>
          <a:lstStyle/>
          <a:p>
            <a:endParaRPr lang="en-US"/>
          </a:p>
        </p:txBody>
      </p:sp>
      <p:sp>
        <p:nvSpPr>
          <p:cNvPr id="4" name="Subtitle 3">
            <a:extLst>
              <a:ext uri="{FF2B5EF4-FFF2-40B4-BE49-F238E27FC236}">
                <a16:creationId xmlns:a16="http://schemas.microsoft.com/office/drawing/2014/main" id="{4F5EAC7C-C35D-4DB5-A0DB-4BA232775050}"/>
              </a:ext>
            </a:extLst>
          </p:cNvPr>
          <p:cNvSpPr>
            <a:spLocks noGrp="1"/>
          </p:cNvSpPr>
          <p:nvPr>
            <p:ph type="subTitle" idx="2"/>
          </p:nvPr>
        </p:nvSpPr>
        <p:spPr/>
        <p:txBody>
          <a:bodyPr/>
          <a:lstStyle/>
          <a:p>
            <a:endParaRPr lang="en-US"/>
          </a:p>
        </p:txBody>
      </p:sp>
      <p:pic>
        <p:nvPicPr>
          <p:cNvPr id="2050" name="Picture 2" descr="Who killed the vacuum tube? - lcamtuf's thing">
            <a:extLst>
              <a:ext uri="{FF2B5EF4-FFF2-40B4-BE49-F238E27FC236}">
                <a16:creationId xmlns:a16="http://schemas.microsoft.com/office/drawing/2014/main" id="{327CB475-8FBC-485A-9103-6762E3ACA0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0254" y="721636"/>
            <a:ext cx="5543492" cy="37002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781514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DE9AD89-8C04-431E-BB26-D6E6BBADE6D4}"/>
              </a:ext>
            </a:extLst>
          </p:cNvPr>
          <p:cNvSpPr>
            <a:spLocks noGrp="1"/>
          </p:cNvSpPr>
          <p:nvPr>
            <p:ph type="subTitle" idx="1"/>
          </p:nvPr>
        </p:nvSpPr>
        <p:spPr/>
        <p:txBody>
          <a:bodyPr/>
          <a:lstStyle/>
          <a:p>
            <a:endParaRPr lang="en-US"/>
          </a:p>
        </p:txBody>
      </p:sp>
      <p:sp>
        <p:nvSpPr>
          <p:cNvPr id="3" name="Title 2">
            <a:extLst>
              <a:ext uri="{FF2B5EF4-FFF2-40B4-BE49-F238E27FC236}">
                <a16:creationId xmlns:a16="http://schemas.microsoft.com/office/drawing/2014/main" id="{BAD23586-F47C-4B2A-A904-B37FE46132C4}"/>
              </a:ext>
            </a:extLst>
          </p:cNvPr>
          <p:cNvSpPr>
            <a:spLocks noGrp="1"/>
          </p:cNvSpPr>
          <p:nvPr>
            <p:ph type="title"/>
          </p:nvPr>
        </p:nvSpPr>
        <p:spPr/>
        <p:txBody>
          <a:bodyPr/>
          <a:lstStyle/>
          <a:p>
            <a:endParaRPr lang="en-US"/>
          </a:p>
        </p:txBody>
      </p:sp>
      <p:sp>
        <p:nvSpPr>
          <p:cNvPr id="4" name="Subtitle 3">
            <a:extLst>
              <a:ext uri="{FF2B5EF4-FFF2-40B4-BE49-F238E27FC236}">
                <a16:creationId xmlns:a16="http://schemas.microsoft.com/office/drawing/2014/main" id="{4F5EAC7C-C35D-4DB5-A0DB-4BA232775050}"/>
              </a:ext>
            </a:extLst>
          </p:cNvPr>
          <p:cNvSpPr>
            <a:spLocks noGrp="1"/>
          </p:cNvSpPr>
          <p:nvPr>
            <p:ph type="subTitle" idx="2"/>
          </p:nvPr>
        </p:nvSpPr>
        <p:spPr/>
        <p:txBody>
          <a:bodyPr/>
          <a:lstStyle/>
          <a:p>
            <a:endParaRPr lang="en-US"/>
          </a:p>
        </p:txBody>
      </p:sp>
      <p:pic>
        <p:nvPicPr>
          <p:cNvPr id="3076" name="Picture 4" descr="Cấu tạo và dòng điện trong transitor - Trung tâm CAD/CAM">
            <a:extLst>
              <a:ext uri="{FF2B5EF4-FFF2-40B4-BE49-F238E27FC236}">
                <a16:creationId xmlns:a16="http://schemas.microsoft.com/office/drawing/2014/main" id="{B7E5AFCC-2E77-4ED8-A22C-8693165146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223"/>
          <a:stretch/>
        </p:blipFill>
        <p:spPr bwMode="auto">
          <a:xfrm>
            <a:off x="1909995" y="602116"/>
            <a:ext cx="5291610" cy="39392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25764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DE9AD89-8C04-431E-BB26-D6E6BBADE6D4}"/>
              </a:ext>
            </a:extLst>
          </p:cNvPr>
          <p:cNvSpPr>
            <a:spLocks noGrp="1"/>
          </p:cNvSpPr>
          <p:nvPr>
            <p:ph type="subTitle" idx="1"/>
          </p:nvPr>
        </p:nvSpPr>
        <p:spPr/>
        <p:txBody>
          <a:bodyPr/>
          <a:lstStyle/>
          <a:p>
            <a:endParaRPr lang="en-US"/>
          </a:p>
        </p:txBody>
      </p:sp>
      <p:sp>
        <p:nvSpPr>
          <p:cNvPr id="3" name="Title 2">
            <a:extLst>
              <a:ext uri="{FF2B5EF4-FFF2-40B4-BE49-F238E27FC236}">
                <a16:creationId xmlns:a16="http://schemas.microsoft.com/office/drawing/2014/main" id="{BAD23586-F47C-4B2A-A904-B37FE46132C4}"/>
              </a:ext>
            </a:extLst>
          </p:cNvPr>
          <p:cNvSpPr>
            <a:spLocks noGrp="1"/>
          </p:cNvSpPr>
          <p:nvPr>
            <p:ph type="title"/>
          </p:nvPr>
        </p:nvSpPr>
        <p:spPr/>
        <p:txBody>
          <a:bodyPr/>
          <a:lstStyle/>
          <a:p>
            <a:endParaRPr lang="en-US"/>
          </a:p>
        </p:txBody>
      </p:sp>
      <p:sp>
        <p:nvSpPr>
          <p:cNvPr id="4" name="Subtitle 3">
            <a:extLst>
              <a:ext uri="{FF2B5EF4-FFF2-40B4-BE49-F238E27FC236}">
                <a16:creationId xmlns:a16="http://schemas.microsoft.com/office/drawing/2014/main" id="{4F5EAC7C-C35D-4DB5-A0DB-4BA232775050}"/>
              </a:ext>
            </a:extLst>
          </p:cNvPr>
          <p:cNvSpPr>
            <a:spLocks noGrp="1"/>
          </p:cNvSpPr>
          <p:nvPr>
            <p:ph type="subTitle" idx="2"/>
          </p:nvPr>
        </p:nvSpPr>
        <p:spPr/>
        <p:txBody>
          <a:bodyPr/>
          <a:lstStyle/>
          <a:p>
            <a:endParaRPr lang="en-US"/>
          </a:p>
        </p:txBody>
      </p:sp>
      <p:pic>
        <p:nvPicPr>
          <p:cNvPr id="4100" name="Picture 4" descr="What are the Differences Between an Integrated Circuit and a Microprocessor  - Total Phase">
            <a:extLst>
              <a:ext uri="{FF2B5EF4-FFF2-40B4-BE49-F238E27FC236}">
                <a16:creationId xmlns:a16="http://schemas.microsoft.com/office/drawing/2014/main" id="{CDECD44B-506A-4815-AB76-8C64BBF2DA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5470" y="591960"/>
            <a:ext cx="5280660" cy="39595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90235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AE7D4-720B-4A51-A76D-DFF490A5F7BC}"/>
              </a:ext>
            </a:extLst>
          </p:cNvPr>
          <p:cNvSpPr>
            <a:spLocks noGrp="1"/>
          </p:cNvSpPr>
          <p:nvPr>
            <p:ph type="title"/>
          </p:nvPr>
        </p:nvSpPr>
        <p:spPr>
          <a:xfrm>
            <a:off x="571144" y="360907"/>
            <a:ext cx="5478781" cy="1531688"/>
          </a:xfrm>
        </p:spPr>
        <p:txBody>
          <a:bodyPr/>
          <a:lstStyle/>
          <a:p>
            <a:r>
              <a:rPr lang="en-US" b="1">
                <a:latin typeface="Times New Roman" panose="02020603050405020304" pitchFamily="18" charset="0"/>
                <a:cs typeface="Times New Roman" panose="02020603050405020304" pitchFamily="18" charset="0"/>
              </a:rPr>
              <a:t>Đại số Boolean </a:t>
            </a:r>
            <a:br>
              <a:rPr lang="en-US" b="1">
                <a:latin typeface="Times New Roman" panose="02020603050405020304" pitchFamily="18" charset="0"/>
                <a:cs typeface="Times New Roman" panose="02020603050405020304" pitchFamily="18" charset="0"/>
              </a:rPr>
            </a:br>
            <a:r>
              <a:rPr lang="en-US" b="1">
                <a:latin typeface="Times New Roman" panose="02020603050405020304" pitchFamily="18" charset="0"/>
                <a:cs typeface="Times New Roman" panose="02020603050405020304" pitchFamily="18" charset="0"/>
              </a:rPr>
              <a:t>                         &amp; Cổng logic</a:t>
            </a:r>
          </a:p>
        </p:txBody>
      </p:sp>
      <p:pic>
        <p:nvPicPr>
          <p:cNvPr id="1026" name="Picture 2" descr="Hình ảnh Mạch điện Tử PNG, Vector, PSD, và biểu tượng để tải về miễn phí |  pngtree">
            <a:extLst>
              <a:ext uri="{FF2B5EF4-FFF2-40B4-BE49-F238E27FC236}">
                <a16:creationId xmlns:a16="http://schemas.microsoft.com/office/drawing/2014/main" id="{45989BD5-E696-5477-AFEF-EF6FFEB10A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1630" y="704407"/>
            <a:ext cx="4776677" cy="47766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gic không khô khan] Phần 1: Logic mệnh đề và bảng chân trị">
            <a:extLst>
              <a:ext uri="{FF2B5EF4-FFF2-40B4-BE49-F238E27FC236}">
                <a16:creationId xmlns:a16="http://schemas.microsoft.com/office/drawing/2014/main" id="{8C6E7B04-224F-293E-E1D4-FF9B2DE215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75" y="2202157"/>
            <a:ext cx="4124325" cy="178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2684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Moore's Law and Is It Still True?">
            <a:extLst>
              <a:ext uri="{FF2B5EF4-FFF2-40B4-BE49-F238E27FC236}">
                <a16:creationId xmlns:a16="http://schemas.microsoft.com/office/drawing/2014/main" id="{89592C05-7BA6-418E-B63B-55A8E20CA7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75" y="0"/>
            <a:ext cx="771525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0943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78E17F0-3909-461A-B313-0C12E8FF8337}"/>
              </a:ext>
            </a:extLst>
          </p:cNvPr>
          <p:cNvSpPr>
            <a:spLocks noGrp="1"/>
          </p:cNvSpPr>
          <p:nvPr>
            <p:ph type="body" idx="1"/>
          </p:nvPr>
        </p:nvSpPr>
        <p:spPr>
          <a:xfrm>
            <a:off x="720000" y="863550"/>
            <a:ext cx="7855200" cy="3416400"/>
          </a:xfrm>
        </p:spPr>
        <p:txBody>
          <a:bodyPr/>
          <a:lstStyle/>
          <a:p>
            <a:pPr algn="just"/>
            <a:r>
              <a:rPr lang="en-US" sz="3200" dirty="0">
                <a:latin typeface="Questrial" panose="020B0604020202020204" charset="0"/>
                <a:ea typeface="Questrial" panose="020B0604020202020204" charset="0"/>
                <a:cs typeface="Questrial" panose="020B0604020202020204" charset="0"/>
              </a:rPr>
              <a:t>Tăng tốc độ, hiệu suất xử lý</a:t>
            </a:r>
          </a:p>
          <a:p>
            <a:pPr algn="just"/>
            <a:r>
              <a:rPr lang="en-US" sz="3200" dirty="0">
                <a:latin typeface="Questrial" panose="020B0604020202020204" charset="0"/>
                <a:ea typeface="Questrial" panose="020B0604020202020204" charset="0"/>
                <a:cs typeface="Questrial" panose="020B0604020202020204" charset="0"/>
              </a:rPr>
              <a:t>Giảm giá thành chip</a:t>
            </a:r>
          </a:p>
          <a:p>
            <a:pPr algn="just"/>
            <a:r>
              <a:rPr lang="en-US" sz="3200" dirty="0">
                <a:latin typeface="Questrial" panose="020B0604020202020204" charset="0"/>
                <a:ea typeface="Questrial" panose="020B0604020202020204" charset="0"/>
                <a:cs typeface="Questrial" panose="020B0604020202020204" charset="0"/>
              </a:rPr>
              <a:t>Nền tảng xây dựng các thiết bị, linh kiện máy tính nhỏ gọn</a:t>
            </a:r>
          </a:p>
          <a:p>
            <a:pPr algn="just"/>
            <a:r>
              <a:rPr lang="en-US" sz="3200" dirty="0">
                <a:latin typeface="Questrial" panose="020B0604020202020204" charset="0"/>
                <a:ea typeface="Questrial" panose="020B0604020202020204" charset="0"/>
                <a:cs typeface="Questrial" panose="020B0604020202020204" charset="0"/>
              </a:rPr>
              <a:t>Giúp nhân loại bước gần hơn tới </a:t>
            </a:r>
            <a:r>
              <a:rPr lang="en-US" sz="3200" dirty="0" err="1">
                <a:latin typeface="Questrial" panose="020B0604020202020204" charset="0"/>
                <a:ea typeface="Questrial" panose="020B0604020202020204" charset="0"/>
                <a:cs typeface="Questrial" panose="020B0604020202020204" charset="0"/>
              </a:rPr>
              <a:t>kỷ</a:t>
            </a:r>
            <a:r>
              <a:rPr lang="en-US" sz="3200" dirty="0">
                <a:latin typeface="Questrial" panose="020B0604020202020204" charset="0"/>
                <a:ea typeface="Questrial" panose="020B0604020202020204" charset="0"/>
                <a:cs typeface="Questrial" panose="020B0604020202020204" charset="0"/>
              </a:rPr>
              <a:t> nguyên số - AI</a:t>
            </a:r>
          </a:p>
        </p:txBody>
      </p:sp>
    </p:spTree>
    <p:extLst>
      <p:ext uri="{BB962C8B-B14F-4D97-AF65-F5344CB8AC3E}">
        <p14:creationId xmlns:p14="http://schemas.microsoft.com/office/powerpoint/2010/main" val="2659386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08978E-A764-D84A-211E-D24DD995F0F7}"/>
              </a:ext>
            </a:extLst>
          </p:cNvPr>
          <p:cNvSpPr txBox="1"/>
          <p:nvPr/>
        </p:nvSpPr>
        <p:spPr>
          <a:xfrm>
            <a:off x="2594472" y="255891"/>
            <a:ext cx="3955055" cy="646331"/>
          </a:xfrm>
          <a:prstGeom prst="rect">
            <a:avLst/>
          </a:prstGeom>
          <a:noFill/>
        </p:spPr>
        <p:txBody>
          <a:bodyPr wrap="square" rtlCol="0">
            <a:spAutoFit/>
          </a:bodyPr>
          <a:lstStyle/>
          <a:p>
            <a:pPr algn="ctr"/>
            <a:r>
              <a:rPr lang="en-GB" sz="3600">
                <a:latin typeface="Amatic SC" panose="00000500000000000000" pitchFamily="2" charset="-79"/>
                <a:cs typeface="Amatic SC" panose="00000500000000000000" pitchFamily="2" charset="-79"/>
              </a:rPr>
              <a:t>Bộ ghép kênh (mux)</a:t>
            </a:r>
          </a:p>
        </p:txBody>
      </p:sp>
      <p:sp>
        <p:nvSpPr>
          <p:cNvPr id="4" name="TextBox 3">
            <a:extLst>
              <a:ext uri="{FF2B5EF4-FFF2-40B4-BE49-F238E27FC236}">
                <a16:creationId xmlns:a16="http://schemas.microsoft.com/office/drawing/2014/main" id="{42BA98B2-D852-08FD-3863-4678542526EA}"/>
              </a:ext>
            </a:extLst>
          </p:cNvPr>
          <p:cNvSpPr txBox="1"/>
          <p:nvPr/>
        </p:nvSpPr>
        <p:spPr>
          <a:xfrm>
            <a:off x="638977" y="989685"/>
            <a:ext cx="8648242" cy="873509"/>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sz="1800">
                <a:latin typeface="Times New Roman" panose="02020603050405020304" pitchFamily="18" charset="0"/>
                <a:ea typeface="Calibri" panose="020F0502020204030204" pitchFamily="34" charset="0"/>
              </a:rPr>
              <a:t>T</a:t>
            </a:r>
            <a:r>
              <a:rPr lang="en-US" sz="1800">
                <a:solidFill>
                  <a:srgbClr val="000000"/>
                </a:solidFill>
                <a:effectLst/>
                <a:latin typeface="Times New Roman" panose="02020603050405020304" pitchFamily="18" charset="0"/>
                <a:ea typeface="Calibri" panose="020F0502020204030204" pitchFamily="34" charset="0"/>
              </a:rPr>
              <a:t>hiết bị có nhiều đầu vào và đầu ra một dòng</a:t>
            </a:r>
          </a:p>
          <a:p>
            <a:pPr marL="285750" indent="-285750">
              <a:lnSpc>
                <a:spcPct val="150000"/>
              </a:lnSpc>
              <a:buFont typeface="Wingdings" panose="05000000000000000000" pitchFamily="2" charset="2"/>
              <a:buChar char="q"/>
            </a:pPr>
            <a:r>
              <a:rPr lang="en-US" sz="1800">
                <a:latin typeface="Times New Roman" panose="02020603050405020304" pitchFamily="18" charset="0"/>
                <a:ea typeface="Calibri" panose="020F0502020204030204" pitchFamily="34" charset="0"/>
              </a:rPr>
              <a:t>T</a:t>
            </a:r>
            <a:r>
              <a:rPr lang="en-US" sz="1800">
                <a:solidFill>
                  <a:srgbClr val="000000"/>
                </a:solidFill>
                <a:effectLst/>
                <a:latin typeface="Times New Roman" panose="02020603050405020304" pitchFamily="18" charset="0"/>
                <a:ea typeface="Calibri" panose="020F0502020204030204" pitchFamily="34" charset="0"/>
              </a:rPr>
              <a:t>hời tăng lượng dữ liệu có thể được gửi qua mạng trong một thời gian nhất định</a:t>
            </a:r>
            <a:endParaRPr lang="en-GB" sz="3600">
              <a:latin typeface="Amatic SC" panose="00000500000000000000" pitchFamily="2" charset="-79"/>
              <a:cs typeface="Amatic SC" panose="00000500000000000000" pitchFamily="2" charset="-79"/>
            </a:endParaRPr>
          </a:p>
        </p:txBody>
      </p:sp>
      <p:pic>
        <p:nvPicPr>
          <p:cNvPr id="1026" name="Picture 2" descr="Bộ ghép kênh VIDEO-AUDIO-DATA-ETHERNET OSD860T - SIEU THI VIEN THONG">
            <a:extLst>
              <a:ext uri="{FF2B5EF4-FFF2-40B4-BE49-F238E27FC236}">
                <a16:creationId xmlns:a16="http://schemas.microsoft.com/office/drawing/2014/main" id="{EE146E63-72FD-D78D-8C58-168B50CCDC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232"/>
          <a:stretch/>
        </p:blipFill>
        <p:spPr bwMode="auto">
          <a:xfrm>
            <a:off x="2489812" y="2434728"/>
            <a:ext cx="5041785" cy="3300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758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alSimControl - Multi-position switches">
            <a:extLst>
              <a:ext uri="{FF2B5EF4-FFF2-40B4-BE49-F238E27FC236}">
                <a16:creationId xmlns:a16="http://schemas.microsoft.com/office/drawing/2014/main" id="{9CDC4BA3-0FA5-9DF1-4105-7BA64AAABD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258" y="981075"/>
            <a:ext cx="3429000" cy="31813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1D4BD7-231C-9A3E-4720-98396F12559C}"/>
              </a:ext>
            </a:extLst>
          </p:cNvPr>
          <p:cNvSpPr txBox="1"/>
          <p:nvPr/>
        </p:nvSpPr>
        <p:spPr>
          <a:xfrm>
            <a:off x="3660258" y="1809041"/>
            <a:ext cx="4189228" cy="152541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GB" sz="1600">
                <a:latin typeface="Times New Roman" panose="02020603050405020304" pitchFamily="18" charset="0"/>
                <a:cs typeface="Times New Roman" panose="02020603050405020304" pitchFamily="18" charset="0"/>
              </a:rPr>
              <a:t>Công tắc đa vị trí 1 cực.</a:t>
            </a:r>
          </a:p>
          <a:p>
            <a:pPr marL="285750" indent="-285750">
              <a:lnSpc>
                <a:spcPct val="150000"/>
              </a:lnSpc>
              <a:buFont typeface="Wingdings" panose="05000000000000000000" pitchFamily="2" charset="2"/>
              <a:buChar char="Ø"/>
            </a:pPr>
            <a: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Ví dụ đơn giản về mạch không điện tử.</a:t>
            </a:r>
          </a:p>
          <a:p>
            <a:pPr marL="285750" indent="-285750">
              <a:lnSpc>
                <a:spcPct val="150000"/>
              </a:lnSpc>
              <a:buFont typeface="Wingdings" panose="05000000000000000000" pitchFamily="2" charset="2"/>
              <a:buChar char="Ø"/>
            </a:pPr>
            <a: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Được sử dụng rộng rãi và áp dụng vào chuyển mạch tốc độ cao trong mạch điện tử. </a:t>
            </a:r>
            <a:endParaRPr lang="en-GB" sz="160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756FF24-7EBE-8172-9DAA-BEDFFA1C0F74}"/>
              </a:ext>
            </a:extLst>
          </p:cNvPr>
          <p:cNvSpPr txBox="1"/>
          <p:nvPr/>
        </p:nvSpPr>
        <p:spPr>
          <a:xfrm>
            <a:off x="2594472" y="255891"/>
            <a:ext cx="3955055" cy="646331"/>
          </a:xfrm>
          <a:prstGeom prst="rect">
            <a:avLst/>
          </a:prstGeom>
          <a:noFill/>
        </p:spPr>
        <p:txBody>
          <a:bodyPr wrap="square" rtlCol="0">
            <a:spAutoFit/>
          </a:bodyPr>
          <a:lstStyle/>
          <a:p>
            <a:pPr algn="ctr"/>
            <a:r>
              <a:rPr lang="en-GB" sz="3600">
                <a:latin typeface="Amatic SC" panose="00000500000000000000" pitchFamily="2" charset="-79"/>
                <a:cs typeface="Amatic SC" panose="00000500000000000000" pitchFamily="2" charset="-79"/>
              </a:rPr>
              <a:t>Bộ ghép kênh</a:t>
            </a:r>
          </a:p>
        </p:txBody>
      </p:sp>
    </p:spTree>
    <p:extLst>
      <p:ext uri="{BB962C8B-B14F-4D97-AF65-F5344CB8AC3E}">
        <p14:creationId xmlns:p14="http://schemas.microsoft.com/office/powerpoint/2010/main" val="3135597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KỸ THUẬT GHÉP KÊNH VÀ MỘT SỐ ỨNG DỤNG">
            <a:extLst>
              <a:ext uri="{FF2B5EF4-FFF2-40B4-BE49-F238E27FC236}">
                <a16:creationId xmlns:a16="http://schemas.microsoft.com/office/drawing/2014/main" id="{3650B972-FA02-8E04-BC74-B4AE176A0B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219" y="1936376"/>
            <a:ext cx="3909032" cy="218905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F05E524-2A40-DCF8-7D6D-DC055AF06675}"/>
              </a:ext>
            </a:extLst>
          </p:cNvPr>
          <p:cNvSpPr txBox="1"/>
          <p:nvPr/>
        </p:nvSpPr>
        <p:spPr>
          <a:xfrm>
            <a:off x="662968" y="788317"/>
            <a:ext cx="4791534" cy="87357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800">
                <a:solidFill>
                  <a:srgbClr val="000000"/>
                </a:solidFill>
                <a:effectLst/>
                <a:latin typeface="Times New Roman" panose="02020603050405020304" pitchFamily="18" charset="0"/>
                <a:ea typeface="Calibri" panose="020F0502020204030204" pitchFamily="34" charset="0"/>
              </a:rPr>
              <a:t>Trong các ứng dụng kỹ thuật số, bộ ghép kênh được xây dựng từ tiêu chuẩn </a:t>
            </a:r>
            <a:r>
              <a:rPr lang="en-US" sz="1800" u="none" strike="noStrike">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cổng logic</a:t>
            </a:r>
            <a:r>
              <a:rPr lang="en-GB" sz="1600" u="none" strike="noStrike">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GB" sz="1600">
              <a:latin typeface="Times New Roman" panose="02020603050405020304" pitchFamily="18" charset="0"/>
              <a:cs typeface="Times New Roman" panose="02020603050405020304" pitchFamily="18" charset="0"/>
            </a:endParaRPr>
          </a:p>
        </p:txBody>
      </p:sp>
      <p:pic>
        <p:nvPicPr>
          <p:cNvPr id="3076" name="Picture 4" descr="BÀI 2.1: MẠCH ĐA HỢP &amp; GIẢI ĐA HỢP">
            <a:extLst>
              <a:ext uri="{FF2B5EF4-FFF2-40B4-BE49-F238E27FC236}">
                <a16:creationId xmlns:a16="http://schemas.microsoft.com/office/drawing/2014/main" id="{14D107A3-2FC3-4280-429A-0CC5E42C8A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4502" y="1521192"/>
            <a:ext cx="3267075" cy="3019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5613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106A4B6-300D-D2DB-1023-B12634544815}"/>
              </a:ext>
            </a:extLst>
          </p:cNvPr>
          <p:cNvSpPr txBox="1"/>
          <p:nvPr/>
        </p:nvSpPr>
        <p:spPr>
          <a:xfrm>
            <a:off x="5070737" y="1332482"/>
            <a:ext cx="3511402" cy="1525161"/>
          </a:xfrm>
          <a:prstGeom prst="rect">
            <a:avLst/>
          </a:prstGeom>
          <a:noFill/>
        </p:spPr>
        <p:txBody>
          <a:bodyPr wrap="square">
            <a:spAutoFit/>
          </a:bodyPr>
          <a:lstStyle/>
          <a:p>
            <a:pPr marL="285750" lvl="1" indent="-285750">
              <a:lnSpc>
                <a:spcPct val="150000"/>
              </a:lnSpc>
              <a:buFont typeface="Wingdings" panose="05000000000000000000" pitchFamily="2" charset="2"/>
              <a:buChar char="ü"/>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Bộ ghép kênh 2-1 ( 1 dòng chọn )</a:t>
            </a:r>
          </a:p>
          <a:p>
            <a:pPr marL="285750" lvl="1" indent="-285750">
              <a:lnSpc>
                <a:spcPct val="150000"/>
              </a:lnSpc>
              <a:buFont typeface="Wingdings" panose="05000000000000000000" pitchFamily="2" charset="2"/>
              <a:buChar char="ü"/>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Bộ ghép kênh 4-1 ( 2 dòng chọn )</a:t>
            </a:r>
            <a:endParaRPr lang="en-GB" sz="1600" kern="10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285750" lvl="1" indent="-285750">
              <a:lnSpc>
                <a:spcPct val="150000"/>
              </a:lnSpc>
              <a:buFont typeface="Wingdings" panose="05000000000000000000" pitchFamily="2" charset="2"/>
              <a:buChar char="ü"/>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Bộ ghép kênh 8-1 ( 3 dòng chọn )</a:t>
            </a:r>
          </a:p>
          <a:p>
            <a:pPr marL="285750" lvl="1" indent="-285750">
              <a:lnSpc>
                <a:spcPct val="150000"/>
              </a:lnSpc>
              <a:buFont typeface="Wingdings" panose="05000000000000000000" pitchFamily="2" charset="2"/>
              <a:buChar char="ü"/>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Bộ ghép kênh 16-1 ( 4 dòng chọn )</a:t>
            </a:r>
            <a:endParaRPr lang="en-GB" sz="1600"/>
          </a:p>
        </p:txBody>
      </p:sp>
      <p:sp>
        <p:nvSpPr>
          <p:cNvPr id="9" name="TextBox 8">
            <a:extLst>
              <a:ext uri="{FF2B5EF4-FFF2-40B4-BE49-F238E27FC236}">
                <a16:creationId xmlns:a16="http://schemas.microsoft.com/office/drawing/2014/main" id="{30559D82-E229-9021-B068-B5813FC12EEF}"/>
              </a:ext>
            </a:extLst>
          </p:cNvPr>
          <p:cNvSpPr txBox="1"/>
          <p:nvPr/>
        </p:nvSpPr>
        <p:spPr>
          <a:xfrm>
            <a:off x="1959049" y="211710"/>
            <a:ext cx="5225902" cy="741998"/>
          </a:xfrm>
          <a:prstGeom prst="rect">
            <a:avLst/>
          </a:prstGeom>
          <a:noFill/>
        </p:spPr>
        <p:txBody>
          <a:bodyPr wrap="square">
            <a:spAutoFit/>
          </a:bodyPr>
          <a:lstStyle/>
          <a:p>
            <a:pPr lvl="1" algn="ctr">
              <a:lnSpc>
                <a:spcPct val="150000"/>
              </a:lnSpc>
            </a:pPr>
            <a:r>
              <a:rPr lang="en-GB" sz="3200" kern="100">
                <a:solidFill>
                  <a:srgbClr val="000000"/>
                </a:solidFill>
                <a:effectLst/>
                <a:latin typeface="Amatic SC" panose="00000500000000000000" pitchFamily="2" charset="-79"/>
                <a:ea typeface="Calibri" panose="020F0502020204030204" pitchFamily="34" charset="0"/>
                <a:cs typeface="Amatic SC" panose="00000500000000000000" pitchFamily="2" charset="-79"/>
              </a:rPr>
              <a:t>Các loại bộ ghép kênh</a:t>
            </a:r>
            <a:endParaRPr lang="en-GB" sz="3200">
              <a:latin typeface="Amatic SC" panose="00000500000000000000" pitchFamily="2" charset="-79"/>
              <a:cs typeface="Amatic SC" panose="00000500000000000000" pitchFamily="2" charset="-79"/>
            </a:endParaRPr>
          </a:p>
        </p:txBody>
      </p:sp>
      <p:pic>
        <p:nvPicPr>
          <p:cNvPr id="4098" name="Picture 2" descr="Sử dụng bộ MUX thiết kế mạch tạo và kiểm tra chẵn cho chuỗi dữ liệu 4 bit">
            <a:extLst>
              <a:ext uri="{FF2B5EF4-FFF2-40B4-BE49-F238E27FC236}">
                <a16:creationId xmlns:a16="http://schemas.microsoft.com/office/drawing/2014/main" id="{BDCCEB1F-CC0B-5FBA-C12B-E117150FA73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358"/>
          <a:stretch/>
        </p:blipFill>
        <p:spPr bwMode="auto">
          <a:xfrm>
            <a:off x="99503" y="1332482"/>
            <a:ext cx="4472497" cy="2478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229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254C12F-4EA6-CC4D-824A-ADB2529FE7B4}"/>
              </a:ext>
            </a:extLst>
          </p:cNvPr>
          <p:cNvSpPr txBox="1"/>
          <p:nvPr/>
        </p:nvSpPr>
        <p:spPr>
          <a:xfrm>
            <a:off x="1959049" y="211710"/>
            <a:ext cx="5225902" cy="741998"/>
          </a:xfrm>
          <a:prstGeom prst="rect">
            <a:avLst/>
          </a:prstGeom>
          <a:noFill/>
        </p:spPr>
        <p:txBody>
          <a:bodyPr wrap="square">
            <a:spAutoFit/>
          </a:bodyPr>
          <a:lstStyle/>
          <a:p>
            <a:pPr lvl="1" algn="ctr">
              <a:lnSpc>
                <a:spcPct val="150000"/>
              </a:lnSpc>
            </a:pPr>
            <a:r>
              <a:rPr lang="en-GB" sz="3200" kern="100">
                <a:solidFill>
                  <a:srgbClr val="000000"/>
                </a:solidFill>
                <a:effectLst/>
                <a:latin typeface="Amatic SC" panose="00000500000000000000" pitchFamily="2" charset="-79"/>
                <a:ea typeface="Calibri" panose="020F0502020204030204" pitchFamily="34" charset="0"/>
                <a:cs typeface="Amatic SC" panose="00000500000000000000" pitchFamily="2" charset="-79"/>
              </a:rPr>
              <a:t>Bộ ghép kênh 2-1</a:t>
            </a:r>
            <a:endParaRPr lang="en-GB" sz="3200">
              <a:latin typeface="Amatic SC" panose="00000500000000000000" pitchFamily="2" charset="-79"/>
              <a:cs typeface="Amatic SC" panose="00000500000000000000" pitchFamily="2" charset="-79"/>
            </a:endParaRPr>
          </a:p>
        </p:txBody>
      </p:sp>
      <p:pic>
        <p:nvPicPr>
          <p:cNvPr id="9" name="Picture 8">
            <a:extLst>
              <a:ext uri="{FF2B5EF4-FFF2-40B4-BE49-F238E27FC236}">
                <a16:creationId xmlns:a16="http://schemas.microsoft.com/office/drawing/2014/main" id="{08A71392-42A3-D9E3-8B41-38D323BF13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538" y="1285154"/>
            <a:ext cx="3842478" cy="2573191"/>
          </a:xfrm>
          <a:prstGeom prst="rect">
            <a:avLst/>
          </a:prstGeom>
        </p:spPr>
      </p:pic>
      <p:pic>
        <p:nvPicPr>
          <p:cNvPr id="10" name="Picture 9">
            <a:extLst>
              <a:ext uri="{FF2B5EF4-FFF2-40B4-BE49-F238E27FC236}">
                <a16:creationId xmlns:a16="http://schemas.microsoft.com/office/drawing/2014/main" id="{DF815BD8-DAFC-6F91-4933-DC9B95B241C1}"/>
              </a:ext>
            </a:extLst>
          </p:cNvPr>
          <p:cNvPicPr>
            <a:picLocks noChangeAspect="1"/>
          </p:cNvPicPr>
          <p:nvPr/>
        </p:nvPicPr>
        <p:blipFill rotWithShape="1">
          <a:blip r:embed="rId3"/>
          <a:srcRect l="1" r="1002"/>
          <a:stretch/>
        </p:blipFill>
        <p:spPr>
          <a:xfrm>
            <a:off x="4919422" y="1428057"/>
            <a:ext cx="3908543" cy="2287386"/>
          </a:xfrm>
          <a:prstGeom prst="rect">
            <a:avLst/>
          </a:prstGeom>
        </p:spPr>
      </p:pic>
      <p:sp>
        <p:nvSpPr>
          <p:cNvPr id="11" name="Rectangle: Rounded Corners 10">
            <a:extLst>
              <a:ext uri="{FF2B5EF4-FFF2-40B4-BE49-F238E27FC236}">
                <a16:creationId xmlns:a16="http://schemas.microsoft.com/office/drawing/2014/main" id="{685B3BCE-55DC-5528-4FE1-7D8A3CEB48C2}"/>
              </a:ext>
            </a:extLst>
          </p:cNvPr>
          <p:cNvSpPr/>
          <p:nvPr/>
        </p:nvSpPr>
        <p:spPr>
          <a:xfrm>
            <a:off x="5193749" y="3858345"/>
            <a:ext cx="3359888" cy="726308"/>
          </a:xfrm>
          <a:prstGeom prst="roundRect">
            <a:avLst>
              <a:gd name="adj" fmla="val 8499"/>
            </a:avLst>
          </a:prstGeom>
          <a:solidFill>
            <a:srgbClr val="FDEDA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0">
              <a:spcBef>
                <a:spcPts val="0"/>
              </a:spcBef>
              <a:spcAft>
                <a:spcPts val="0"/>
              </a:spcAft>
            </a:pPr>
            <a:r>
              <a:rPr lang="en-GB" sz="2400" b="1">
                <a:solidFill>
                  <a:srgbClr val="002060"/>
                </a:solidFill>
                <a:effectLst/>
                <a:latin typeface="Times New Roman" panose="02020603050405020304" pitchFamily="18" charset="0"/>
                <a:cs typeface="Times New Roman" panose="02020603050405020304" pitchFamily="18" charset="0"/>
              </a:rPr>
              <a:t>Bảng sự thật</a:t>
            </a:r>
          </a:p>
        </p:txBody>
      </p:sp>
      <p:grpSp>
        <p:nvGrpSpPr>
          <p:cNvPr id="14" name="Group 13">
            <a:extLst>
              <a:ext uri="{FF2B5EF4-FFF2-40B4-BE49-F238E27FC236}">
                <a16:creationId xmlns:a16="http://schemas.microsoft.com/office/drawing/2014/main" id="{C8B4C001-3E5C-B619-4127-3FA487668FC4}"/>
              </a:ext>
            </a:extLst>
          </p:cNvPr>
          <p:cNvGrpSpPr/>
          <p:nvPr/>
        </p:nvGrpSpPr>
        <p:grpSpPr>
          <a:xfrm>
            <a:off x="0" y="0"/>
            <a:ext cx="9144000" cy="5143500"/>
            <a:chOff x="0" y="0"/>
            <a:chExt cx="9144000" cy="5143500"/>
          </a:xfrm>
        </p:grpSpPr>
        <p:sp>
          <p:nvSpPr>
            <p:cNvPr id="13" name="Rectangle 12">
              <a:extLst>
                <a:ext uri="{FF2B5EF4-FFF2-40B4-BE49-F238E27FC236}">
                  <a16:creationId xmlns:a16="http://schemas.microsoft.com/office/drawing/2014/main" id="{54F146FF-73CD-DD18-C891-C2708D9E5619}"/>
                </a:ext>
              </a:extLst>
            </p:cNvPr>
            <p:cNvSpPr/>
            <p:nvPr/>
          </p:nvSpPr>
          <p:spPr>
            <a:xfrm>
              <a:off x="0" y="0"/>
              <a:ext cx="9144000" cy="5143500"/>
            </a:xfrm>
            <a:prstGeom prst="rect">
              <a:avLst/>
            </a:prstGeom>
            <a:solidFill>
              <a:schemeClr val="bg1">
                <a:alpha val="8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72CC9645-585F-C375-9700-CD3C41F73273}"/>
                </a:ext>
              </a:extLst>
            </p:cNvPr>
            <p:cNvPicPr>
              <a:picLocks noChangeAspect="1"/>
            </p:cNvPicPr>
            <p:nvPr/>
          </p:nvPicPr>
          <p:blipFill>
            <a:blip r:embed="rId4"/>
            <a:stretch>
              <a:fillRect/>
            </a:stretch>
          </p:blipFill>
          <p:spPr>
            <a:xfrm>
              <a:off x="1028699" y="359282"/>
              <a:ext cx="7086602" cy="4180770"/>
            </a:xfrm>
            <a:prstGeom prst="rect">
              <a:avLst/>
            </a:prstGeom>
          </p:spPr>
        </p:pic>
      </p:grpSp>
    </p:spTree>
    <p:extLst>
      <p:ext uri="{BB962C8B-B14F-4D97-AF65-F5344CB8AC3E}">
        <p14:creationId xmlns:p14="http://schemas.microsoft.com/office/powerpoint/2010/main" val="2929001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254C12F-4EA6-CC4D-824A-ADB2529FE7B4}"/>
              </a:ext>
            </a:extLst>
          </p:cNvPr>
          <p:cNvSpPr txBox="1"/>
          <p:nvPr/>
        </p:nvSpPr>
        <p:spPr>
          <a:xfrm>
            <a:off x="1959049" y="211710"/>
            <a:ext cx="5225902" cy="741998"/>
          </a:xfrm>
          <a:prstGeom prst="rect">
            <a:avLst/>
          </a:prstGeom>
          <a:noFill/>
        </p:spPr>
        <p:txBody>
          <a:bodyPr wrap="square">
            <a:spAutoFit/>
          </a:bodyPr>
          <a:lstStyle/>
          <a:p>
            <a:pPr lvl="1" algn="ctr">
              <a:lnSpc>
                <a:spcPct val="150000"/>
              </a:lnSpc>
            </a:pPr>
            <a:r>
              <a:rPr lang="en-GB" sz="3200" kern="100">
                <a:solidFill>
                  <a:srgbClr val="000000"/>
                </a:solidFill>
                <a:effectLst/>
                <a:latin typeface="Amatic SC" panose="00000500000000000000" pitchFamily="2" charset="-79"/>
                <a:ea typeface="Calibri" panose="020F0502020204030204" pitchFamily="34" charset="0"/>
                <a:cs typeface="Amatic SC" panose="00000500000000000000" pitchFamily="2" charset="-79"/>
              </a:rPr>
              <a:t>Bộ ghép kênh 4-1</a:t>
            </a:r>
            <a:endParaRPr lang="en-GB" sz="3200">
              <a:latin typeface="Amatic SC" panose="00000500000000000000" pitchFamily="2" charset="-79"/>
              <a:cs typeface="Amatic SC" panose="00000500000000000000" pitchFamily="2" charset="-79"/>
            </a:endParaRPr>
          </a:p>
        </p:txBody>
      </p:sp>
      <p:pic>
        <p:nvPicPr>
          <p:cNvPr id="9" name="Picture 8">
            <a:extLst>
              <a:ext uri="{FF2B5EF4-FFF2-40B4-BE49-F238E27FC236}">
                <a16:creationId xmlns:a16="http://schemas.microsoft.com/office/drawing/2014/main" id="{08A71392-42A3-D9E3-8B41-38D323BF13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538" y="1285154"/>
            <a:ext cx="3842478" cy="2573191"/>
          </a:xfrm>
          <a:prstGeom prst="rect">
            <a:avLst/>
          </a:prstGeom>
        </p:spPr>
      </p:pic>
      <p:sp>
        <p:nvSpPr>
          <p:cNvPr id="11" name="Rectangle: Rounded Corners 10">
            <a:extLst>
              <a:ext uri="{FF2B5EF4-FFF2-40B4-BE49-F238E27FC236}">
                <a16:creationId xmlns:a16="http://schemas.microsoft.com/office/drawing/2014/main" id="{685B3BCE-55DC-5528-4FE1-7D8A3CEB48C2}"/>
              </a:ext>
            </a:extLst>
          </p:cNvPr>
          <p:cNvSpPr/>
          <p:nvPr/>
        </p:nvSpPr>
        <p:spPr>
          <a:xfrm>
            <a:off x="5193749" y="3858345"/>
            <a:ext cx="3359888" cy="726308"/>
          </a:xfrm>
          <a:prstGeom prst="roundRect">
            <a:avLst>
              <a:gd name="adj" fmla="val 8499"/>
            </a:avLst>
          </a:prstGeom>
          <a:solidFill>
            <a:srgbClr val="FDEDA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0">
              <a:spcBef>
                <a:spcPts val="0"/>
              </a:spcBef>
              <a:spcAft>
                <a:spcPts val="0"/>
              </a:spcAft>
            </a:pPr>
            <a:r>
              <a:rPr lang="en-GB" sz="2400" b="1">
                <a:solidFill>
                  <a:srgbClr val="002060"/>
                </a:solidFill>
                <a:effectLst/>
                <a:latin typeface="Times New Roman" panose="02020603050405020304" pitchFamily="18" charset="0"/>
                <a:cs typeface="Times New Roman" panose="02020603050405020304" pitchFamily="18" charset="0"/>
              </a:rPr>
              <a:t>Bảng sự thật</a:t>
            </a:r>
          </a:p>
        </p:txBody>
      </p:sp>
      <p:pic>
        <p:nvPicPr>
          <p:cNvPr id="2" name="Picture 1">
            <a:extLst>
              <a:ext uri="{FF2B5EF4-FFF2-40B4-BE49-F238E27FC236}">
                <a16:creationId xmlns:a16="http://schemas.microsoft.com/office/drawing/2014/main" id="{750EE99E-817C-9A2C-06AF-D9770DA2F857}"/>
              </a:ext>
            </a:extLst>
          </p:cNvPr>
          <p:cNvPicPr>
            <a:picLocks noChangeAspect="1"/>
          </p:cNvPicPr>
          <p:nvPr/>
        </p:nvPicPr>
        <p:blipFill rotWithShape="1">
          <a:blip r:embed="rId3"/>
          <a:srcRect l="2928" r="3745"/>
          <a:stretch/>
        </p:blipFill>
        <p:spPr>
          <a:xfrm>
            <a:off x="5193749" y="903583"/>
            <a:ext cx="3359888" cy="3004888"/>
          </a:xfrm>
          <a:prstGeom prst="rect">
            <a:avLst/>
          </a:prstGeom>
        </p:spPr>
      </p:pic>
      <p:grpSp>
        <p:nvGrpSpPr>
          <p:cNvPr id="5" name="Group 4">
            <a:extLst>
              <a:ext uri="{FF2B5EF4-FFF2-40B4-BE49-F238E27FC236}">
                <a16:creationId xmlns:a16="http://schemas.microsoft.com/office/drawing/2014/main" id="{D02F1F60-CDD5-130B-8949-F1D47496800F}"/>
              </a:ext>
            </a:extLst>
          </p:cNvPr>
          <p:cNvGrpSpPr/>
          <p:nvPr/>
        </p:nvGrpSpPr>
        <p:grpSpPr>
          <a:xfrm>
            <a:off x="0" y="0"/>
            <a:ext cx="9144000" cy="5143500"/>
            <a:chOff x="0" y="0"/>
            <a:chExt cx="9144000" cy="5143500"/>
          </a:xfrm>
        </p:grpSpPr>
        <p:sp>
          <p:nvSpPr>
            <p:cNvPr id="4" name="Rectangle 3">
              <a:extLst>
                <a:ext uri="{FF2B5EF4-FFF2-40B4-BE49-F238E27FC236}">
                  <a16:creationId xmlns:a16="http://schemas.microsoft.com/office/drawing/2014/main" id="{8AEAACBF-4C91-D179-A507-69977FD42289}"/>
                </a:ext>
              </a:extLst>
            </p:cNvPr>
            <p:cNvSpPr/>
            <p:nvPr/>
          </p:nvSpPr>
          <p:spPr>
            <a:xfrm>
              <a:off x="0" y="0"/>
              <a:ext cx="9144000" cy="5143500"/>
            </a:xfrm>
            <a:prstGeom prst="rect">
              <a:avLst/>
            </a:prstGeom>
            <a:solidFill>
              <a:schemeClr val="bg1">
                <a:alpha val="8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E912CF9B-7A8F-1A87-8C93-7BB1A307DE83}"/>
                </a:ext>
              </a:extLst>
            </p:cNvPr>
            <p:cNvPicPr>
              <a:picLocks noChangeAspect="1"/>
            </p:cNvPicPr>
            <p:nvPr/>
          </p:nvPicPr>
          <p:blipFill>
            <a:blip r:embed="rId4"/>
            <a:stretch>
              <a:fillRect/>
            </a:stretch>
          </p:blipFill>
          <p:spPr>
            <a:xfrm>
              <a:off x="712638" y="406948"/>
              <a:ext cx="7718724" cy="4329602"/>
            </a:xfrm>
            <a:prstGeom prst="rect">
              <a:avLst/>
            </a:prstGeom>
          </p:spPr>
        </p:pic>
      </p:grpSp>
    </p:spTree>
    <p:extLst>
      <p:ext uri="{BB962C8B-B14F-4D97-AF65-F5344CB8AC3E}">
        <p14:creationId xmlns:p14="http://schemas.microsoft.com/office/powerpoint/2010/main" val="4016334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254C12F-4EA6-CC4D-824A-ADB2529FE7B4}"/>
              </a:ext>
            </a:extLst>
          </p:cNvPr>
          <p:cNvSpPr txBox="1"/>
          <p:nvPr/>
        </p:nvSpPr>
        <p:spPr>
          <a:xfrm>
            <a:off x="1959049" y="211710"/>
            <a:ext cx="5225902" cy="741998"/>
          </a:xfrm>
          <a:prstGeom prst="rect">
            <a:avLst/>
          </a:prstGeom>
          <a:noFill/>
        </p:spPr>
        <p:txBody>
          <a:bodyPr wrap="square">
            <a:spAutoFit/>
          </a:bodyPr>
          <a:lstStyle/>
          <a:p>
            <a:pPr lvl="1" algn="ctr">
              <a:lnSpc>
                <a:spcPct val="150000"/>
              </a:lnSpc>
            </a:pPr>
            <a:r>
              <a:rPr lang="en-GB" sz="3200" kern="100">
                <a:solidFill>
                  <a:srgbClr val="000000"/>
                </a:solidFill>
                <a:effectLst/>
                <a:latin typeface="Amatic SC" panose="00000500000000000000" pitchFamily="2" charset="-79"/>
                <a:ea typeface="Calibri" panose="020F0502020204030204" pitchFamily="34" charset="0"/>
                <a:cs typeface="Amatic SC" panose="00000500000000000000" pitchFamily="2" charset="-79"/>
              </a:rPr>
              <a:t>Bộ ghép kênh 4-1</a:t>
            </a:r>
            <a:endParaRPr lang="en-GB" sz="3200">
              <a:latin typeface="Amatic SC" panose="00000500000000000000" pitchFamily="2" charset="-79"/>
              <a:cs typeface="Amatic SC" panose="00000500000000000000" pitchFamily="2" charset="-79"/>
            </a:endParaRPr>
          </a:p>
        </p:txBody>
      </p:sp>
      <p:pic>
        <p:nvPicPr>
          <p:cNvPr id="9" name="Picture 8">
            <a:extLst>
              <a:ext uri="{FF2B5EF4-FFF2-40B4-BE49-F238E27FC236}">
                <a16:creationId xmlns:a16="http://schemas.microsoft.com/office/drawing/2014/main" id="{08A71392-42A3-D9E3-8B41-38D323BF13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538" y="1285154"/>
            <a:ext cx="3842478" cy="2573191"/>
          </a:xfrm>
          <a:prstGeom prst="rect">
            <a:avLst/>
          </a:prstGeom>
        </p:spPr>
      </p:pic>
      <p:sp>
        <p:nvSpPr>
          <p:cNvPr id="11" name="Rectangle: Rounded Corners 10">
            <a:extLst>
              <a:ext uri="{FF2B5EF4-FFF2-40B4-BE49-F238E27FC236}">
                <a16:creationId xmlns:a16="http://schemas.microsoft.com/office/drawing/2014/main" id="{685B3BCE-55DC-5528-4FE1-7D8A3CEB48C2}"/>
              </a:ext>
            </a:extLst>
          </p:cNvPr>
          <p:cNvSpPr/>
          <p:nvPr/>
        </p:nvSpPr>
        <p:spPr>
          <a:xfrm>
            <a:off x="5193749" y="3858345"/>
            <a:ext cx="3359888" cy="726308"/>
          </a:xfrm>
          <a:prstGeom prst="roundRect">
            <a:avLst>
              <a:gd name="adj" fmla="val 8499"/>
            </a:avLst>
          </a:prstGeom>
          <a:solidFill>
            <a:srgbClr val="FDEDA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0">
              <a:spcBef>
                <a:spcPts val="0"/>
              </a:spcBef>
              <a:spcAft>
                <a:spcPts val="0"/>
              </a:spcAft>
            </a:pPr>
            <a:r>
              <a:rPr lang="en-GB" sz="2400" b="1">
                <a:solidFill>
                  <a:srgbClr val="002060"/>
                </a:solidFill>
                <a:effectLst/>
                <a:latin typeface="Times New Roman" panose="02020603050405020304" pitchFamily="18" charset="0"/>
                <a:cs typeface="Times New Roman" panose="02020603050405020304" pitchFamily="18" charset="0"/>
              </a:rPr>
              <a:t>Bảng sự thật</a:t>
            </a:r>
          </a:p>
        </p:txBody>
      </p:sp>
      <p:pic>
        <p:nvPicPr>
          <p:cNvPr id="2" name="Picture 1">
            <a:extLst>
              <a:ext uri="{FF2B5EF4-FFF2-40B4-BE49-F238E27FC236}">
                <a16:creationId xmlns:a16="http://schemas.microsoft.com/office/drawing/2014/main" id="{750EE99E-817C-9A2C-06AF-D9770DA2F857}"/>
              </a:ext>
            </a:extLst>
          </p:cNvPr>
          <p:cNvPicPr>
            <a:picLocks noChangeAspect="1"/>
          </p:cNvPicPr>
          <p:nvPr/>
        </p:nvPicPr>
        <p:blipFill rotWithShape="1">
          <a:blip r:embed="rId3"/>
          <a:srcRect l="2928" r="3745"/>
          <a:stretch/>
        </p:blipFill>
        <p:spPr>
          <a:xfrm>
            <a:off x="5193749" y="903583"/>
            <a:ext cx="3359888" cy="3004888"/>
          </a:xfrm>
          <a:prstGeom prst="rect">
            <a:avLst/>
          </a:prstGeom>
        </p:spPr>
      </p:pic>
      <p:grpSp>
        <p:nvGrpSpPr>
          <p:cNvPr id="5" name="Group 4">
            <a:extLst>
              <a:ext uri="{FF2B5EF4-FFF2-40B4-BE49-F238E27FC236}">
                <a16:creationId xmlns:a16="http://schemas.microsoft.com/office/drawing/2014/main" id="{D02F1F60-CDD5-130B-8949-F1D47496800F}"/>
              </a:ext>
            </a:extLst>
          </p:cNvPr>
          <p:cNvGrpSpPr/>
          <p:nvPr/>
        </p:nvGrpSpPr>
        <p:grpSpPr>
          <a:xfrm>
            <a:off x="0" y="0"/>
            <a:ext cx="9144000" cy="5143500"/>
            <a:chOff x="0" y="0"/>
            <a:chExt cx="9144000" cy="5143500"/>
          </a:xfrm>
        </p:grpSpPr>
        <p:sp>
          <p:nvSpPr>
            <p:cNvPr id="4" name="Rectangle 3">
              <a:extLst>
                <a:ext uri="{FF2B5EF4-FFF2-40B4-BE49-F238E27FC236}">
                  <a16:creationId xmlns:a16="http://schemas.microsoft.com/office/drawing/2014/main" id="{8AEAACBF-4C91-D179-A507-69977FD42289}"/>
                </a:ext>
              </a:extLst>
            </p:cNvPr>
            <p:cNvSpPr/>
            <p:nvPr/>
          </p:nvSpPr>
          <p:spPr>
            <a:xfrm>
              <a:off x="0" y="0"/>
              <a:ext cx="9144000" cy="5143500"/>
            </a:xfrm>
            <a:prstGeom prst="rect">
              <a:avLst/>
            </a:prstGeom>
            <a:solidFill>
              <a:schemeClr val="bg1">
                <a:alpha val="8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E912CF9B-7A8F-1A87-8C93-7BB1A307DE83}"/>
                </a:ext>
              </a:extLst>
            </p:cNvPr>
            <p:cNvPicPr>
              <a:picLocks noChangeAspect="1"/>
            </p:cNvPicPr>
            <p:nvPr/>
          </p:nvPicPr>
          <p:blipFill>
            <a:blip r:embed="rId4"/>
            <a:stretch>
              <a:fillRect/>
            </a:stretch>
          </p:blipFill>
          <p:spPr>
            <a:xfrm>
              <a:off x="712638" y="406948"/>
              <a:ext cx="7718724" cy="4329602"/>
            </a:xfrm>
            <a:prstGeom prst="rect">
              <a:avLst/>
            </a:prstGeom>
          </p:spPr>
        </p:pic>
      </p:grpSp>
    </p:spTree>
    <p:extLst>
      <p:ext uri="{BB962C8B-B14F-4D97-AF65-F5344CB8AC3E}">
        <p14:creationId xmlns:p14="http://schemas.microsoft.com/office/powerpoint/2010/main" val="2606655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254C12F-4EA6-CC4D-824A-ADB2529FE7B4}"/>
              </a:ext>
            </a:extLst>
          </p:cNvPr>
          <p:cNvSpPr txBox="1"/>
          <p:nvPr/>
        </p:nvSpPr>
        <p:spPr>
          <a:xfrm>
            <a:off x="1959049" y="211710"/>
            <a:ext cx="5225902" cy="741998"/>
          </a:xfrm>
          <a:prstGeom prst="rect">
            <a:avLst/>
          </a:prstGeom>
          <a:noFill/>
        </p:spPr>
        <p:txBody>
          <a:bodyPr wrap="square">
            <a:spAutoFit/>
          </a:bodyPr>
          <a:lstStyle/>
          <a:p>
            <a:pPr lvl="1" algn="ctr">
              <a:lnSpc>
                <a:spcPct val="150000"/>
              </a:lnSpc>
            </a:pPr>
            <a:r>
              <a:rPr lang="en-GB" sz="3200" kern="100">
                <a:solidFill>
                  <a:srgbClr val="000000"/>
                </a:solidFill>
                <a:effectLst/>
                <a:latin typeface="Amatic SC" panose="00000500000000000000" pitchFamily="2" charset="-79"/>
                <a:ea typeface="Calibri" panose="020F0502020204030204" pitchFamily="34" charset="0"/>
                <a:cs typeface="Amatic SC" panose="00000500000000000000" pitchFamily="2" charset="-79"/>
              </a:rPr>
              <a:t>Bộ ghép kênh 8-1</a:t>
            </a:r>
            <a:endParaRPr lang="en-GB" sz="3200">
              <a:latin typeface="Amatic SC" panose="00000500000000000000" pitchFamily="2" charset="-79"/>
              <a:cs typeface="Amatic SC" panose="00000500000000000000" pitchFamily="2" charset="-79"/>
            </a:endParaRPr>
          </a:p>
        </p:txBody>
      </p:sp>
      <p:sp>
        <p:nvSpPr>
          <p:cNvPr id="11" name="Rectangle: Rounded Corners 10">
            <a:extLst>
              <a:ext uri="{FF2B5EF4-FFF2-40B4-BE49-F238E27FC236}">
                <a16:creationId xmlns:a16="http://schemas.microsoft.com/office/drawing/2014/main" id="{685B3BCE-55DC-5528-4FE1-7D8A3CEB48C2}"/>
              </a:ext>
            </a:extLst>
          </p:cNvPr>
          <p:cNvSpPr/>
          <p:nvPr/>
        </p:nvSpPr>
        <p:spPr>
          <a:xfrm>
            <a:off x="650949" y="1113197"/>
            <a:ext cx="3921051" cy="2917105"/>
          </a:xfrm>
          <a:prstGeom prst="roundRect">
            <a:avLst>
              <a:gd name="adj" fmla="val 8499"/>
            </a:avLst>
          </a:prstGeom>
          <a:solidFill>
            <a:srgbClr val="FDEDA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0">
              <a:spcBef>
                <a:spcPts val="0"/>
              </a:spcBef>
              <a:spcAft>
                <a:spcPts val="0"/>
              </a:spcAft>
            </a:pPr>
            <a:r>
              <a:rPr lang="en-GB" sz="2400">
                <a:solidFill>
                  <a:srgbClr val="002060"/>
                </a:solidFill>
                <a:effectLst/>
                <a:latin typeface="Times New Roman" panose="02020603050405020304" pitchFamily="18" charset="0"/>
                <a:cs typeface="Times New Roman" panose="02020603050405020304" pitchFamily="18" charset="0"/>
              </a:rPr>
              <a:t>Ngoài bộ ghép kênh 8-1 thông thường chúng ta còn có thể ghép bộ 4-1 và 2-1</a:t>
            </a:r>
          </a:p>
        </p:txBody>
      </p:sp>
      <p:pic>
        <p:nvPicPr>
          <p:cNvPr id="6" name="Picture 5">
            <a:extLst>
              <a:ext uri="{FF2B5EF4-FFF2-40B4-BE49-F238E27FC236}">
                <a16:creationId xmlns:a16="http://schemas.microsoft.com/office/drawing/2014/main" id="{8B91D48B-FF6A-423C-D846-5BCAA3A6977B}"/>
              </a:ext>
            </a:extLst>
          </p:cNvPr>
          <p:cNvPicPr>
            <a:picLocks noChangeAspect="1"/>
          </p:cNvPicPr>
          <p:nvPr/>
        </p:nvPicPr>
        <p:blipFill>
          <a:blip r:embed="rId2"/>
          <a:stretch>
            <a:fillRect/>
          </a:stretch>
        </p:blipFill>
        <p:spPr>
          <a:xfrm>
            <a:off x="5214600" y="953708"/>
            <a:ext cx="3278451" cy="3824860"/>
          </a:xfrm>
          <a:prstGeom prst="rect">
            <a:avLst/>
          </a:prstGeom>
        </p:spPr>
      </p:pic>
      <p:pic>
        <p:nvPicPr>
          <p:cNvPr id="7" name="Picture 6">
            <a:extLst>
              <a:ext uri="{FF2B5EF4-FFF2-40B4-BE49-F238E27FC236}">
                <a16:creationId xmlns:a16="http://schemas.microsoft.com/office/drawing/2014/main" id="{76B282B7-881D-97DC-E7AA-971315E7B7EE}"/>
              </a:ext>
            </a:extLst>
          </p:cNvPr>
          <p:cNvPicPr>
            <a:picLocks noChangeAspect="1"/>
          </p:cNvPicPr>
          <p:nvPr/>
        </p:nvPicPr>
        <p:blipFill>
          <a:blip r:embed="rId3"/>
          <a:stretch>
            <a:fillRect/>
          </a:stretch>
        </p:blipFill>
        <p:spPr>
          <a:xfrm>
            <a:off x="4713113" y="1113198"/>
            <a:ext cx="4281424" cy="2917104"/>
          </a:xfrm>
          <a:prstGeom prst="rect">
            <a:avLst/>
          </a:prstGeom>
        </p:spPr>
      </p:pic>
    </p:spTree>
    <p:extLst>
      <p:ext uri="{BB962C8B-B14F-4D97-AF65-F5344CB8AC3E}">
        <p14:creationId xmlns:p14="http://schemas.microsoft.com/office/powerpoint/2010/main" val="1726675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nodeType="clickEffect">
                                  <p:stCondLst>
                                    <p:cond delay="0"/>
                                  </p:stCondLst>
                                  <p:childTnLst>
                                    <p:animEffect transition="out" filter="barn(inVertical)">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arn(inVertic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82FC482-F72A-46E4-8C8A-50C9E5183A5C}"/>
              </a:ext>
            </a:extLst>
          </p:cNvPr>
          <p:cNvSpPr>
            <a:spLocks noGrp="1"/>
          </p:cNvSpPr>
          <p:nvPr>
            <p:ph type="subTitle" idx="1"/>
          </p:nvPr>
        </p:nvSpPr>
        <p:spPr>
          <a:xfrm>
            <a:off x="720000" y="965206"/>
            <a:ext cx="7822751" cy="4178294"/>
          </a:xfrm>
        </p:spPr>
        <p:txBody>
          <a:bodyPr/>
          <a:lstStyle/>
          <a:p>
            <a:pPr>
              <a:lnSpc>
                <a:spcPct val="107000"/>
              </a:lnSpc>
              <a:spcAft>
                <a:spcPts val="800"/>
              </a:spcAft>
            </a:pPr>
            <a:r>
              <a:rPr lang="en-US" sz="2400">
                <a:latin typeface="Times New Roman" panose="02020603050405020304" pitchFamily="18" charset="0"/>
                <a:cs typeface="Times New Roman" panose="02020603050405020304" pitchFamily="18" charset="0"/>
              </a:rPr>
              <a:t>Đại số Boolean hay đại số Boole được phát minh bởi nhà toán học Anh George Boole(1815-1864).</a:t>
            </a:r>
          </a:p>
          <a:p>
            <a:pPr>
              <a:lnSpc>
                <a:spcPct val="107000"/>
              </a:lnSpc>
              <a:spcAft>
                <a:spcPts val="800"/>
              </a:spcAft>
            </a:pPr>
            <a:r>
              <a:rPr lang="en-US" sz="2400">
                <a:latin typeface="Times New Roman" panose="02020603050405020304" pitchFamily="18" charset="0"/>
                <a:cs typeface="Times New Roman" panose="02020603050405020304" pitchFamily="18" charset="0"/>
              </a:rPr>
              <a:t>Đại số Boolean là một cấu trúc đại số thao tác với các biến luận lý nhị phân (biến luận lý)</a:t>
            </a:r>
          </a:p>
          <a:p>
            <a:pPr>
              <a:lnSpc>
                <a:spcPct val="107000"/>
              </a:lnSpc>
              <a:spcAft>
                <a:spcPts val="800"/>
              </a:spcAft>
            </a:pPr>
            <a:r>
              <a:rPr lang="en-US" sz="2400">
                <a:latin typeface="Times New Roman" panose="02020603050405020304" pitchFamily="18" charset="0"/>
                <a:cs typeface="Times New Roman" panose="02020603050405020304" pitchFamily="18" charset="0"/>
              </a:rPr>
              <a:t>Biến luận lý chỉ mang giá trị 1 (TRUE) hoặc 0 (FALSE).</a:t>
            </a:r>
          </a:p>
          <a:p>
            <a:pPr>
              <a:lnSpc>
                <a:spcPct val="107000"/>
              </a:lnSpc>
              <a:spcAft>
                <a:spcPts val="800"/>
              </a:spcAft>
            </a:pPr>
            <a:r>
              <a:rPr lang="en-US" sz="2400" b="1">
                <a:effectLst/>
                <a:latin typeface="Times New Roman" panose="02020603050405020304" pitchFamily="18" charset="0"/>
                <a:ea typeface="Calibri" panose="020F0502020204030204" pitchFamily="34" charset="0"/>
                <a:cs typeface="Times New Roman" panose="02020603050405020304" pitchFamily="18" charset="0"/>
              </a:rPr>
              <a:t>Các phép toán logic cơ bản trong đại số Boolean: </a:t>
            </a:r>
          </a:p>
          <a:p>
            <a:pPr>
              <a:lnSpc>
                <a:spcPct val="107000"/>
              </a:lnSpc>
              <a:spcAft>
                <a:spcPts val="80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AND(.) 		OR(+) 			NOT(-) (‘)</a:t>
            </a:r>
          </a:p>
          <a:p>
            <a:pPr>
              <a:lnSpc>
                <a:spcPct val="107000"/>
              </a:lnSpc>
              <a:spcAft>
                <a:spcPts val="800"/>
              </a:spcAft>
            </a:pPr>
            <a:endParaRPr lang="en-US" sz="2400">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DFE70126-2C03-44DD-9E5B-1E31ED481065}"/>
              </a:ext>
            </a:extLst>
          </p:cNvPr>
          <p:cNvSpPr>
            <a:spLocks noGrp="1"/>
          </p:cNvSpPr>
          <p:nvPr>
            <p:ph type="title"/>
          </p:nvPr>
        </p:nvSpPr>
        <p:spPr>
          <a:xfrm>
            <a:off x="720000" y="270875"/>
            <a:ext cx="7704000" cy="572700"/>
          </a:xfrm>
        </p:spPr>
        <p:txBody>
          <a:bodyPr/>
          <a:lstStyle/>
          <a:p>
            <a:r>
              <a:rPr lang="en-US" b="1">
                <a:latin typeface="Times New Roman" panose="02020603050405020304" pitchFamily="18" charset="0"/>
                <a:cs typeface="Times New Roman" panose="02020603050405020304" pitchFamily="18" charset="0"/>
              </a:rPr>
              <a:t>Đại số Boolean</a:t>
            </a:r>
          </a:p>
        </p:txBody>
      </p:sp>
    </p:spTree>
    <p:extLst>
      <p:ext uri="{BB962C8B-B14F-4D97-AF65-F5344CB8AC3E}">
        <p14:creationId xmlns:p14="http://schemas.microsoft.com/office/powerpoint/2010/main" val="18189183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254C12F-4EA6-CC4D-824A-ADB2529FE7B4}"/>
              </a:ext>
            </a:extLst>
          </p:cNvPr>
          <p:cNvSpPr txBox="1"/>
          <p:nvPr/>
        </p:nvSpPr>
        <p:spPr>
          <a:xfrm>
            <a:off x="1959049" y="211710"/>
            <a:ext cx="5225902" cy="741998"/>
          </a:xfrm>
          <a:prstGeom prst="rect">
            <a:avLst/>
          </a:prstGeom>
          <a:noFill/>
        </p:spPr>
        <p:txBody>
          <a:bodyPr wrap="square">
            <a:spAutoFit/>
          </a:bodyPr>
          <a:lstStyle/>
          <a:p>
            <a:pPr lvl="1" algn="ctr">
              <a:lnSpc>
                <a:spcPct val="150000"/>
              </a:lnSpc>
            </a:pPr>
            <a:r>
              <a:rPr lang="en-GB" sz="3200" kern="100">
                <a:latin typeface="Amatic SC" panose="00000500000000000000" pitchFamily="2" charset="-79"/>
                <a:cs typeface="Amatic SC" panose="00000500000000000000" pitchFamily="2" charset="-79"/>
              </a:rPr>
              <a:t>Ưu điểm</a:t>
            </a:r>
            <a:endParaRPr lang="en-GB" sz="3200">
              <a:latin typeface="Amatic SC" panose="00000500000000000000" pitchFamily="2" charset="-79"/>
              <a:cs typeface="Amatic SC" panose="00000500000000000000" pitchFamily="2" charset="-79"/>
            </a:endParaRPr>
          </a:p>
        </p:txBody>
      </p:sp>
      <p:sp>
        <p:nvSpPr>
          <p:cNvPr id="11" name="Rectangle: Rounded Corners 10">
            <a:extLst>
              <a:ext uri="{FF2B5EF4-FFF2-40B4-BE49-F238E27FC236}">
                <a16:creationId xmlns:a16="http://schemas.microsoft.com/office/drawing/2014/main" id="{685B3BCE-55DC-5528-4FE1-7D8A3CEB48C2}"/>
              </a:ext>
            </a:extLst>
          </p:cNvPr>
          <p:cNvSpPr/>
          <p:nvPr/>
        </p:nvSpPr>
        <p:spPr>
          <a:xfrm>
            <a:off x="650949" y="1113197"/>
            <a:ext cx="3921051" cy="2917105"/>
          </a:xfrm>
          <a:prstGeom prst="roundRect">
            <a:avLst>
              <a:gd name="adj" fmla="val 8499"/>
            </a:avLst>
          </a:prstGeom>
          <a:solidFill>
            <a:srgbClr val="FDEDA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0">
              <a:spcBef>
                <a:spcPts val="0"/>
              </a:spcBef>
              <a:spcAft>
                <a:spcPts val="0"/>
              </a:spcAft>
            </a:pPr>
            <a:r>
              <a:rPr lang="en-GB" sz="2400">
                <a:solidFill>
                  <a:srgbClr val="002060"/>
                </a:solidFill>
                <a:effectLst/>
                <a:latin typeface="Times New Roman" panose="02020603050405020304" pitchFamily="18" charset="0"/>
                <a:cs typeface="Times New Roman" panose="02020603050405020304" pitchFamily="18" charset="0"/>
              </a:rPr>
              <a:t>Giảm chi phí</a:t>
            </a:r>
          </a:p>
          <a:p>
            <a:pPr marR="0" algn="ctr" rtl="0">
              <a:spcBef>
                <a:spcPts val="0"/>
              </a:spcBef>
              <a:spcAft>
                <a:spcPts val="0"/>
              </a:spcAft>
            </a:pPr>
            <a:r>
              <a:rPr lang="en-GB" sz="2400">
                <a:solidFill>
                  <a:srgbClr val="002060"/>
                </a:solidFill>
                <a:latin typeface="Times New Roman" panose="02020603050405020304" pitchFamily="18" charset="0"/>
                <a:cs typeface="Times New Roman" panose="02020603050405020304" pitchFamily="18" charset="0"/>
              </a:rPr>
              <a:t>Ít phức tạp</a:t>
            </a:r>
          </a:p>
          <a:p>
            <a:pPr marR="0" algn="ctr" rtl="0">
              <a:spcBef>
                <a:spcPts val="0"/>
              </a:spcBef>
              <a:spcAft>
                <a:spcPts val="0"/>
              </a:spcAft>
            </a:pPr>
            <a:r>
              <a:rPr lang="en-GB" sz="2400">
                <a:solidFill>
                  <a:srgbClr val="002060"/>
                </a:solidFill>
                <a:latin typeface="Times New Roman" panose="02020603050405020304" pitchFamily="18" charset="0"/>
                <a:cs typeface="Times New Roman" panose="02020603050405020304" pitchFamily="18" charset="0"/>
              </a:rPr>
              <a:t>Nhiệt độ tốt hơn</a:t>
            </a:r>
            <a:endParaRPr lang="en-GB" sz="2400">
              <a:solidFill>
                <a:srgbClr val="002060"/>
              </a:solidFill>
              <a:effectLst/>
              <a:latin typeface="Times New Roman" panose="02020603050405020304" pitchFamily="18" charset="0"/>
              <a:cs typeface="Times New Roman" panose="02020603050405020304" pitchFamily="18" charset="0"/>
            </a:endParaRPr>
          </a:p>
        </p:txBody>
      </p:sp>
      <p:sp>
        <p:nvSpPr>
          <p:cNvPr id="2" name="Rectangle: Rounded Corners 1">
            <a:extLst>
              <a:ext uri="{FF2B5EF4-FFF2-40B4-BE49-F238E27FC236}">
                <a16:creationId xmlns:a16="http://schemas.microsoft.com/office/drawing/2014/main" id="{16C6AC00-046F-90F5-4CF6-46C7F19DD1A2}"/>
              </a:ext>
            </a:extLst>
          </p:cNvPr>
          <p:cNvSpPr/>
          <p:nvPr/>
        </p:nvSpPr>
        <p:spPr>
          <a:xfrm>
            <a:off x="650950" y="1113197"/>
            <a:ext cx="8191324" cy="2917105"/>
          </a:xfrm>
          <a:prstGeom prst="roundRect">
            <a:avLst>
              <a:gd name="adj" fmla="val 8499"/>
            </a:avLst>
          </a:prstGeom>
          <a:solidFill>
            <a:srgbClr val="FDEDA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lnSpc>
                <a:spcPct val="107000"/>
              </a:lnSpc>
              <a:spcAft>
                <a:spcPts val="800"/>
              </a:spcAft>
            </a:pPr>
            <a:r>
              <a:rPr lang="en-US" sz="2400">
                <a:solidFill>
                  <a:srgbClr val="002060"/>
                </a:solidFill>
                <a:latin typeface="Times New Roman" panose="02020603050405020304" pitchFamily="18" charset="0"/>
                <a:cs typeface="Times New Roman" panose="02020603050405020304" pitchFamily="18" charset="0"/>
              </a:rPr>
              <a:t>Khả năng ghép kênh có thể được mở rộng để chuyển đổi tín hiệu âm thanh, tín hiệu video, v.v.</a:t>
            </a:r>
            <a:endParaRPr lang="en-GB" sz="2400">
              <a:solidFill>
                <a:srgbClr val="002060"/>
              </a:solidFill>
              <a:latin typeface="Times New Roman" panose="02020603050405020304" pitchFamily="18" charset="0"/>
              <a:cs typeface="Times New Roman" panose="02020603050405020304" pitchFamily="18" charset="0"/>
            </a:endParaRPr>
          </a:p>
        </p:txBody>
      </p:sp>
      <p:pic>
        <p:nvPicPr>
          <p:cNvPr id="5122" name="Picture 2" descr="Phân loại chi phí trong kế toán quản trị - Cộng đồng chia sẻ kiến thức kế  toán">
            <a:extLst>
              <a:ext uri="{FF2B5EF4-FFF2-40B4-BE49-F238E27FC236}">
                <a16:creationId xmlns:a16="http://schemas.microsoft.com/office/drawing/2014/main" id="{4D5F313D-28F8-5475-E576-023B2D62A4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591" t="17527" r="25591" b="17527"/>
          <a:stretch/>
        </p:blipFill>
        <p:spPr bwMode="auto">
          <a:xfrm>
            <a:off x="4921222" y="1198922"/>
            <a:ext cx="1738289" cy="167026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124" name="Picture 4" descr="Thinking X Cartoon Boy Think Image And Clipart Transparent - Suy Nghĩ Hoạt  Hình, HD Png Download , Transparent Png Image - PNGitem">
            <a:extLst>
              <a:ext uri="{FF2B5EF4-FFF2-40B4-BE49-F238E27FC236}">
                <a16:creationId xmlns:a16="http://schemas.microsoft.com/office/drawing/2014/main" id="{3052D7EA-00F0-DE13-D2E9-B709C71EF2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869" r="13869"/>
          <a:stretch/>
        </p:blipFill>
        <p:spPr bwMode="auto">
          <a:xfrm>
            <a:off x="6607101" y="1571625"/>
            <a:ext cx="1885950" cy="17526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126" name="Picture 6" descr="❄” nghĩa là gì: bông tuyết Emoji | EmojiAll">
            <a:extLst>
              <a:ext uri="{FF2B5EF4-FFF2-40B4-BE49-F238E27FC236}">
                <a16:creationId xmlns:a16="http://schemas.microsoft.com/office/drawing/2014/main" id="{7DBC49DB-87F1-CCDD-E297-BF1ADAE0B1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111" y="2869183"/>
            <a:ext cx="12954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1340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122"/>
                                        </p:tgtEl>
                                      </p:cBhvr>
                                    </p:animEffect>
                                    <p:set>
                                      <p:cBhvr>
                                        <p:cTn id="7" dur="1" fill="hold">
                                          <p:stCondLst>
                                            <p:cond delay="499"/>
                                          </p:stCondLst>
                                        </p:cTn>
                                        <p:tgtEl>
                                          <p:spTgt spid="5122"/>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5124"/>
                                        </p:tgtEl>
                                      </p:cBhvr>
                                    </p:animEffect>
                                    <p:set>
                                      <p:cBhvr>
                                        <p:cTn id="10" dur="1" fill="hold">
                                          <p:stCondLst>
                                            <p:cond delay="499"/>
                                          </p:stCondLst>
                                        </p:cTn>
                                        <p:tgtEl>
                                          <p:spTgt spid="5124"/>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5126"/>
                                        </p:tgtEl>
                                      </p:cBhvr>
                                    </p:animEffect>
                                    <p:set>
                                      <p:cBhvr>
                                        <p:cTn id="13" dur="1" fill="hold">
                                          <p:stCondLst>
                                            <p:cond delay="499"/>
                                          </p:stCondLst>
                                        </p:cTn>
                                        <p:tgtEl>
                                          <p:spTgt spid="5126"/>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254C12F-4EA6-CC4D-824A-ADB2529FE7B4}"/>
              </a:ext>
            </a:extLst>
          </p:cNvPr>
          <p:cNvSpPr txBox="1"/>
          <p:nvPr/>
        </p:nvSpPr>
        <p:spPr>
          <a:xfrm>
            <a:off x="1959049" y="211710"/>
            <a:ext cx="5225902" cy="741998"/>
          </a:xfrm>
          <a:prstGeom prst="rect">
            <a:avLst/>
          </a:prstGeom>
          <a:noFill/>
        </p:spPr>
        <p:txBody>
          <a:bodyPr wrap="square">
            <a:spAutoFit/>
          </a:bodyPr>
          <a:lstStyle/>
          <a:p>
            <a:pPr lvl="1" algn="ctr">
              <a:lnSpc>
                <a:spcPct val="150000"/>
              </a:lnSpc>
            </a:pPr>
            <a:r>
              <a:rPr lang="en-GB" sz="3200" kern="100">
                <a:latin typeface="Amatic SC" panose="00000500000000000000" pitchFamily="2" charset="-79"/>
                <a:cs typeface="Amatic SC" panose="00000500000000000000" pitchFamily="2" charset="-79"/>
              </a:rPr>
              <a:t>Ưu điểm</a:t>
            </a:r>
            <a:endParaRPr lang="en-GB" sz="3200">
              <a:latin typeface="Amatic SC" panose="00000500000000000000" pitchFamily="2" charset="-79"/>
              <a:cs typeface="Amatic SC" panose="00000500000000000000" pitchFamily="2" charset="-79"/>
            </a:endParaRPr>
          </a:p>
        </p:txBody>
      </p:sp>
      <p:sp>
        <p:nvSpPr>
          <p:cNvPr id="3" name="Rectangle: Rounded Corners 2">
            <a:extLst>
              <a:ext uri="{FF2B5EF4-FFF2-40B4-BE49-F238E27FC236}">
                <a16:creationId xmlns:a16="http://schemas.microsoft.com/office/drawing/2014/main" id="{22BAC42A-095E-DF0B-0893-FB42CBA3B427}"/>
              </a:ext>
            </a:extLst>
          </p:cNvPr>
          <p:cNvSpPr/>
          <p:nvPr/>
        </p:nvSpPr>
        <p:spPr>
          <a:xfrm>
            <a:off x="650949" y="1113197"/>
            <a:ext cx="3921051" cy="2917105"/>
          </a:xfrm>
          <a:prstGeom prst="roundRect">
            <a:avLst>
              <a:gd name="adj" fmla="val 8499"/>
            </a:avLst>
          </a:prstGeom>
          <a:solidFill>
            <a:srgbClr val="FDEDA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0">
              <a:spcBef>
                <a:spcPts val="0"/>
              </a:spcBef>
              <a:spcAft>
                <a:spcPts val="0"/>
              </a:spcAft>
            </a:pPr>
            <a:r>
              <a:rPr lang="en-GB" sz="2400">
                <a:solidFill>
                  <a:srgbClr val="002060"/>
                </a:solidFill>
                <a:latin typeface="Times New Roman" panose="02020603050405020304" pitchFamily="18" charset="0"/>
                <a:cs typeface="Times New Roman" panose="02020603050405020304" pitchFamily="18" charset="0"/>
              </a:rPr>
              <a:t>Cải thiện độ tin cậy nhờ MUX (giảm số lượng kết nối có dây) </a:t>
            </a:r>
            <a:endParaRPr lang="en-GB" sz="2400">
              <a:solidFill>
                <a:srgbClr val="002060"/>
              </a:solidFill>
              <a:effectLst/>
              <a:latin typeface="Times New Roman" panose="02020603050405020304" pitchFamily="18" charset="0"/>
              <a:cs typeface="Times New Roman" panose="02020603050405020304" pitchFamily="18" charset="0"/>
            </a:endParaRPr>
          </a:p>
        </p:txBody>
      </p:sp>
      <p:pic>
        <p:nvPicPr>
          <p:cNvPr id="8194" name="Picture 2" descr="Người Đàn Ông Với Một Mớ Hỗn Độn Rối Của Dây Hình minh họa Sẵn có - Tải  xuống Hình ảnh Ngay bây giờ - Buồn, Dây cáp, Phích cắm kết nối">
            <a:extLst>
              <a:ext uri="{FF2B5EF4-FFF2-40B4-BE49-F238E27FC236}">
                <a16:creationId xmlns:a16="http://schemas.microsoft.com/office/drawing/2014/main" id="{49ACF6E4-E447-2260-5FE7-66BDC52D8D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9584" y="859509"/>
            <a:ext cx="3150733" cy="3424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6926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254C12F-4EA6-CC4D-824A-ADB2529FE7B4}"/>
              </a:ext>
            </a:extLst>
          </p:cNvPr>
          <p:cNvSpPr txBox="1"/>
          <p:nvPr/>
        </p:nvSpPr>
        <p:spPr>
          <a:xfrm>
            <a:off x="1959049" y="211710"/>
            <a:ext cx="5225902" cy="741998"/>
          </a:xfrm>
          <a:prstGeom prst="rect">
            <a:avLst/>
          </a:prstGeom>
          <a:noFill/>
        </p:spPr>
        <p:txBody>
          <a:bodyPr wrap="square">
            <a:spAutoFit/>
          </a:bodyPr>
          <a:lstStyle/>
          <a:p>
            <a:pPr lvl="1" algn="ctr">
              <a:lnSpc>
                <a:spcPct val="150000"/>
              </a:lnSpc>
            </a:pPr>
            <a:r>
              <a:rPr lang="en-GB" sz="3200" kern="100">
                <a:latin typeface="Amatic SC" panose="00000500000000000000" pitchFamily="2" charset="-79"/>
                <a:cs typeface="Amatic SC" panose="00000500000000000000" pitchFamily="2" charset="-79"/>
              </a:rPr>
              <a:t>Nhược điểm</a:t>
            </a:r>
            <a:endParaRPr lang="en-GB" sz="3200">
              <a:latin typeface="Amatic SC" panose="00000500000000000000" pitchFamily="2" charset="-79"/>
              <a:cs typeface="Amatic SC" panose="00000500000000000000" pitchFamily="2" charset="-79"/>
            </a:endParaRPr>
          </a:p>
        </p:txBody>
      </p:sp>
      <p:sp>
        <p:nvSpPr>
          <p:cNvPr id="3" name="Rectangle: Rounded Corners 2">
            <a:extLst>
              <a:ext uri="{FF2B5EF4-FFF2-40B4-BE49-F238E27FC236}">
                <a16:creationId xmlns:a16="http://schemas.microsoft.com/office/drawing/2014/main" id="{22BAC42A-095E-DF0B-0893-FB42CBA3B427}"/>
              </a:ext>
            </a:extLst>
          </p:cNvPr>
          <p:cNvSpPr/>
          <p:nvPr/>
        </p:nvSpPr>
        <p:spPr>
          <a:xfrm>
            <a:off x="650949" y="1113197"/>
            <a:ext cx="3921051" cy="2917105"/>
          </a:xfrm>
          <a:prstGeom prst="roundRect">
            <a:avLst>
              <a:gd name="adj" fmla="val 8499"/>
            </a:avLst>
          </a:prstGeom>
          <a:solidFill>
            <a:srgbClr val="FDEDA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0">
              <a:spcBef>
                <a:spcPts val="0"/>
              </a:spcBef>
              <a:spcAft>
                <a:spcPts val="0"/>
              </a:spcAft>
            </a:pPr>
            <a:r>
              <a:rPr lang="en-GB" sz="2400">
                <a:solidFill>
                  <a:srgbClr val="002060"/>
                </a:solidFill>
                <a:latin typeface="Times New Roman" panose="02020603050405020304" pitchFamily="18" charset="0"/>
                <a:cs typeface="Times New Roman" panose="02020603050405020304" pitchFamily="18" charset="0"/>
              </a:rPr>
              <a:t>Tăng độ trễ trong cổng chuyển đổi và tín hiệu I/O</a:t>
            </a:r>
            <a:endParaRPr lang="en-GB" sz="2400">
              <a:solidFill>
                <a:srgbClr val="002060"/>
              </a:solidFill>
              <a:effectLst/>
              <a:latin typeface="Times New Roman" panose="02020603050405020304" pitchFamily="18" charset="0"/>
              <a:cs typeface="Times New Roman" panose="02020603050405020304" pitchFamily="18" charset="0"/>
            </a:endParaRPr>
          </a:p>
        </p:txBody>
      </p:sp>
      <p:pic>
        <p:nvPicPr>
          <p:cNvPr id="9218" name="Picture 2" descr="Waiting Cartoon Images - Free Download on Freepik">
            <a:extLst>
              <a:ext uri="{FF2B5EF4-FFF2-40B4-BE49-F238E27FC236}">
                <a16:creationId xmlns:a16="http://schemas.microsoft.com/office/drawing/2014/main" id="{931F4754-EE92-DA90-1D54-29DBA48BBE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5946" y="1113197"/>
            <a:ext cx="2917105" cy="291710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5956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254C12F-4EA6-CC4D-824A-ADB2529FE7B4}"/>
              </a:ext>
            </a:extLst>
          </p:cNvPr>
          <p:cNvSpPr txBox="1"/>
          <p:nvPr/>
        </p:nvSpPr>
        <p:spPr>
          <a:xfrm>
            <a:off x="1959049" y="211710"/>
            <a:ext cx="5225902" cy="741998"/>
          </a:xfrm>
          <a:prstGeom prst="rect">
            <a:avLst/>
          </a:prstGeom>
          <a:noFill/>
        </p:spPr>
        <p:txBody>
          <a:bodyPr wrap="square">
            <a:spAutoFit/>
          </a:bodyPr>
          <a:lstStyle/>
          <a:p>
            <a:pPr lvl="1" algn="ctr">
              <a:lnSpc>
                <a:spcPct val="150000"/>
              </a:lnSpc>
            </a:pPr>
            <a:r>
              <a:rPr lang="en-GB" sz="3200" kern="100">
                <a:latin typeface="Amatic SC" panose="00000500000000000000" pitchFamily="2" charset="-79"/>
                <a:cs typeface="Amatic SC" panose="00000500000000000000" pitchFamily="2" charset="-79"/>
              </a:rPr>
              <a:t>Nhược điểm</a:t>
            </a:r>
            <a:endParaRPr lang="en-GB" sz="3200">
              <a:latin typeface="Amatic SC" panose="00000500000000000000" pitchFamily="2" charset="-79"/>
              <a:cs typeface="Amatic SC" panose="00000500000000000000" pitchFamily="2" charset="-79"/>
            </a:endParaRPr>
          </a:p>
        </p:txBody>
      </p:sp>
      <p:sp>
        <p:nvSpPr>
          <p:cNvPr id="3" name="Rectangle: Rounded Corners 2">
            <a:extLst>
              <a:ext uri="{FF2B5EF4-FFF2-40B4-BE49-F238E27FC236}">
                <a16:creationId xmlns:a16="http://schemas.microsoft.com/office/drawing/2014/main" id="{22BAC42A-095E-DF0B-0893-FB42CBA3B427}"/>
              </a:ext>
            </a:extLst>
          </p:cNvPr>
          <p:cNvSpPr/>
          <p:nvPr/>
        </p:nvSpPr>
        <p:spPr>
          <a:xfrm>
            <a:off x="420914" y="1113197"/>
            <a:ext cx="8302172" cy="2917105"/>
          </a:xfrm>
          <a:prstGeom prst="roundRect">
            <a:avLst>
              <a:gd name="adj" fmla="val 8499"/>
            </a:avLst>
          </a:prstGeom>
          <a:solidFill>
            <a:srgbClr val="FDEDA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lvl="0" indent="-342900" algn="just">
              <a:lnSpc>
                <a:spcPct val="150000"/>
              </a:lnSpc>
              <a:spcAft>
                <a:spcPts val="800"/>
              </a:spcAft>
              <a:buSzPct val="100000"/>
              <a:buFont typeface="Wingdings" panose="05000000000000000000" pitchFamily="2" charset="2"/>
              <a:buChar char=""/>
              <a:tabLst>
                <a:tab pos="457200" algn="l"/>
              </a:tabLst>
            </a:pPr>
            <a:r>
              <a:rPr lang="en-US" sz="1800" kern="0" spc="-4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 cổng có thể được sử dụng đồng thời có những hạn chế</a:t>
            </a:r>
            <a:endParaRPr lang="en-GB" sz="1800" kern="100" spc="-4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ct val="100000"/>
              <a:buFont typeface="Wingdings" panose="05000000000000000000" pitchFamily="2" charset="2"/>
              <a:buChar char=""/>
              <a:tabLst>
                <a:tab pos="457200" algn="l"/>
              </a:tabLst>
            </a:pPr>
            <a:r>
              <a:rPr lang="en-US" sz="1800" kern="0" spc="-4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Việc chuyển đổi các cổng có thể được xử lý bằng cách thêm độ phức tạp của phần sụn</a:t>
            </a:r>
            <a:endParaRPr lang="en-GB" sz="1800" kern="100" spc="-4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ct val="100000"/>
              <a:buFont typeface="Wingdings" panose="05000000000000000000" pitchFamily="2" charset="2"/>
              <a:buChar char=""/>
              <a:tabLst>
                <a:tab pos="457200" algn="l"/>
              </a:tabLst>
            </a:pPr>
            <a:r>
              <a:rPr lang="en-US" sz="1800" kern="0" spc="-4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Việc kiểm soát bộ ghép kênh có thể được thực hiện bằng cách sử dụng các cổng I / O bổ sung.</a:t>
            </a:r>
            <a:endParaRPr lang="en-GB" sz="1800" kern="100" spc="-4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80063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60050A-A388-F190-944C-0612CA2BD47C}"/>
              </a:ext>
            </a:extLst>
          </p:cNvPr>
          <p:cNvSpPr>
            <a:spLocks noGrp="1"/>
          </p:cNvSpPr>
          <p:nvPr>
            <p:ph type="title"/>
          </p:nvPr>
        </p:nvSpPr>
        <p:spPr>
          <a:xfrm>
            <a:off x="1284075" y="0"/>
            <a:ext cx="6576000" cy="1009500"/>
          </a:xfrm>
        </p:spPr>
        <p:txBody>
          <a:bodyPr/>
          <a:lstStyle/>
          <a:p>
            <a:r>
              <a:rPr lang="en-GB" sz="4800" b="1">
                <a:latin typeface="Amatic SC" panose="00000500000000000000" pitchFamily="2" charset="-79"/>
                <a:cs typeface="Amatic SC" panose="00000500000000000000" pitchFamily="2" charset="-79"/>
              </a:rPr>
              <a:t>Bộ phân kênh (demux)</a:t>
            </a:r>
          </a:p>
        </p:txBody>
      </p:sp>
      <p:pic>
        <p:nvPicPr>
          <p:cNvPr id="9" name="Picture 8">
            <a:extLst>
              <a:ext uri="{FF2B5EF4-FFF2-40B4-BE49-F238E27FC236}">
                <a16:creationId xmlns:a16="http://schemas.microsoft.com/office/drawing/2014/main" id="{AE4194AF-0E5A-1C68-3D74-FBE1FAC97019}"/>
              </a:ext>
            </a:extLst>
          </p:cNvPr>
          <p:cNvPicPr>
            <a:picLocks noChangeAspect="1"/>
          </p:cNvPicPr>
          <p:nvPr/>
        </p:nvPicPr>
        <p:blipFill>
          <a:blip r:embed="rId2"/>
          <a:stretch>
            <a:fillRect/>
          </a:stretch>
        </p:blipFill>
        <p:spPr>
          <a:xfrm>
            <a:off x="-235157" y="958007"/>
            <a:ext cx="3361132" cy="3082365"/>
          </a:xfrm>
          <a:prstGeom prst="rect">
            <a:avLst/>
          </a:prstGeom>
        </p:spPr>
      </p:pic>
      <p:sp>
        <p:nvSpPr>
          <p:cNvPr id="10" name="Rectangle: Rounded Corners 9">
            <a:extLst>
              <a:ext uri="{FF2B5EF4-FFF2-40B4-BE49-F238E27FC236}">
                <a16:creationId xmlns:a16="http://schemas.microsoft.com/office/drawing/2014/main" id="{83A4A760-715E-00E0-B5BC-A1ED43A394DB}"/>
              </a:ext>
            </a:extLst>
          </p:cNvPr>
          <p:cNvSpPr/>
          <p:nvPr/>
        </p:nvSpPr>
        <p:spPr>
          <a:xfrm>
            <a:off x="3117957" y="1290181"/>
            <a:ext cx="5930350" cy="1569978"/>
          </a:xfrm>
          <a:prstGeom prst="roundRect">
            <a:avLst>
              <a:gd name="adj" fmla="val 8499"/>
            </a:avLst>
          </a:prstGeom>
          <a:solidFill>
            <a:srgbClr val="FDEDA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Times New Roman" panose="02020603050405020304" pitchFamily="18" charset="0"/>
              <a:buChar char="⸾"/>
            </a:pP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Thiết bị có một đầu vào và nhiều đường ra</a:t>
            </a:r>
          </a:p>
          <a:p>
            <a:pPr marL="285750" indent="-285750">
              <a:lnSpc>
                <a:spcPct val="150000"/>
              </a:lnSpc>
              <a:buFont typeface="Times New Roman" panose="02020603050405020304" pitchFamily="18" charset="0"/>
              <a:buChar char="⸾"/>
            </a:pP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Được sử dụng để gửi tín hiệu đến một trong nhiều thiết bị</a:t>
            </a:r>
            <a:endParaRPr lang="en-GB" sz="1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7274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8701A2-765A-DE96-4171-0B293268B8ED}"/>
              </a:ext>
            </a:extLst>
          </p:cNvPr>
          <p:cNvSpPr>
            <a:spLocks noGrp="1"/>
          </p:cNvSpPr>
          <p:nvPr>
            <p:ph type="title"/>
          </p:nvPr>
        </p:nvSpPr>
        <p:spPr>
          <a:xfrm>
            <a:off x="1284000" y="2067000"/>
            <a:ext cx="6576000" cy="1009500"/>
          </a:xfrm>
        </p:spPr>
        <p:txBody>
          <a:bodyPr/>
          <a:lstStyle/>
          <a:p>
            <a:r>
              <a:rPr lang="en-GB" sz="4800" b="1">
                <a:latin typeface="Amatic SC" panose="00000500000000000000" pitchFamily="2" charset="-79"/>
                <a:cs typeface="Amatic SC" panose="00000500000000000000" pitchFamily="2" charset="-79"/>
              </a:rPr>
              <a:t>Bộ phân kênh</a:t>
            </a:r>
          </a:p>
        </p:txBody>
      </p:sp>
      <p:sp>
        <p:nvSpPr>
          <p:cNvPr id="6" name="Rectangle: Rounded Corners 5">
            <a:extLst>
              <a:ext uri="{FF2B5EF4-FFF2-40B4-BE49-F238E27FC236}">
                <a16:creationId xmlns:a16="http://schemas.microsoft.com/office/drawing/2014/main" id="{8A0704D2-0FC9-645F-C2D6-BEC9B9893F69}"/>
              </a:ext>
            </a:extLst>
          </p:cNvPr>
          <p:cNvSpPr/>
          <p:nvPr/>
        </p:nvSpPr>
        <p:spPr>
          <a:xfrm rot="21042622">
            <a:off x="1227275" y="960096"/>
            <a:ext cx="2133375" cy="1273570"/>
          </a:xfrm>
          <a:prstGeom prst="roundRect">
            <a:avLst>
              <a:gd name="adj" fmla="val 8499"/>
            </a:avLst>
          </a:prstGeom>
          <a:solidFill>
            <a:srgbClr val="FDEDA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Times New Roman" panose="02020603050405020304" pitchFamily="18" charset="0"/>
              <a:buChar char="⸾"/>
            </a:pPr>
            <a:r>
              <a:rPr lang="en-US"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bộ tách kênh 1-2  (1 dòng chọn)</a:t>
            </a:r>
            <a:endParaRPr lang="en-GB" sz="18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AC64D765-B1A3-3FFF-B803-60FDB30EB772}"/>
              </a:ext>
            </a:extLst>
          </p:cNvPr>
          <p:cNvSpPr/>
          <p:nvPr/>
        </p:nvSpPr>
        <p:spPr>
          <a:xfrm rot="599030">
            <a:off x="1378246" y="3031462"/>
            <a:ext cx="2133375" cy="1273570"/>
          </a:xfrm>
          <a:prstGeom prst="roundRect">
            <a:avLst>
              <a:gd name="adj" fmla="val 8499"/>
            </a:avLst>
          </a:prstGeom>
          <a:solidFill>
            <a:srgbClr val="FDEDA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Times New Roman" panose="02020603050405020304" pitchFamily="18" charset="0"/>
              <a:buChar char="⸾"/>
            </a:pPr>
            <a:r>
              <a:rPr lang="en-US"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bộ tách kênh </a:t>
            </a:r>
            <a:r>
              <a:rPr lang="en-US" sz="18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1-4</a:t>
            </a:r>
            <a:r>
              <a:rPr lang="en-US"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(2 dòng chọn)</a:t>
            </a:r>
            <a:endParaRPr lang="en-GB" sz="18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AC71900D-39FA-6E2E-7677-07766BCF61B7}"/>
              </a:ext>
            </a:extLst>
          </p:cNvPr>
          <p:cNvSpPr/>
          <p:nvPr/>
        </p:nvSpPr>
        <p:spPr>
          <a:xfrm rot="599030">
            <a:off x="5632379" y="838468"/>
            <a:ext cx="2133375" cy="1273570"/>
          </a:xfrm>
          <a:prstGeom prst="roundRect">
            <a:avLst>
              <a:gd name="adj" fmla="val 8499"/>
            </a:avLst>
          </a:prstGeom>
          <a:solidFill>
            <a:srgbClr val="FDEDA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Times New Roman" panose="02020603050405020304" pitchFamily="18" charset="0"/>
              <a:buChar char="⸾"/>
            </a:pPr>
            <a:r>
              <a:rPr lang="en-US"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bộ tách kênh </a:t>
            </a:r>
            <a:r>
              <a:rPr lang="en-US" sz="18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1-8</a:t>
            </a:r>
            <a:r>
              <a:rPr lang="en-US"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(3 dòng chọn)</a:t>
            </a:r>
            <a:endParaRPr lang="en-GB" sz="18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BF58A0CA-4F8C-E42A-0E17-1F52FB491B66}"/>
              </a:ext>
            </a:extLst>
          </p:cNvPr>
          <p:cNvSpPr/>
          <p:nvPr/>
        </p:nvSpPr>
        <p:spPr>
          <a:xfrm rot="21042622">
            <a:off x="5269692" y="3132093"/>
            <a:ext cx="2251486" cy="1273570"/>
          </a:xfrm>
          <a:prstGeom prst="roundRect">
            <a:avLst>
              <a:gd name="adj" fmla="val 8499"/>
            </a:avLst>
          </a:prstGeom>
          <a:solidFill>
            <a:srgbClr val="FDEDA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Times New Roman" panose="02020603050405020304" pitchFamily="18" charset="0"/>
              <a:buChar char="⸾"/>
            </a:pPr>
            <a:r>
              <a:rPr lang="en-US"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bộ tách kênh 1-16 (4 dòng chọn)</a:t>
            </a:r>
            <a:endParaRPr lang="en-GB" sz="18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20327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77706CD5-FAE3-2BB5-C405-78119C20A1BE}"/>
              </a:ext>
            </a:extLst>
          </p:cNvPr>
          <p:cNvSpPr/>
          <p:nvPr/>
        </p:nvSpPr>
        <p:spPr>
          <a:xfrm>
            <a:off x="764566" y="177898"/>
            <a:ext cx="2133375" cy="1273570"/>
          </a:xfrm>
          <a:prstGeom prst="roundRect">
            <a:avLst>
              <a:gd name="adj" fmla="val 8499"/>
            </a:avLst>
          </a:prstGeom>
          <a:solidFill>
            <a:srgbClr val="FDEDA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Times New Roman" panose="02020603050405020304" pitchFamily="18" charset="0"/>
              <a:buChar char="⸾"/>
            </a:pPr>
            <a:r>
              <a:rPr lang="en-US" sz="18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a:t>
            </a:r>
            <a:r>
              <a:rPr lang="en-US"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ộ phân kênh 1-4  (2 dòng chọn)</a:t>
            </a:r>
            <a:endParaRPr lang="en-GB" sz="18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E2049B20-47CB-521C-D1CA-E37293B437D6}"/>
              </a:ext>
            </a:extLst>
          </p:cNvPr>
          <p:cNvPicPr>
            <a:picLocks noChangeAspect="1"/>
          </p:cNvPicPr>
          <p:nvPr/>
        </p:nvPicPr>
        <p:blipFill>
          <a:blip r:embed="rId2"/>
          <a:stretch>
            <a:fillRect/>
          </a:stretch>
        </p:blipFill>
        <p:spPr>
          <a:xfrm>
            <a:off x="2995096" y="177897"/>
            <a:ext cx="5182766" cy="4328001"/>
          </a:xfrm>
          <a:prstGeom prst="rect">
            <a:avLst/>
          </a:prstGeom>
        </p:spPr>
      </p:pic>
      <p:sp>
        <p:nvSpPr>
          <p:cNvPr id="2" name="TextBox 1">
            <a:extLst>
              <a:ext uri="{FF2B5EF4-FFF2-40B4-BE49-F238E27FC236}">
                <a16:creationId xmlns:a16="http://schemas.microsoft.com/office/drawing/2014/main" id="{E6A4C5D5-CD8C-64D7-571F-F8DBA9D31B1C}"/>
              </a:ext>
            </a:extLst>
          </p:cNvPr>
          <p:cNvSpPr txBox="1"/>
          <p:nvPr/>
        </p:nvSpPr>
        <p:spPr>
          <a:xfrm>
            <a:off x="3623058" y="269897"/>
            <a:ext cx="451691" cy="369332"/>
          </a:xfrm>
          <a:prstGeom prst="rect">
            <a:avLst/>
          </a:prstGeom>
          <a:noFill/>
        </p:spPr>
        <p:txBody>
          <a:bodyPr wrap="square" rtlCol="0">
            <a:spAutoFit/>
          </a:bodyPr>
          <a:lstStyle/>
          <a:p>
            <a:pPr algn="ctr"/>
            <a:r>
              <a:rPr lang="en-GB" sz="1800">
                <a:solidFill>
                  <a:srgbClr val="FF0000"/>
                </a:solidFill>
                <a:latin typeface="Times New Roman" panose="02020603050405020304" pitchFamily="18" charset="0"/>
                <a:cs typeface="Times New Roman" panose="02020603050405020304" pitchFamily="18" charset="0"/>
              </a:rPr>
              <a:t>0</a:t>
            </a:r>
          </a:p>
        </p:txBody>
      </p:sp>
      <p:sp>
        <p:nvSpPr>
          <p:cNvPr id="5" name="TextBox 4">
            <a:extLst>
              <a:ext uri="{FF2B5EF4-FFF2-40B4-BE49-F238E27FC236}">
                <a16:creationId xmlns:a16="http://schemas.microsoft.com/office/drawing/2014/main" id="{220C3FC0-AD9B-A395-E76D-095B2C1625BB}"/>
              </a:ext>
            </a:extLst>
          </p:cNvPr>
          <p:cNvSpPr txBox="1"/>
          <p:nvPr/>
        </p:nvSpPr>
        <p:spPr>
          <a:xfrm>
            <a:off x="4843407" y="269897"/>
            <a:ext cx="451691" cy="369332"/>
          </a:xfrm>
          <a:prstGeom prst="rect">
            <a:avLst/>
          </a:prstGeom>
          <a:noFill/>
        </p:spPr>
        <p:txBody>
          <a:bodyPr wrap="square" rtlCol="0">
            <a:spAutoFit/>
          </a:bodyPr>
          <a:lstStyle/>
          <a:p>
            <a:pPr algn="ctr"/>
            <a:r>
              <a:rPr lang="en-GB" sz="1800">
                <a:solidFill>
                  <a:srgbClr val="FF0000"/>
                </a:solidFill>
                <a:latin typeface="Times New Roman" panose="02020603050405020304" pitchFamily="18" charset="0"/>
                <a:cs typeface="Times New Roman" panose="02020603050405020304" pitchFamily="18" charset="0"/>
              </a:rPr>
              <a:t>1</a:t>
            </a:r>
          </a:p>
        </p:txBody>
      </p:sp>
      <p:sp>
        <p:nvSpPr>
          <p:cNvPr id="6" name="Rectangle 5">
            <a:extLst>
              <a:ext uri="{FF2B5EF4-FFF2-40B4-BE49-F238E27FC236}">
                <a16:creationId xmlns:a16="http://schemas.microsoft.com/office/drawing/2014/main" id="{3614C736-BDC3-9D70-A7C8-B2C84A334B18}"/>
              </a:ext>
            </a:extLst>
          </p:cNvPr>
          <p:cNvSpPr/>
          <p:nvPr/>
        </p:nvSpPr>
        <p:spPr>
          <a:xfrm>
            <a:off x="6433851" y="2016087"/>
            <a:ext cx="1542361" cy="55566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3F99A194-CB2C-C5A6-9DBB-FBDCB3DB0B3E}"/>
              </a:ext>
            </a:extLst>
          </p:cNvPr>
          <p:cNvSpPr txBox="1"/>
          <p:nvPr/>
        </p:nvSpPr>
        <p:spPr>
          <a:xfrm>
            <a:off x="4838594" y="268270"/>
            <a:ext cx="451691" cy="369332"/>
          </a:xfrm>
          <a:prstGeom prst="rect">
            <a:avLst/>
          </a:prstGeom>
          <a:noFill/>
        </p:spPr>
        <p:txBody>
          <a:bodyPr wrap="square" rtlCol="0">
            <a:spAutoFit/>
          </a:bodyPr>
          <a:lstStyle/>
          <a:p>
            <a:pPr algn="ctr"/>
            <a:r>
              <a:rPr lang="en-GB" sz="1800">
                <a:solidFill>
                  <a:srgbClr val="FF0000"/>
                </a:solidFill>
                <a:latin typeface="Times New Roman" panose="02020603050405020304" pitchFamily="18" charset="0"/>
                <a:cs typeface="Times New Roman" panose="02020603050405020304" pitchFamily="18" charset="0"/>
              </a:rPr>
              <a:t>0</a:t>
            </a:r>
          </a:p>
        </p:txBody>
      </p:sp>
      <p:sp>
        <p:nvSpPr>
          <p:cNvPr id="8" name="TextBox 7">
            <a:extLst>
              <a:ext uri="{FF2B5EF4-FFF2-40B4-BE49-F238E27FC236}">
                <a16:creationId xmlns:a16="http://schemas.microsoft.com/office/drawing/2014/main" id="{0225AD8D-EC1D-4CA7-04ED-CCC7C36CCD10}"/>
              </a:ext>
            </a:extLst>
          </p:cNvPr>
          <p:cNvSpPr txBox="1"/>
          <p:nvPr/>
        </p:nvSpPr>
        <p:spPr>
          <a:xfrm>
            <a:off x="3625621" y="268270"/>
            <a:ext cx="451691" cy="369332"/>
          </a:xfrm>
          <a:prstGeom prst="rect">
            <a:avLst/>
          </a:prstGeom>
          <a:noFill/>
        </p:spPr>
        <p:txBody>
          <a:bodyPr wrap="square" rtlCol="0">
            <a:spAutoFit/>
          </a:bodyPr>
          <a:lstStyle/>
          <a:p>
            <a:pPr algn="ctr"/>
            <a:r>
              <a:rPr lang="en-GB" sz="1800">
                <a:solidFill>
                  <a:srgbClr val="FF0000"/>
                </a:solidFill>
                <a:latin typeface="Times New Roman" panose="02020603050405020304" pitchFamily="18" charset="0"/>
                <a:cs typeface="Times New Roman" panose="02020603050405020304" pitchFamily="18" charset="0"/>
              </a:rPr>
              <a:t>1</a:t>
            </a:r>
          </a:p>
        </p:txBody>
      </p:sp>
      <p:sp>
        <p:nvSpPr>
          <p:cNvPr id="9" name="Rectangle 8">
            <a:extLst>
              <a:ext uri="{FF2B5EF4-FFF2-40B4-BE49-F238E27FC236}">
                <a16:creationId xmlns:a16="http://schemas.microsoft.com/office/drawing/2014/main" id="{C1A07CA4-9FBD-9571-EE25-3E9F2BD684DA}"/>
              </a:ext>
            </a:extLst>
          </p:cNvPr>
          <p:cNvSpPr/>
          <p:nvPr/>
        </p:nvSpPr>
        <p:spPr>
          <a:xfrm>
            <a:off x="6433850" y="2785431"/>
            <a:ext cx="1542361" cy="55566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92659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2"/>
                                        </p:tgtEl>
                                      </p:cBhvr>
                                    </p:animEffect>
                                    <p:set>
                                      <p:cBhvr>
                                        <p:cTn id="18" dur="1" fill="hold">
                                          <p:stCondLst>
                                            <p:cond delay="499"/>
                                          </p:stCondLst>
                                        </p:cTn>
                                        <p:tgtEl>
                                          <p:spTgt spid="2"/>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6"/>
                                        </p:tgtEl>
                                      </p:cBhvr>
                                    </p:animEffect>
                                    <p:set>
                                      <p:cBhvr>
                                        <p:cTn id="24" dur="1" fill="hold">
                                          <p:stCondLst>
                                            <p:cond delay="499"/>
                                          </p:stCondLst>
                                        </p:cTn>
                                        <p:tgtEl>
                                          <p:spTgt spid="6"/>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bldP spid="5" grpId="1"/>
      <p:bldP spid="6" grpId="0" animBg="1"/>
      <p:bldP spid="6" grpId="1" animBg="1"/>
      <p:bldP spid="7" grpId="0"/>
      <p:bldP spid="8" grpId="0"/>
      <p:bldP spid="9"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1589303-763D-E325-3060-E0BA03AFBBE9}"/>
              </a:ext>
            </a:extLst>
          </p:cNvPr>
          <p:cNvPicPr>
            <a:picLocks noChangeAspect="1"/>
          </p:cNvPicPr>
          <p:nvPr/>
        </p:nvPicPr>
        <p:blipFill>
          <a:blip r:embed="rId2"/>
          <a:stretch>
            <a:fillRect/>
          </a:stretch>
        </p:blipFill>
        <p:spPr>
          <a:xfrm>
            <a:off x="4109291" y="63055"/>
            <a:ext cx="3483448" cy="5080445"/>
          </a:xfrm>
          <a:prstGeom prst="rect">
            <a:avLst/>
          </a:prstGeom>
        </p:spPr>
      </p:pic>
      <p:sp>
        <p:nvSpPr>
          <p:cNvPr id="3" name="Rectangle: Rounded Corners 2">
            <a:extLst>
              <a:ext uri="{FF2B5EF4-FFF2-40B4-BE49-F238E27FC236}">
                <a16:creationId xmlns:a16="http://schemas.microsoft.com/office/drawing/2014/main" id="{77706CD5-FAE3-2BB5-C405-78119C20A1BE}"/>
              </a:ext>
            </a:extLst>
          </p:cNvPr>
          <p:cNvSpPr/>
          <p:nvPr/>
        </p:nvSpPr>
        <p:spPr>
          <a:xfrm>
            <a:off x="764566" y="177898"/>
            <a:ext cx="2225717" cy="1273570"/>
          </a:xfrm>
          <a:prstGeom prst="roundRect">
            <a:avLst>
              <a:gd name="adj" fmla="val 8499"/>
            </a:avLst>
          </a:prstGeom>
          <a:solidFill>
            <a:srgbClr val="FDEDA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Times New Roman" panose="02020603050405020304" pitchFamily="18" charset="0"/>
              <a:buChar char="⸾"/>
            </a:pPr>
            <a:r>
              <a:rPr lang="en-US" sz="18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a:t>
            </a:r>
            <a:r>
              <a:rPr lang="en-US"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ộ phân kênh 1-8  (3 dòng chọn)</a:t>
            </a:r>
            <a:endParaRPr lang="en-GB" sz="18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90798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1589303-763D-E325-3060-E0BA03AFBBE9}"/>
              </a:ext>
            </a:extLst>
          </p:cNvPr>
          <p:cNvPicPr>
            <a:picLocks noChangeAspect="1"/>
          </p:cNvPicPr>
          <p:nvPr/>
        </p:nvPicPr>
        <p:blipFill rotWithShape="1">
          <a:blip r:embed="rId2"/>
          <a:srcRect l="4546"/>
          <a:stretch/>
        </p:blipFill>
        <p:spPr>
          <a:xfrm>
            <a:off x="6720289" y="844011"/>
            <a:ext cx="2423711" cy="3703197"/>
          </a:xfrm>
          <a:prstGeom prst="rect">
            <a:avLst/>
          </a:prstGeom>
        </p:spPr>
      </p:pic>
      <p:sp>
        <p:nvSpPr>
          <p:cNvPr id="3" name="Rectangle: Rounded Corners 2">
            <a:extLst>
              <a:ext uri="{FF2B5EF4-FFF2-40B4-BE49-F238E27FC236}">
                <a16:creationId xmlns:a16="http://schemas.microsoft.com/office/drawing/2014/main" id="{77706CD5-FAE3-2BB5-C405-78119C20A1BE}"/>
              </a:ext>
            </a:extLst>
          </p:cNvPr>
          <p:cNvSpPr/>
          <p:nvPr/>
        </p:nvSpPr>
        <p:spPr>
          <a:xfrm>
            <a:off x="764566" y="177898"/>
            <a:ext cx="2225717" cy="1273570"/>
          </a:xfrm>
          <a:prstGeom prst="roundRect">
            <a:avLst>
              <a:gd name="adj" fmla="val 8499"/>
            </a:avLst>
          </a:prstGeom>
          <a:solidFill>
            <a:srgbClr val="FDEDA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Times New Roman" panose="02020603050405020304" pitchFamily="18" charset="0"/>
              <a:buChar char="⸾"/>
            </a:pPr>
            <a:r>
              <a:rPr lang="en-US" sz="18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a:t>
            </a:r>
            <a:r>
              <a:rPr lang="en-US"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ộ phân kênh 1-8  (3 dòng chọn)</a:t>
            </a:r>
            <a:endParaRPr lang="en-GB" sz="18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BBB09CE-1C88-31B2-411B-63DCA5EE8ACF}"/>
              </a:ext>
            </a:extLst>
          </p:cNvPr>
          <p:cNvPicPr>
            <a:picLocks noChangeAspect="1"/>
          </p:cNvPicPr>
          <p:nvPr/>
        </p:nvPicPr>
        <p:blipFill>
          <a:blip r:embed="rId3"/>
          <a:stretch>
            <a:fillRect/>
          </a:stretch>
        </p:blipFill>
        <p:spPr>
          <a:xfrm>
            <a:off x="764566" y="1586429"/>
            <a:ext cx="5955723" cy="3116396"/>
          </a:xfrm>
          <a:prstGeom prst="rect">
            <a:avLst/>
          </a:prstGeom>
        </p:spPr>
      </p:pic>
    </p:spTree>
    <p:extLst>
      <p:ext uri="{BB962C8B-B14F-4D97-AF65-F5344CB8AC3E}">
        <p14:creationId xmlns:p14="http://schemas.microsoft.com/office/powerpoint/2010/main" val="2051520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8040D-E4DB-7724-D4EE-3D41A916E2AF}"/>
              </a:ext>
            </a:extLst>
          </p:cNvPr>
          <p:cNvSpPr>
            <a:spLocks noGrp="1"/>
          </p:cNvSpPr>
          <p:nvPr>
            <p:ph type="title"/>
          </p:nvPr>
        </p:nvSpPr>
        <p:spPr>
          <a:xfrm>
            <a:off x="1102575" y="139011"/>
            <a:ext cx="6938700" cy="1231900"/>
          </a:xfrm>
        </p:spPr>
        <p:txBody>
          <a:bodyPr/>
          <a:lstStyle/>
          <a:p>
            <a:r>
              <a:rPr lang="en-GB" sz="6600">
                <a:latin typeface="Amatic SC" panose="00000500000000000000" pitchFamily="2" charset="-79"/>
                <a:cs typeface="Amatic SC" panose="00000500000000000000" pitchFamily="2" charset="-79"/>
              </a:rPr>
              <a:t>Mạch cộng</a:t>
            </a:r>
            <a:endParaRPr lang="en-GB">
              <a:latin typeface="Amatic SC" panose="00000500000000000000" pitchFamily="2" charset="-79"/>
              <a:cs typeface="Amatic SC" panose="00000500000000000000" pitchFamily="2" charset="-79"/>
            </a:endParaRPr>
          </a:p>
        </p:txBody>
      </p:sp>
      <p:pic>
        <p:nvPicPr>
          <p:cNvPr id="10242" name="Picture 2" descr="Mạch cộng – Wikipedia tiếng Việt">
            <a:extLst>
              <a:ext uri="{FF2B5EF4-FFF2-40B4-BE49-F238E27FC236}">
                <a16:creationId xmlns:a16="http://schemas.microsoft.com/office/drawing/2014/main" id="{DFA5A0A4-B00F-073E-6F07-4C19C0915F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5594" y="1101687"/>
            <a:ext cx="3857615" cy="21392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89B76CC-E334-F2A5-86D2-53FAD2770762}"/>
              </a:ext>
            </a:extLst>
          </p:cNvPr>
          <p:cNvSpPr txBox="1"/>
          <p:nvPr/>
        </p:nvSpPr>
        <p:spPr>
          <a:xfrm>
            <a:off x="578093" y="1478800"/>
            <a:ext cx="4477501" cy="1877437"/>
          </a:xfrm>
          <a:prstGeom prst="rect">
            <a:avLst/>
          </a:prstGeom>
          <a:noFill/>
        </p:spPr>
        <p:txBody>
          <a:bodyPr wrap="square">
            <a:spAutoFit/>
          </a:bodyPr>
          <a:lstStyle/>
          <a:p>
            <a:pPr marL="285750" indent="-285750">
              <a:spcBef>
                <a:spcPts val="600"/>
              </a:spcBef>
              <a:spcAft>
                <a:spcPts val="600"/>
              </a:spcAft>
              <a:buSzPct val="150000"/>
              <a:buFont typeface="Wingdings" panose="05000000000000000000" pitchFamily="2" charset="2"/>
              <a:buChar char="ü"/>
            </a:pPr>
            <a:r>
              <a:rPr lang="en-US" sz="2000">
                <a:latin typeface="Times New Roman" panose="02020603050405020304" pitchFamily="18" charset="0"/>
                <a:ea typeface="Calibri" panose="020F0502020204030204" pitchFamily="34" charset="0"/>
                <a:cs typeface="Times New Roman" panose="02020603050405020304" pitchFamily="18" charset="0"/>
              </a:rPr>
              <a:t>M</a:t>
            </a:r>
            <a:r>
              <a:rPr lang="en-US" sz="2000" u="none" strike="noStrike">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ạch điện tử</a:t>
            </a:r>
            <a:r>
              <a:rPr lang="en-US"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thực hiện việc cộng số.</a:t>
            </a:r>
          </a:p>
          <a:p>
            <a:pPr marL="285750" indent="-285750">
              <a:spcBef>
                <a:spcPts val="600"/>
              </a:spcBef>
              <a:spcAft>
                <a:spcPts val="600"/>
              </a:spcAft>
              <a:buSzPct val="150000"/>
              <a:buFont typeface="Wingdings" panose="05000000000000000000" pitchFamily="2" charset="2"/>
              <a:buChar char="ü"/>
            </a:pPr>
            <a:r>
              <a:rPr lang="en-US"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Trong máy tính hiện đại </a:t>
            </a:r>
            <a:r>
              <a:rPr lang="en-US" sz="2000" u="none" strike="noStrike">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phép cộng</a:t>
            </a:r>
            <a:r>
              <a:rPr lang="en-US"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nằm bên trọng đơn vị xử lý số luận lý (ALU).</a:t>
            </a:r>
          </a:p>
          <a:p>
            <a:pPr marL="285750" indent="-285750">
              <a:spcBef>
                <a:spcPts val="600"/>
              </a:spcBef>
              <a:spcAft>
                <a:spcPts val="600"/>
              </a:spcAft>
              <a:buFont typeface="Wingdings" panose="05000000000000000000" pitchFamily="2" charset="2"/>
              <a:buChar char="ü"/>
            </a:pPr>
            <a:endParaRPr lang="en-GB" sz="1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4296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heme1">
  <a:themeElements>
    <a:clrScheme name="Simple Light">
      <a:dk1>
        <a:srgbClr val="1A0E4B"/>
      </a:dk1>
      <a:lt1>
        <a:srgbClr val="FFFFFF"/>
      </a:lt1>
      <a:dk2>
        <a:srgbClr val="FF83AE"/>
      </a:dk2>
      <a:lt2>
        <a:srgbClr val="F1F093"/>
      </a:lt2>
      <a:accent1>
        <a:srgbClr val="C8EEDD"/>
      </a:accent1>
      <a:accent2>
        <a:srgbClr val="FFFFFF"/>
      </a:accent2>
      <a:accent3>
        <a:srgbClr val="FFFFFF"/>
      </a:accent3>
      <a:accent4>
        <a:srgbClr val="FFFFFF"/>
      </a:accent4>
      <a:accent5>
        <a:srgbClr val="FFFFFF"/>
      </a:accent5>
      <a:accent6>
        <a:srgbClr val="FFFFFF"/>
      </a:accent6>
      <a:hlink>
        <a:srgbClr val="1A0E4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 id="{1D653463-898B-4EBE-B480-508296C35005}" vid="{E8B8CEDB-28A2-4AEE-A90F-28C11B715C7D}"/>
    </a:ext>
  </a:extLst>
</a:theme>
</file>

<file path=ppt/theme/theme2.xml><?xml version="1.0" encoding="utf-8"?>
<a:theme xmlns:a="http://schemas.openxmlformats.org/drawingml/2006/main" name="1_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2910</TotalTime>
  <Words>5646</Words>
  <Application>Microsoft Office PowerPoint</Application>
  <PresentationFormat>On-screen Show (16:9)</PresentationFormat>
  <Paragraphs>850</Paragraphs>
  <Slides>137</Slides>
  <Notes>12</Notes>
  <HiddenSlides>0</HiddenSlides>
  <MMClips>0</MMClips>
  <ScaleCrop>false</ScaleCrop>
  <HeadingPairs>
    <vt:vector size="6" baseType="variant">
      <vt:variant>
        <vt:lpstr>Fonts Used</vt:lpstr>
      </vt:variant>
      <vt:variant>
        <vt:i4>21</vt:i4>
      </vt:variant>
      <vt:variant>
        <vt:lpstr>Theme</vt:lpstr>
      </vt:variant>
      <vt:variant>
        <vt:i4>2</vt:i4>
      </vt:variant>
      <vt:variant>
        <vt:lpstr>Slide Titles</vt:lpstr>
      </vt:variant>
      <vt:variant>
        <vt:i4>137</vt:i4>
      </vt:variant>
    </vt:vector>
  </HeadingPairs>
  <TitlesOfParts>
    <vt:vector size="160" baseType="lpstr">
      <vt:lpstr>Wingdings</vt:lpstr>
      <vt:lpstr>Ink Free</vt:lpstr>
      <vt:lpstr>TimesNewRomanPSMT</vt:lpstr>
      <vt:lpstr>Public Sans</vt:lpstr>
      <vt:lpstr>Microsoft YaHei UI</vt:lpstr>
      <vt:lpstr>Noto Sans</vt:lpstr>
      <vt:lpstr>Arial</vt:lpstr>
      <vt:lpstr>Proxima Nova</vt:lpstr>
      <vt:lpstr>Cambria Math</vt:lpstr>
      <vt:lpstr>Questrial</vt:lpstr>
      <vt:lpstr>Symbol</vt:lpstr>
      <vt:lpstr>Roboto Medium</vt:lpstr>
      <vt:lpstr>Proxima Nova Semibold</vt:lpstr>
      <vt:lpstr>Chivo</vt:lpstr>
      <vt:lpstr>Helvetica</vt:lpstr>
      <vt:lpstr>Times New Roman</vt:lpstr>
      <vt:lpstr>Amatic SC</vt:lpstr>
      <vt:lpstr>Public Sans Black</vt:lpstr>
      <vt:lpstr>Calibri</vt:lpstr>
      <vt:lpstr>Courier New</vt:lpstr>
      <vt:lpstr>Nunito Light</vt:lpstr>
      <vt:lpstr>Theme1</vt:lpstr>
      <vt:lpstr>1_Slidesgo Final Pages</vt:lpstr>
      <vt:lpstr>Digital Circuits</vt:lpstr>
      <vt:lpstr>PowerPoint Presentation</vt:lpstr>
      <vt:lpstr>PowerPoint Presentation</vt:lpstr>
      <vt:lpstr>PowerPoint Presentation</vt:lpstr>
      <vt:lpstr>PowerPoint Presentation</vt:lpstr>
      <vt:lpstr>PowerPoint Presentation</vt:lpstr>
      <vt:lpstr>PowerPoint Presentation</vt:lpstr>
      <vt:lpstr>Đại số Boolean                           &amp; Cổng logic</vt:lpstr>
      <vt:lpstr>Đại số Boolean</vt:lpstr>
      <vt:lpstr>Bảng chân trị</vt:lpstr>
      <vt:lpstr>Độ ưu tiên của các phép toán</vt:lpstr>
      <vt:lpstr>Các tiên đề của đại số Boolean</vt:lpstr>
      <vt:lpstr>Các tiên đề của đại số Boolean</vt:lpstr>
      <vt:lpstr>Tính đối ngẫu của hàm Boolean</vt:lpstr>
      <vt:lpstr>Các định lý của đại số Boolean</vt:lpstr>
      <vt:lpstr>Hàm Boolean</vt:lpstr>
      <vt:lpstr>Phần bù</vt:lpstr>
      <vt:lpstr>Phần bù</vt:lpstr>
      <vt:lpstr>Biểu diễn hàm Boolean</vt:lpstr>
      <vt:lpstr>Biểu diễn hàm Boolean </vt:lpstr>
      <vt:lpstr>Biểu diễn hàm Boolean </vt:lpstr>
      <vt:lpstr>Biểu diễn hàm Boolean </vt:lpstr>
      <vt:lpstr>Biểu diễn hàm Boolean </vt:lpstr>
      <vt:lpstr>Biểu diễn hàm Boolean </vt:lpstr>
      <vt:lpstr>Biểu diễn hàm Boolean </vt:lpstr>
      <vt:lpstr>Biểu diễn hàm Boolean </vt:lpstr>
      <vt:lpstr>Biểu diễn hàm Boolean </vt:lpstr>
      <vt:lpstr>Biểu diễn hàm Boolean </vt:lpstr>
      <vt:lpstr>Biểu diễn hàm Boolean </vt:lpstr>
      <vt:lpstr>Biểu diễn hàm Boolean </vt:lpstr>
      <vt:lpstr>Biểu diễn hàm Boolean </vt:lpstr>
      <vt:lpstr>Biểu diễn hàm Boolean </vt:lpstr>
      <vt:lpstr>Biểu diễn hàm Boolean </vt:lpstr>
      <vt:lpstr>Tối thiểu hóa hàm Boolean</vt:lpstr>
      <vt:lpstr>Tối thiểu hóa hàm Boolean</vt:lpstr>
      <vt:lpstr>Cổng logic</vt:lpstr>
      <vt:lpstr>Các cổng logic cơ bản</vt:lpstr>
      <vt:lpstr>Một số cổng ghép thông dụng</vt:lpstr>
      <vt:lpstr>Sự đa năng của cổng NAND và cổng NOR</vt:lpstr>
      <vt:lpstr>Sự đa năng của cổng NAND và cổng NOR</vt:lpstr>
      <vt:lpstr>Các IC của cổng logic</vt:lpstr>
      <vt:lpstr>Các IC của cổng logic</vt:lpstr>
      <vt:lpstr>Mạch logic</vt:lpstr>
      <vt:lpstr>Mạch logic</vt:lpstr>
      <vt:lpstr>Mạch logic</vt:lpstr>
      <vt:lpstr>Rút gọn biểu thức</vt:lpstr>
      <vt:lpstr>Mạch logic</vt:lpstr>
      <vt:lpstr>Bản đồ Karnaugh</vt:lpstr>
      <vt:lpstr>Bản đồ Karnaugh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LÕI (CORE)</vt:lpstr>
      <vt:lpstr>LÕI (CORE)</vt:lpstr>
      <vt:lpstr>CHÂN (PIN) ; VỎ</vt:lpstr>
      <vt:lpstr>PowerPoint Presentation</vt:lpstr>
      <vt:lpstr>PowerPoint Presentation</vt:lpstr>
      <vt:lpstr>PowerPoint Presentation</vt:lpstr>
      <vt:lpstr>Vi mạch số (Digital IC) </vt:lpstr>
      <vt:lpstr>Vi mạch tương tự (Analog IC)</vt:lpstr>
      <vt:lpstr>Vi mạch tín hiệu hỗn hợp (Mixed-signal IC)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Bộ phân kênh (demux)</vt:lpstr>
      <vt:lpstr>Bộ phân kênh</vt:lpstr>
      <vt:lpstr>PowerPoint Presentation</vt:lpstr>
      <vt:lpstr>PowerPoint Presentation</vt:lpstr>
      <vt:lpstr>PowerPoint Presentation</vt:lpstr>
      <vt:lpstr>Mạch cộng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MẠCH GIẢI MÃ - MÃ HOÁ </vt:lpstr>
      <vt:lpstr>PowerPoint Presentation</vt:lpstr>
      <vt:lpstr>PowerPoint Presentation</vt:lpstr>
      <vt:lpstr>PowerPoint Presentation</vt:lpstr>
      <vt:lpstr>Mạch mã hoá</vt:lpstr>
      <vt:lpstr>Mạch mã hoá</vt:lpstr>
      <vt:lpstr>Mạch mã hoá</vt:lpstr>
      <vt:lpstr>Mạch mã hoá</vt:lpstr>
      <vt:lpstr>Mạch giải mã</vt:lpstr>
      <vt:lpstr>Mạch giải mã</vt:lpstr>
      <vt:lpstr>Mạch giải mã</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Medical Imaging Center</dc:title>
  <dc:creator>Hoanh</dc:creator>
  <cp:lastModifiedBy>sang nguyen</cp:lastModifiedBy>
  <cp:revision>88</cp:revision>
  <dcterms:modified xsi:type="dcterms:W3CDTF">2023-11-29T13:33:33Z</dcterms:modified>
</cp:coreProperties>
</file>